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9" r:id="rId7"/>
    <p:sldId id="258" r:id="rId8"/>
    <p:sldId id="259" r:id="rId9"/>
    <p:sldId id="270" r:id="rId10"/>
    <p:sldId id="271" r:id="rId11"/>
    <p:sldId id="273" r:id="rId12"/>
    <p:sldId id="274" r:id="rId13"/>
    <p:sldId id="275" r:id="rId14"/>
    <p:sldId id="272" r:id="rId15"/>
    <p:sldId id="276" r:id="rId16"/>
    <p:sldId id="277" r:id="rId17"/>
    <p:sldId id="279" r:id="rId18"/>
    <p:sldId id="280" r:id="rId19"/>
    <p:sldId id="278" r:id="rId20"/>
    <p:sldId id="282" r:id="rId21"/>
    <p:sldId id="281" r:id="rId22"/>
    <p:sldId id="283" r:id="rId23"/>
    <p:sldId id="284" r:id="rId24"/>
    <p:sldId id="288"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0420D-027D-480D-A13C-176A7EE1F9EF}" v="2" dt="2021-02-06T19:06:52.463"/>
    <p1510:client id="{72CEB202-B9A5-4217-8DE6-CC9125A5BDEA}" v="3" dt="2021-02-06T19:09:01.010"/>
    <p1510:client id="{C6211FE4-F78F-4918-9FCA-4A13DBB79E57}" v="1" dt="2021-02-17T05:49:14.531"/>
    <p1510:client id="{F1C37CB0-83BB-4584-A403-D2FB96459E9C}" v="6" dt="2021-02-16T17:13:10.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8251A05A1@gnits.in" userId="S::18251a05a1@gnits.in::7b1b0fbd-8b80-45c9-8158-07c7eb95e25f" providerId="AD" clId="Web-{3270420D-027D-480D-A13C-176A7EE1F9EF}"/>
    <pc:docChg chg="addSld">
      <pc:chgData name="18251A05A1@gnits.in" userId="S::18251a05a1@gnits.in::7b1b0fbd-8b80-45c9-8158-07c7eb95e25f" providerId="AD" clId="Web-{3270420D-027D-480D-A13C-176A7EE1F9EF}" dt="2021-02-06T19:06:52.463" v="1"/>
      <pc:docMkLst>
        <pc:docMk/>
      </pc:docMkLst>
      <pc:sldChg chg="new">
        <pc:chgData name="18251A05A1@gnits.in" userId="S::18251a05a1@gnits.in::7b1b0fbd-8b80-45c9-8158-07c7eb95e25f" providerId="AD" clId="Web-{3270420D-027D-480D-A13C-176A7EE1F9EF}" dt="2021-02-06T19:06:51.697" v="0"/>
        <pc:sldMkLst>
          <pc:docMk/>
          <pc:sldMk cId="554019599" sldId="289"/>
        </pc:sldMkLst>
      </pc:sldChg>
      <pc:sldChg chg="new">
        <pc:chgData name="18251A05A1@gnits.in" userId="S::18251a05a1@gnits.in::7b1b0fbd-8b80-45c9-8158-07c7eb95e25f" providerId="AD" clId="Web-{3270420D-027D-480D-A13C-176A7EE1F9EF}" dt="2021-02-06T19:06:52.463" v="1"/>
        <pc:sldMkLst>
          <pc:docMk/>
          <pc:sldMk cId="2038571803" sldId="290"/>
        </pc:sldMkLst>
      </pc:sldChg>
    </pc:docChg>
  </pc:docChgLst>
  <pc:docChgLst>
    <pc:chgData name="18251A05A1@gnits.in" userId="S::18251a05a1@gnits.in::7b1b0fbd-8b80-45c9-8158-07c7eb95e25f" providerId="AD" clId="Web-{72CEB202-B9A5-4217-8DE6-CC9125A5BDEA}"/>
    <pc:docChg chg="delSld">
      <pc:chgData name="18251A05A1@gnits.in" userId="S::18251a05a1@gnits.in::7b1b0fbd-8b80-45c9-8158-07c7eb95e25f" providerId="AD" clId="Web-{72CEB202-B9A5-4217-8DE6-CC9125A5BDEA}" dt="2021-02-06T19:09:01.010" v="2"/>
      <pc:docMkLst>
        <pc:docMk/>
      </pc:docMkLst>
      <pc:sldChg chg="del">
        <pc:chgData name="18251A05A1@gnits.in" userId="S::18251a05a1@gnits.in::7b1b0fbd-8b80-45c9-8158-07c7eb95e25f" providerId="AD" clId="Web-{72CEB202-B9A5-4217-8DE6-CC9125A5BDEA}" dt="2021-02-06T19:09:01.010" v="2"/>
        <pc:sldMkLst>
          <pc:docMk/>
          <pc:sldMk cId="0" sldId="285"/>
        </pc:sldMkLst>
      </pc:sldChg>
      <pc:sldChg chg="del">
        <pc:chgData name="18251A05A1@gnits.in" userId="S::18251a05a1@gnits.in::7b1b0fbd-8b80-45c9-8158-07c7eb95e25f" providerId="AD" clId="Web-{72CEB202-B9A5-4217-8DE6-CC9125A5BDEA}" dt="2021-02-06T19:08:54.681" v="0"/>
        <pc:sldMkLst>
          <pc:docMk/>
          <pc:sldMk cId="554019599" sldId="289"/>
        </pc:sldMkLst>
      </pc:sldChg>
      <pc:sldChg chg="del">
        <pc:chgData name="18251A05A1@gnits.in" userId="S::18251a05a1@gnits.in::7b1b0fbd-8b80-45c9-8158-07c7eb95e25f" providerId="AD" clId="Web-{72CEB202-B9A5-4217-8DE6-CC9125A5BDEA}" dt="2021-02-06T19:08:56.025" v="1"/>
        <pc:sldMkLst>
          <pc:docMk/>
          <pc:sldMk cId="2038571803" sldId="290"/>
        </pc:sldMkLst>
      </pc:sldChg>
    </pc:docChg>
  </pc:docChgLst>
  <pc:docChgLst>
    <pc:chgData name="18251A05B4@gnits.in" userId="S::18251a05b4@gnits.in::34a06325-3fc3-4912-b574-133d1263a571" providerId="AD" clId="Web-{F1C37CB0-83BB-4584-A403-D2FB96459E9C}"/>
    <pc:docChg chg="modSld">
      <pc:chgData name="18251A05B4@gnits.in" userId="S::18251a05b4@gnits.in::34a06325-3fc3-4912-b574-133d1263a571" providerId="AD" clId="Web-{F1C37CB0-83BB-4584-A403-D2FB96459E9C}" dt="2021-02-16T17:13:10.075" v="5" actId="14100"/>
      <pc:docMkLst>
        <pc:docMk/>
      </pc:docMkLst>
      <pc:sldChg chg="modSp">
        <pc:chgData name="18251A05B4@gnits.in" userId="S::18251a05b4@gnits.in::34a06325-3fc3-4912-b574-133d1263a571" providerId="AD" clId="Web-{F1C37CB0-83BB-4584-A403-D2FB96459E9C}" dt="2021-02-16T16:59:58.065" v="1" actId="1076"/>
        <pc:sldMkLst>
          <pc:docMk/>
          <pc:sldMk cId="0" sldId="279"/>
        </pc:sldMkLst>
        <pc:picChg chg="mod">
          <ac:chgData name="18251A05B4@gnits.in" userId="S::18251a05b4@gnits.in::34a06325-3fc3-4912-b574-133d1263a571" providerId="AD" clId="Web-{F1C37CB0-83BB-4584-A403-D2FB96459E9C}" dt="2021-02-16T16:59:58.065" v="1" actId="1076"/>
          <ac:picMkLst>
            <pc:docMk/>
            <pc:sldMk cId="0" sldId="279"/>
            <ac:picMk id="9218" creationId="{00000000-0000-0000-0000-000000000000}"/>
          </ac:picMkLst>
        </pc:picChg>
      </pc:sldChg>
      <pc:sldChg chg="modSp">
        <pc:chgData name="18251A05B4@gnits.in" userId="S::18251a05b4@gnits.in::34a06325-3fc3-4912-b574-133d1263a571" providerId="AD" clId="Web-{F1C37CB0-83BB-4584-A403-D2FB96459E9C}" dt="2021-02-16T17:13:10.075" v="5" actId="14100"/>
        <pc:sldMkLst>
          <pc:docMk/>
          <pc:sldMk cId="0" sldId="282"/>
        </pc:sldMkLst>
        <pc:picChg chg="mod">
          <ac:chgData name="18251A05B4@gnits.in" userId="S::18251a05b4@gnits.in::34a06325-3fc3-4912-b574-133d1263a571" providerId="AD" clId="Web-{F1C37CB0-83BB-4584-A403-D2FB96459E9C}" dt="2021-02-16T17:13:10.075" v="5" actId="14100"/>
          <ac:picMkLst>
            <pc:docMk/>
            <pc:sldMk cId="0" sldId="282"/>
            <ac:picMk id="12290" creationId="{00000000-0000-0000-0000-000000000000}"/>
          </ac:picMkLst>
        </pc:picChg>
      </pc:sldChg>
    </pc:docChg>
  </pc:docChgLst>
  <pc:docChgLst>
    <pc:chgData name="18251A0582@gnits.in" userId="S::18251a0582@gnits.in::bb5068f9-d3f7-403f-979a-e086b33057a0" providerId="AD" clId="Web-{C6211FE4-F78F-4918-9FCA-4A13DBB79E57}"/>
    <pc:docChg chg="modSld">
      <pc:chgData name="18251A0582@gnits.in" userId="S::18251a0582@gnits.in::bb5068f9-d3f7-403f-979a-e086b33057a0" providerId="AD" clId="Web-{C6211FE4-F78F-4918-9FCA-4A13DBB79E57}" dt="2021-02-17T05:49:14.531" v="0" actId="1076"/>
      <pc:docMkLst>
        <pc:docMk/>
      </pc:docMkLst>
      <pc:sldChg chg="modSp">
        <pc:chgData name="18251A0582@gnits.in" userId="S::18251a0582@gnits.in::bb5068f9-d3f7-403f-979a-e086b33057a0" providerId="AD" clId="Web-{C6211FE4-F78F-4918-9FCA-4A13DBB79E57}" dt="2021-02-17T05:49:14.531" v="0" actId="1076"/>
        <pc:sldMkLst>
          <pc:docMk/>
          <pc:sldMk cId="0" sldId="282"/>
        </pc:sldMkLst>
        <pc:picChg chg="mod">
          <ac:chgData name="18251A0582@gnits.in" userId="S::18251a0582@gnits.in::bb5068f9-d3f7-403f-979a-e086b33057a0" providerId="AD" clId="Web-{C6211FE4-F78F-4918-9FCA-4A13DBB79E57}" dt="2021-02-17T05:49:14.531" v="0" actId="1076"/>
          <ac:picMkLst>
            <pc:docMk/>
            <pc:sldMk cId="0" sldId="282"/>
            <ac:picMk id="1229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43675-E63E-46F1-8919-85F6ED213BDA}" type="datetimeFigureOut">
              <a:rPr lang="en-US" smtClean="0"/>
              <a:t>1/24/2023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1BC2A-C4D7-4B40-A6A6-5267B8078D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A20E9C-E1E8-40F0-BAE1-E3D605904D57}" type="datetime1">
              <a:rPr lang="en-US" smtClean="0"/>
              <a:t>1/24/2023</a:t>
            </a:fld>
            <a:endParaRPr lang="en-US"/>
          </a:p>
        </p:txBody>
      </p:sp>
      <p:sp>
        <p:nvSpPr>
          <p:cNvPr id="5" name="Footer Placeholder 4"/>
          <p:cNvSpPr>
            <a:spLocks noGrp="1"/>
          </p:cNvSpPr>
          <p:nvPr>
            <p:ph type="ftr" sz="quarter" idx="11"/>
          </p:nvPr>
        </p:nvSpPr>
        <p:spPr/>
        <p:txBody>
          <a:bodyPr/>
          <a:lstStyle/>
          <a:p>
            <a:r>
              <a:rPr lang="en-US"/>
              <a:t>Prepared By: R.Pallavi Reddy , Asst.Prof., CSE, GNITS</a:t>
            </a:r>
          </a:p>
        </p:txBody>
      </p:sp>
      <p:sp>
        <p:nvSpPr>
          <p:cNvPr id="6" name="Slide Number Placeholder 5"/>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335797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BE49C0-41D6-4C5E-8AE0-92B1B5E1F686}" type="datetime1">
              <a:rPr lang="en-US" smtClean="0"/>
              <a:t>1/24/2023</a:t>
            </a:fld>
            <a:endParaRPr lang="en-US"/>
          </a:p>
        </p:txBody>
      </p:sp>
      <p:sp>
        <p:nvSpPr>
          <p:cNvPr id="5" name="Footer Placeholder 4"/>
          <p:cNvSpPr>
            <a:spLocks noGrp="1"/>
          </p:cNvSpPr>
          <p:nvPr>
            <p:ph type="ftr" sz="quarter" idx="11"/>
          </p:nvPr>
        </p:nvSpPr>
        <p:spPr/>
        <p:txBody>
          <a:bodyPr/>
          <a:lstStyle/>
          <a:p>
            <a:r>
              <a:rPr lang="en-US"/>
              <a:t>Prepared By: R.Pallavi Reddy , Asst.Prof., CSE, GNITS</a:t>
            </a:r>
          </a:p>
        </p:txBody>
      </p:sp>
      <p:sp>
        <p:nvSpPr>
          <p:cNvPr id="6" name="Slide Number Placeholder 5"/>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27183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FE16B-90D9-4F2B-987E-61698FD69B2D}" type="datetime1">
              <a:rPr lang="en-US" smtClean="0"/>
              <a:t>1/24/2023</a:t>
            </a:fld>
            <a:endParaRPr lang="en-US"/>
          </a:p>
        </p:txBody>
      </p:sp>
      <p:sp>
        <p:nvSpPr>
          <p:cNvPr id="5" name="Footer Placeholder 4"/>
          <p:cNvSpPr>
            <a:spLocks noGrp="1"/>
          </p:cNvSpPr>
          <p:nvPr>
            <p:ph type="ftr" sz="quarter" idx="11"/>
          </p:nvPr>
        </p:nvSpPr>
        <p:spPr/>
        <p:txBody>
          <a:bodyPr/>
          <a:lstStyle/>
          <a:p>
            <a:r>
              <a:rPr lang="en-US"/>
              <a:t>Prepared By: R.Pallavi Reddy , Asst.Prof., CSE, GNITS</a:t>
            </a:r>
          </a:p>
        </p:txBody>
      </p:sp>
      <p:sp>
        <p:nvSpPr>
          <p:cNvPr id="6" name="Slide Number Placeholder 5"/>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302249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FF5EE-C39C-421A-88A9-E08BAC55E7E1}" type="datetime1">
              <a:rPr lang="en-US" smtClean="0"/>
              <a:t>1/24/2023</a:t>
            </a:fld>
            <a:endParaRPr lang="en-US"/>
          </a:p>
        </p:txBody>
      </p:sp>
      <p:sp>
        <p:nvSpPr>
          <p:cNvPr id="5" name="Footer Placeholder 4"/>
          <p:cNvSpPr>
            <a:spLocks noGrp="1"/>
          </p:cNvSpPr>
          <p:nvPr>
            <p:ph type="ftr" sz="quarter" idx="11"/>
          </p:nvPr>
        </p:nvSpPr>
        <p:spPr/>
        <p:txBody>
          <a:bodyPr/>
          <a:lstStyle/>
          <a:p>
            <a:r>
              <a:rPr lang="en-US"/>
              <a:t>Prepared By: R.Pallavi Reddy , Asst.Prof., CSE, GNITS</a:t>
            </a:r>
          </a:p>
        </p:txBody>
      </p:sp>
      <p:sp>
        <p:nvSpPr>
          <p:cNvPr id="6" name="Slide Number Placeholder 5"/>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316073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6EC65-6291-4A5C-9663-04DA07139B27}" type="datetime1">
              <a:rPr lang="en-US" smtClean="0"/>
              <a:t>1/24/2023</a:t>
            </a:fld>
            <a:endParaRPr lang="en-US"/>
          </a:p>
        </p:txBody>
      </p:sp>
      <p:sp>
        <p:nvSpPr>
          <p:cNvPr id="5" name="Footer Placeholder 4"/>
          <p:cNvSpPr>
            <a:spLocks noGrp="1"/>
          </p:cNvSpPr>
          <p:nvPr>
            <p:ph type="ftr" sz="quarter" idx="11"/>
          </p:nvPr>
        </p:nvSpPr>
        <p:spPr/>
        <p:txBody>
          <a:bodyPr/>
          <a:lstStyle/>
          <a:p>
            <a:r>
              <a:rPr lang="en-US"/>
              <a:t>Prepared By: R.Pallavi Reddy , Asst.Prof., CSE, GNITS</a:t>
            </a:r>
          </a:p>
        </p:txBody>
      </p:sp>
      <p:sp>
        <p:nvSpPr>
          <p:cNvPr id="6" name="Slide Number Placeholder 5"/>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245536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9E5176-53AA-40CF-8929-1EAFCCD840A0}" type="datetime1">
              <a:rPr lang="en-US" smtClean="0"/>
              <a:t>1/24/2023</a:t>
            </a:fld>
            <a:endParaRPr lang="en-US"/>
          </a:p>
        </p:txBody>
      </p:sp>
      <p:sp>
        <p:nvSpPr>
          <p:cNvPr id="6" name="Footer Placeholder 5"/>
          <p:cNvSpPr>
            <a:spLocks noGrp="1"/>
          </p:cNvSpPr>
          <p:nvPr>
            <p:ph type="ftr" sz="quarter" idx="11"/>
          </p:nvPr>
        </p:nvSpPr>
        <p:spPr/>
        <p:txBody>
          <a:bodyPr/>
          <a:lstStyle/>
          <a:p>
            <a:r>
              <a:rPr lang="en-US"/>
              <a:t>Prepared By: R.Pallavi Reddy , Asst.Prof., CSE, GNITS</a:t>
            </a:r>
          </a:p>
        </p:txBody>
      </p:sp>
      <p:sp>
        <p:nvSpPr>
          <p:cNvPr id="7" name="Slide Number Placeholder 6"/>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189822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1BC09-AF01-48B1-912F-65ACD22D7338}" type="datetime1">
              <a:rPr lang="en-US" smtClean="0"/>
              <a:t>1/24/2023</a:t>
            </a:fld>
            <a:endParaRPr lang="en-US"/>
          </a:p>
        </p:txBody>
      </p:sp>
      <p:sp>
        <p:nvSpPr>
          <p:cNvPr id="8" name="Footer Placeholder 7"/>
          <p:cNvSpPr>
            <a:spLocks noGrp="1"/>
          </p:cNvSpPr>
          <p:nvPr>
            <p:ph type="ftr" sz="quarter" idx="11"/>
          </p:nvPr>
        </p:nvSpPr>
        <p:spPr/>
        <p:txBody>
          <a:bodyPr/>
          <a:lstStyle/>
          <a:p>
            <a:r>
              <a:rPr lang="en-US"/>
              <a:t>Prepared By: R.Pallavi Reddy , Asst.Prof., CSE, GNITS</a:t>
            </a:r>
          </a:p>
        </p:txBody>
      </p:sp>
      <p:sp>
        <p:nvSpPr>
          <p:cNvPr id="9" name="Slide Number Placeholder 8"/>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73922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D7BC3F-F8A5-4D6D-8F9A-1A45EBDBE9DB}" type="datetime1">
              <a:rPr lang="en-US" smtClean="0"/>
              <a:t>1/24/2023</a:t>
            </a:fld>
            <a:endParaRPr lang="en-US"/>
          </a:p>
        </p:txBody>
      </p:sp>
      <p:sp>
        <p:nvSpPr>
          <p:cNvPr id="4" name="Footer Placeholder 3"/>
          <p:cNvSpPr>
            <a:spLocks noGrp="1"/>
          </p:cNvSpPr>
          <p:nvPr>
            <p:ph type="ftr" sz="quarter" idx="11"/>
          </p:nvPr>
        </p:nvSpPr>
        <p:spPr/>
        <p:txBody>
          <a:bodyPr/>
          <a:lstStyle/>
          <a:p>
            <a:r>
              <a:rPr lang="en-US"/>
              <a:t>Prepared By: R.Pallavi Reddy , Asst.Prof., CSE, GNITS</a:t>
            </a:r>
          </a:p>
        </p:txBody>
      </p:sp>
      <p:sp>
        <p:nvSpPr>
          <p:cNvPr id="5" name="Slide Number Placeholder 4"/>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105285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4F53F-B5B4-496E-9F1F-A5A7C9BB9BD3}" type="datetime1">
              <a:rPr lang="en-US" smtClean="0"/>
              <a:t>1/24/2023</a:t>
            </a:fld>
            <a:endParaRPr lang="en-US"/>
          </a:p>
        </p:txBody>
      </p:sp>
      <p:sp>
        <p:nvSpPr>
          <p:cNvPr id="3" name="Footer Placeholder 2"/>
          <p:cNvSpPr>
            <a:spLocks noGrp="1"/>
          </p:cNvSpPr>
          <p:nvPr>
            <p:ph type="ftr" sz="quarter" idx="11"/>
          </p:nvPr>
        </p:nvSpPr>
        <p:spPr/>
        <p:txBody>
          <a:bodyPr/>
          <a:lstStyle/>
          <a:p>
            <a:r>
              <a:rPr lang="en-US"/>
              <a:t>Prepared By: R.Pallavi Reddy , Asst.Prof., CSE, GNITS</a:t>
            </a:r>
          </a:p>
        </p:txBody>
      </p:sp>
      <p:sp>
        <p:nvSpPr>
          <p:cNvPr id="4" name="Slide Number Placeholder 3"/>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286094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9E078C-B36F-4831-AE33-A936C7DFDF64}" type="datetime1">
              <a:rPr lang="en-US" smtClean="0"/>
              <a:t>1/24/2023</a:t>
            </a:fld>
            <a:endParaRPr lang="en-US"/>
          </a:p>
        </p:txBody>
      </p:sp>
      <p:sp>
        <p:nvSpPr>
          <p:cNvPr id="6" name="Footer Placeholder 5"/>
          <p:cNvSpPr>
            <a:spLocks noGrp="1"/>
          </p:cNvSpPr>
          <p:nvPr>
            <p:ph type="ftr" sz="quarter" idx="11"/>
          </p:nvPr>
        </p:nvSpPr>
        <p:spPr/>
        <p:txBody>
          <a:bodyPr/>
          <a:lstStyle/>
          <a:p>
            <a:r>
              <a:rPr lang="en-US"/>
              <a:t>Prepared By: R.Pallavi Reddy , Asst.Prof., CSE, GNITS</a:t>
            </a:r>
          </a:p>
        </p:txBody>
      </p:sp>
      <p:sp>
        <p:nvSpPr>
          <p:cNvPr id="7" name="Slide Number Placeholder 6"/>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327316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F3805D-6012-467B-8F58-5AD2E552A821}" type="datetime1">
              <a:rPr lang="en-US" smtClean="0"/>
              <a:t>1/24/2023</a:t>
            </a:fld>
            <a:endParaRPr lang="en-US"/>
          </a:p>
        </p:txBody>
      </p:sp>
      <p:sp>
        <p:nvSpPr>
          <p:cNvPr id="6" name="Footer Placeholder 5"/>
          <p:cNvSpPr>
            <a:spLocks noGrp="1"/>
          </p:cNvSpPr>
          <p:nvPr>
            <p:ph type="ftr" sz="quarter" idx="11"/>
          </p:nvPr>
        </p:nvSpPr>
        <p:spPr/>
        <p:txBody>
          <a:bodyPr/>
          <a:lstStyle/>
          <a:p>
            <a:r>
              <a:rPr lang="en-US"/>
              <a:t>Prepared By: R.Pallavi Reddy , Asst.Prof., CSE, GNITS</a:t>
            </a:r>
          </a:p>
        </p:txBody>
      </p:sp>
      <p:sp>
        <p:nvSpPr>
          <p:cNvPr id="7" name="Slide Number Placeholder 6"/>
          <p:cNvSpPr>
            <a:spLocks noGrp="1"/>
          </p:cNvSpPr>
          <p:nvPr>
            <p:ph type="sldNum" sz="quarter" idx="12"/>
          </p:nvPr>
        </p:nvSpPr>
        <p:spPr/>
        <p:txBody>
          <a:bodyPr/>
          <a:lstStyle/>
          <a:p>
            <a:fld id="{40C81B13-5C2D-4BB3-BAEB-37DE1ED65F61}" type="slidenum">
              <a:rPr lang="en-US" smtClean="0"/>
              <a:pPr/>
              <a:t>‹#›</a:t>
            </a:fld>
            <a:endParaRPr lang="en-US"/>
          </a:p>
        </p:txBody>
      </p:sp>
    </p:spTree>
    <p:extLst>
      <p:ext uri="{BB962C8B-B14F-4D97-AF65-F5344CB8AC3E}">
        <p14:creationId xmlns:p14="http://schemas.microsoft.com/office/powerpoint/2010/main" val="262056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DC247-BF13-4F19-ABC8-F391EB6F9233}" type="datetime1">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R.Pallavi Reddy , Asst.Prof., CSE, GNITS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81B13-5C2D-4BB3-BAEB-37DE1ED65F61}" type="slidenum">
              <a:rPr lang="en-US" smtClean="0"/>
              <a:pPr/>
              <a:t>‹#›</a:t>
            </a:fld>
            <a:endParaRPr lang="en-US"/>
          </a:p>
        </p:txBody>
      </p:sp>
    </p:spTree>
    <p:extLst>
      <p:ext uri="{BB962C8B-B14F-4D97-AF65-F5344CB8AC3E}">
        <p14:creationId xmlns:p14="http://schemas.microsoft.com/office/powerpoint/2010/main" val="296976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29" y="597707"/>
            <a:ext cx="9144000" cy="2387600"/>
          </a:xfrm>
        </p:spPr>
        <p:txBody>
          <a:bodyPr/>
          <a:lstStyle/>
          <a:p>
            <a:r>
              <a:rPr lang="en-US" b="1">
                <a:solidFill>
                  <a:srgbClr val="002060"/>
                </a:solidFill>
                <a:latin typeface="Times New Roman" pitchFamily="18" charset="0"/>
                <a:cs typeface="Times New Roman" pitchFamily="18" charset="0"/>
              </a:rPr>
              <a:t>UNIT-4</a:t>
            </a:r>
          </a:p>
        </p:txBody>
      </p:sp>
      <p:sp>
        <p:nvSpPr>
          <p:cNvPr id="3" name="Subtitle 2"/>
          <p:cNvSpPr>
            <a:spLocks noGrp="1"/>
          </p:cNvSpPr>
          <p:nvPr>
            <p:ph type="subTitle" idx="1"/>
          </p:nvPr>
        </p:nvSpPr>
        <p:spPr>
          <a:xfrm>
            <a:off x="1509010" y="3227284"/>
            <a:ext cx="9144000" cy="1655762"/>
          </a:xfrm>
        </p:spPr>
        <p:txBody>
          <a:bodyPr>
            <a:normAutofit/>
          </a:bodyPr>
          <a:lstStyle/>
          <a:p>
            <a:r>
              <a:rPr lang="en-US" sz="4400" b="1">
                <a:solidFill>
                  <a:srgbClr val="002060"/>
                </a:solidFill>
                <a:latin typeface="Times New Roman" panose="02020603050405020304" pitchFamily="18" charset="0"/>
                <a:cs typeface="Times New Roman" panose="02020603050405020304" pitchFamily="18" charset="0"/>
              </a:rPr>
              <a:t>BRANCH and BOUND</a:t>
            </a:r>
          </a:p>
        </p:txBody>
      </p:sp>
      <p:sp>
        <p:nvSpPr>
          <p:cNvPr id="4" name="Footer Placeholder 3"/>
          <p:cNvSpPr>
            <a:spLocks noGrp="1"/>
          </p:cNvSpPr>
          <p:nvPr>
            <p:ph type="ftr" sz="quarter" idx="11"/>
          </p:nvPr>
        </p:nvSpPr>
        <p:spPr/>
        <p:txBody>
          <a:bodyPr/>
          <a:lstStyle/>
          <a:p>
            <a:r>
              <a:rPr lang="en-US"/>
              <a:t>Prepared By: R.Pallavi Reddy , Asst.Prof., CSE, GNITS</a:t>
            </a:r>
          </a:p>
        </p:txBody>
      </p:sp>
    </p:spTree>
    <p:extLst>
      <p:ext uri="{BB962C8B-B14F-4D97-AF65-F5344CB8AC3E}">
        <p14:creationId xmlns:p14="http://schemas.microsoft.com/office/powerpoint/2010/main" val="318505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9236"/>
          </a:xfrm>
        </p:spPr>
        <p:txBody>
          <a:bodyPr>
            <a:normAutofit fontScale="90000"/>
          </a:bodyPr>
          <a:lstStyle/>
          <a:p>
            <a:r>
              <a:rPr lang="en-US">
                <a:solidFill>
                  <a:srgbClr val="002060"/>
                </a:solidFill>
                <a:latin typeface="Times New Roman" pitchFamily="18" charset="0"/>
                <a:cs typeface="Times New Roman" pitchFamily="18" charset="0"/>
              </a:rPr>
              <a:t>0/1 Knapsack problem</a:t>
            </a:r>
          </a:p>
        </p:txBody>
      </p:sp>
      <p:sp>
        <p:nvSpPr>
          <p:cNvPr id="3" name="Content Placeholder 2"/>
          <p:cNvSpPr>
            <a:spLocks noGrp="1"/>
          </p:cNvSpPr>
          <p:nvPr>
            <p:ph idx="1"/>
          </p:nvPr>
        </p:nvSpPr>
        <p:spPr>
          <a:xfrm>
            <a:off x="523406" y="1136077"/>
            <a:ext cx="10674246" cy="5174782"/>
          </a:xfrm>
        </p:spPr>
        <p:txBody>
          <a:bodyPr>
            <a:normAutofit lnSpcReduction="10000"/>
          </a:bodyPr>
          <a:lstStyle/>
          <a:p>
            <a:pPr algn="just"/>
            <a:r>
              <a:rPr lang="en-US" sz="2400">
                <a:latin typeface="Times New Roman" pitchFamily="18" charset="0"/>
                <a:cs typeface="Times New Roman" pitchFamily="18" charset="0"/>
              </a:rPr>
              <a:t>Given ‘n’ positive weights W</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 n positive profits P</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 and a positive number  ‘m’ that is the knapsack capacity, this problem calls for choosing a subset of the weights such that </a:t>
            </a:r>
          </a:p>
          <a:p>
            <a:pPr>
              <a:buNone/>
            </a:pPr>
            <a:r>
              <a:rPr lang="en-US" sz="2400">
                <a:latin typeface="Times New Roman" pitchFamily="18" charset="0"/>
                <a:cs typeface="Times New Roman" pitchFamily="18" charset="0"/>
              </a:rPr>
              <a:t>       </a:t>
            </a:r>
            <a:r>
              <a:rPr lang="el-GR" sz="2400">
                <a:latin typeface="Times New Roman" pitchFamily="18" charset="0"/>
                <a:cs typeface="Times New Roman" pitchFamily="18" charset="0"/>
              </a:rPr>
              <a:t>Σ</a:t>
            </a:r>
            <a:r>
              <a:rPr lang="en-US" sz="2400">
                <a:latin typeface="Times New Roman" pitchFamily="18" charset="0"/>
                <a:cs typeface="Times New Roman" pitchFamily="18" charset="0"/>
              </a:rPr>
              <a:t> </a:t>
            </a:r>
            <a:r>
              <a:rPr lang="en-US" sz="2400" baseline="-25000">
                <a:latin typeface="Times New Roman" pitchFamily="18" charset="0"/>
                <a:cs typeface="Times New Roman" pitchFamily="18" charset="0"/>
              </a:rPr>
              <a:t>1≤i≤n </a:t>
            </a:r>
            <a:r>
              <a:rPr lang="en-US" sz="2400">
                <a:latin typeface="Times New Roman" pitchFamily="18" charset="0"/>
                <a:cs typeface="Times New Roman" pitchFamily="18" charset="0"/>
              </a:rPr>
              <a:t>W</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X</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 ≤ m and  </a:t>
            </a:r>
            <a:r>
              <a:rPr lang="el-GR" sz="2400">
                <a:latin typeface="Times New Roman" pitchFamily="18" charset="0"/>
                <a:cs typeface="Times New Roman" pitchFamily="18" charset="0"/>
              </a:rPr>
              <a:t>Σ</a:t>
            </a:r>
            <a:r>
              <a:rPr lang="en-US" sz="2400">
                <a:latin typeface="Times New Roman" pitchFamily="18" charset="0"/>
                <a:cs typeface="Times New Roman" pitchFamily="18" charset="0"/>
              </a:rPr>
              <a:t> </a:t>
            </a:r>
            <a:r>
              <a:rPr lang="en-US" sz="2400" baseline="-25000">
                <a:latin typeface="Times New Roman" pitchFamily="18" charset="0"/>
                <a:cs typeface="Times New Roman" pitchFamily="18" charset="0"/>
              </a:rPr>
              <a:t>1≤i≤n </a:t>
            </a:r>
            <a:r>
              <a:rPr lang="en-US" sz="2400">
                <a:latin typeface="Times New Roman" pitchFamily="18" charset="0"/>
                <a:cs typeface="Times New Roman" pitchFamily="18" charset="0"/>
              </a:rPr>
              <a:t>P</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X</a:t>
            </a:r>
            <a:r>
              <a:rPr lang="en-US" sz="2400" baseline="-25000">
                <a:latin typeface="Times New Roman" pitchFamily="18" charset="0"/>
                <a:cs typeface="Times New Roman" pitchFamily="18" charset="0"/>
              </a:rPr>
              <a:t>i </a:t>
            </a:r>
            <a:r>
              <a:rPr lang="en-US" sz="2400">
                <a:latin typeface="Times New Roman" pitchFamily="18" charset="0"/>
                <a:cs typeface="Times New Roman" pitchFamily="18" charset="0"/>
              </a:rPr>
              <a:t> is maximized.</a:t>
            </a:r>
          </a:p>
          <a:p>
            <a:r>
              <a:rPr lang="en-US" sz="2400">
                <a:latin typeface="Times New Roman" pitchFamily="18" charset="0"/>
                <a:cs typeface="Times New Roman" pitchFamily="18" charset="0"/>
              </a:rPr>
              <a:t>The X</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’s constitute a zero-one-valued vector.</a:t>
            </a:r>
          </a:p>
          <a:p>
            <a:r>
              <a:rPr lang="en-US" sz="2400">
                <a:latin typeface="Times New Roman" pitchFamily="18" charset="0"/>
                <a:cs typeface="Times New Roman" pitchFamily="18" charset="0"/>
              </a:rPr>
              <a:t>The solution space for this problem consists of the 2</a:t>
            </a:r>
            <a:r>
              <a:rPr lang="en-US" sz="2400" baseline="30000">
                <a:latin typeface="Times New Roman" pitchFamily="18" charset="0"/>
                <a:cs typeface="Times New Roman" pitchFamily="18" charset="0"/>
              </a:rPr>
              <a:t>n </a:t>
            </a:r>
            <a:r>
              <a:rPr lang="en-US" sz="2400">
                <a:latin typeface="Times New Roman" pitchFamily="18" charset="0"/>
                <a:cs typeface="Times New Roman" pitchFamily="18" charset="0"/>
              </a:rPr>
              <a:t> distinct ways to assign zero or one values to the X</a:t>
            </a:r>
            <a:r>
              <a:rPr lang="en-US" sz="2400" baseline="-25000">
                <a:latin typeface="Times New Roman" pitchFamily="18" charset="0"/>
                <a:cs typeface="Times New Roman" pitchFamily="18" charset="0"/>
              </a:rPr>
              <a:t>i</a:t>
            </a:r>
            <a:r>
              <a:rPr lang="en-US" sz="2400">
                <a:latin typeface="Times New Roman" pitchFamily="18" charset="0"/>
                <a:cs typeface="Times New Roman" pitchFamily="18" charset="0"/>
              </a:rPr>
              <a:t>’s.</a:t>
            </a:r>
          </a:p>
          <a:p>
            <a:r>
              <a:rPr lang="en-US" sz="2400" baseline="30000">
                <a:latin typeface="Times New Roman" pitchFamily="18" charset="0"/>
                <a:cs typeface="Times New Roman" pitchFamily="18" charset="0"/>
              </a:rPr>
              <a:t> </a:t>
            </a:r>
            <a:r>
              <a:rPr lang="en-US" sz="2400">
                <a:latin typeface="Times New Roman" pitchFamily="18" charset="0"/>
                <a:cs typeface="Times New Roman" pitchFamily="18" charset="0"/>
              </a:rPr>
              <a:t>Backtracking algorithms for the knapsack problem use bounding functions that are needed to help kill some live nodes without expanding them.</a:t>
            </a:r>
          </a:p>
          <a:p>
            <a:r>
              <a:rPr lang="en-US" sz="2400">
                <a:latin typeface="Times New Roman" pitchFamily="18" charset="0"/>
                <a:cs typeface="Times New Roman" pitchFamily="18" charset="0"/>
              </a:rPr>
              <a:t>A good bounding function for this problem is obtained by using an upper bound on the value of the best feasible solution obtainable by expanding the given live node and any of its descendants.</a:t>
            </a:r>
          </a:p>
          <a:p>
            <a:r>
              <a:rPr lang="en-US" sz="2400">
                <a:latin typeface="Times New Roman" pitchFamily="18" charset="0"/>
                <a:cs typeface="Times New Roman" pitchFamily="18" charset="0"/>
              </a:rPr>
              <a:t>If this upper bound is not higher than the value of the best solution determined so far, then that live node can be killed.</a:t>
            </a:r>
          </a:p>
        </p:txBody>
      </p:sp>
      <p:sp>
        <p:nvSpPr>
          <p:cNvPr id="4" name="Footer Placeholder 3"/>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449705" y="284813"/>
            <a:ext cx="7331199" cy="590714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824459" y="809469"/>
            <a:ext cx="10448144" cy="5006716"/>
          </a:xfrm>
          <a:prstGeom prst="rect">
            <a:avLst/>
          </a:prstGeom>
          <a:noFill/>
          <a:ln w="9525">
            <a:noFill/>
            <a:miter lim="800000"/>
            <a:headEnd/>
            <a:tailEnd/>
          </a:ln>
        </p:spPr>
      </p:pic>
      <p:sp>
        <p:nvSpPr>
          <p:cNvPr id="3" name="Rectangle 2"/>
          <p:cNvSpPr/>
          <p:nvPr/>
        </p:nvSpPr>
        <p:spPr>
          <a:xfrm>
            <a:off x="506430" y="231311"/>
            <a:ext cx="4949990" cy="584775"/>
          </a:xfrm>
          <a:prstGeom prst="rect">
            <a:avLst/>
          </a:prstGeom>
        </p:spPr>
        <p:txBody>
          <a:bodyPr wrap="square">
            <a:spAutoFit/>
          </a:bodyPr>
          <a:lstStyle/>
          <a:p>
            <a:r>
              <a:rPr lang="en-US" sz="3200">
                <a:solidFill>
                  <a:srgbClr val="002060"/>
                </a:solidFill>
                <a:latin typeface="Times New Roman" pitchFamily="18" charset="0"/>
                <a:cs typeface="Times New Roman" pitchFamily="18" charset="0"/>
              </a:rPr>
              <a:t>0/1 Knapsack problem</a:t>
            </a:r>
            <a:endParaRPr lang="en-US" sz="3200"/>
          </a:p>
        </p:txBody>
      </p:sp>
      <p:sp>
        <p:nvSpPr>
          <p:cNvPr id="4" name="TextBox 3"/>
          <p:cNvSpPr txBox="1"/>
          <p:nvPr/>
        </p:nvSpPr>
        <p:spPr>
          <a:xfrm>
            <a:off x="674557" y="5832130"/>
            <a:ext cx="10628027" cy="830997"/>
          </a:xfrm>
          <a:prstGeom prst="rect">
            <a:avLst/>
          </a:prstGeom>
          <a:noFill/>
        </p:spPr>
        <p:txBody>
          <a:bodyPr wrap="square" rtlCol="0">
            <a:spAutoFit/>
          </a:bodyPr>
          <a:lstStyle/>
          <a:p>
            <a:r>
              <a:rPr lang="en-US" sz="2400">
                <a:latin typeface="Times New Roman" pitchFamily="18" charset="0"/>
                <a:cs typeface="Times New Roman" pitchFamily="18" charset="0"/>
              </a:rPr>
              <a:t>LC (LIFO) based branch and bound algorithm with an appropriate C(.) &amp; U(.) as LC branch and bound i.e. (LIFOBB) Last In First Out Branch and Bound.</a:t>
            </a:r>
          </a:p>
        </p:txBody>
      </p:sp>
      <p:sp>
        <p:nvSpPr>
          <p:cNvPr id="5" name="Footer Placeholder 4"/>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Pallavi\Downloads\WhatsApp Image 2021-01-27 at 8.12.43 PM.jpeg"/>
          <p:cNvPicPr>
            <a:picLocks noChangeAspect="1" noChangeArrowheads="1"/>
          </p:cNvPicPr>
          <p:nvPr/>
        </p:nvPicPr>
        <p:blipFill>
          <a:blip r:embed="rId2" cstate="print"/>
          <a:srcRect/>
          <a:stretch>
            <a:fillRect/>
          </a:stretch>
        </p:blipFill>
        <p:spPr bwMode="auto">
          <a:xfrm>
            <a:off x="1229192" y="0"/>
            <a:ext cx="10433155"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Pallavi\Downloads\WhatsApp Image 2021-01-27 at 8.13.52 PM.jpeg"/>
          <p:cNvPicPr>
            <a:picLocks noChangeAspect="1" noChangeArrowheads="1"/>
          </p:cNvPicPr>
          <p:nvPr/>
        </p:nvPicPr>
        <p:blipFill>
          <a:blip r:embed="rId2" cstate="print"/>
          <a:srcRect/>
          <a:stretch>
            <a:fillRect/>
          </a:stretch>
        </p:blipFill>
        <p:spPr bwMode="auto">
          <a:xfrm>
            <a:off x="990486" y="27709"/>
            <a:ext cx="10073390"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Pallavi\Downloads\WhatsApp Image 2021-01-27 at 8.14.45 PM.jpeg"/>
          <p:cNvPicPr>
            <a:picLocks noChangeAspect="1" noChangeArrowheads="1"/>
          </p:cNvPicPr>
          <p:nvPr/>
        </p:nvPicPr>
        <p:blipFill>
          <a:blip r:embed="rId2" cstate="print"/>
          <a:srcRect/>
          <a:stretch>
            <a:fillRect/>
          </a:stretch>
        </p:blipFill>
        <p:spPr bwMode="auto">
          <a:xfrm>
            <a:off x="1049311" y="0"/>
            <a:ext cx="9878519"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Pallavi\Downloads\WhatsApp Image 2021-01-27 at 8.15.24 PM.jpeg"/>
          <p:cNvPicPr>
            <a:picLocks noChangeAspect="1" noChangeArrowheads="1"/>
          </p:cNvPicPr>
          <p:nvPr/>
        </p:nvPicPr>
        <p:blipFill>
          <a:blip r:embed="rId2" cstate="print"/>
          <a:srcRect/>
          <a:stretch>
            <a:fillRect/>
          </a:stretch>
        </p:blipFill>
        <p:spPr bwMode="auto">
          <a:xfrm>
            <a:off x="1094282" y="0"/>
            <a:ext cx="10298243"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842"/>
            <a:ext cx="10515600" cy="983990"/>
          </a:xfrm>
        </p:spPr>
        <p:txBody>
          <a:bodyPr/>
          <a:lstStyle/>
          <a:p>
            <a:r>
              <a:rPr lang="en-US" b="1">
                <a:solidFill>
                  <a:srgbClr val="002060"/>
                </a:solidFill>
                <a:latin typeface="Times New Roman" pitchFamily="18" charset="0"/>
                <a:cs typeface="Times New Roman" pitchFamily="18" charset="0"/>
              </a:rPr>
              <a:t>FIFO Branch and Bound</a:t>
            </a:r>
          </a:p>
        </p:txBody>
      </p:sp>
      <p:pic>
        <p:nvPicPr>
          <p:cNvPr id="12290" name="Picture 2" descr="C:\Users\Pallavi\Downloads\WhatsApp Image 2021-01-27 at 8.20.57 PM.jpeg"/>
          <p:cNvPicPr>
            <a:picLocks noChangeAspect="1" noChangeArrowheads="1"/>
          </p:cNvPicPr>
          <p:nvPr/>
        </p:nvPicPr>
        <p:blipFill>
          <a:blip r:embed="rId2" cstate="print"/>
          <a:srcRect/>
          <a:stretch>
            <a:fillRect/>
          </a:stretch>
        </p:blipFill>
        <p:spPr bwMode="auto">
          <a:xfrm>
            <a:off x="556453" y="728549"/>
            <a:ext cx="10341396" cy="6120984"/>
          </a:xfrm>
          <a:prstGeom prst="rect">
            <a:avLst/>
          </a:prstGeom>
          <a:noFill/>
        </p:spPr>
      </p:pic>
      <p:sp>
        <p:nvSpPr>
          <p:cNvPr id="4" name="Footer Placeholder 3"/>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allavi\Downloads\PHOTO-2021-01-30-11-53-05.jpg"/>
          <p:cNvPicPr>
            <a:picLocks noChangeAspect="1" noChangeArrowheads="1"/>
          </p:cNvPicPr>
          <p:nvPr/>
        </p:nvPicPr>
        <p:blipFill>
          <a:blip r:embed="rId2" cstate="print"/>
          <a:srcRect/>
          <a:stretch>
            <a:fillRect/>
          </a:stretch>
        </p:blipFill>
        <p:spPr bwMode="auto">
          <a:xfrm>
            <a:off x="749508" y="0"/>
            <a:ext cx="10448143"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allavi\Downloads\PHOTO-2021-01-30-11-54-09.jpg"/>
          <p:cNvPicPr>
            <a:picLocks noChangeAspect="1" noChangeArrowheads="1"/>
          </p:cNvPicPr>
          <p:nvPr/>
        </p:nvPicPr>
        <p:blipFill>
          <a:blip r:embed="rId2" cstate="print"/>
          <a:srcRect/>
          <a:stretch>
            <a:fillRect/>
          </a:stretch>
        </p:blipFill>
        <p:spPr bwMode="auto">
          <a:xfrm>
            <a:off x="584616" y="0"/>
            <a:ext cx="10747948"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843"/>
            <a:ext cx="10515600" cy="587471"/>
          </a:xfrm>
        </p:spPr>
        <p:txBody>
          <a:bodyPr>
            <a:normAutofit fontScale="90000"/>
          </a:bodyPr>
          <a:lstStyle/>
          <a:p>
            <a:r>
              <a:rPr lang="en-US">
                <a:solidFill>
                  <a:srgbClr val="002060"/>
                </a:solidFill>
                <a:latin typeface="Times New Roman" panose="02020603050405020304" pitchFamily="18" charset="0"/>
                <a:cs typeface="Times New Roman" panose="02020603050405020304" pitchFamily="18" charset="0"/>
              </a:rPr>
              <a:t>Branch and Bound</a:t>
            </a:r>
          </a:p>
        </p:txBody>
      </p:sp>
      <p:sp>
        <p:nvSpPr>
          <p:cNvPr id="3" name="Content Placeholder 2"/>
          <p:cNvSpPr>
            <a:spLocks noGrp="1"/>
          </p:cNvSpPr>
          <p:nvPr>
            <p:ph idx="1"/>
          </p:nvPr>
        </p:nvSpPr>
        <p:spPr>
          <a:xfrm>
            <a:off x="838200" y="972457"/>
            <a:ext cx="10515600" cy="5204506"/>
          </a:xfrm>
        </p:spPr>
        <p:txBody>
          <a:bodyPr>
            <a:normAutofit/>
          </a:bodyPr>
          <a:lstStyle/>
          <a:p>
            <a:pPr algn="just"/>
            <a:r>
              <a:rPr lang="en-US" sz="2400">
                <a:latin typeface="Times New Roman" panose="02020603050405020304" pitchFamily="18" charset="0"/>
                <a:cs typeface="Times New Roman" panose="02020603050405020304" pitchFamily="18" charset="0"/>
              </a:rPr>
              <a:t>The term branch and bound refers to all state space search methods in which all children of the E-node are generated before any other live node can become the E-node.</a:t>
            </a:r>
          </a:p>
          <a:p>
            <a:pPr algn="just"/>
            <a:r>
              <a:rPr lang="en-US" sz="2400">
                <a:latin typeface="Times New Roman" panose="02020603050405020304" pitchFamily="18" charset="0"/>
                <a:cs typeface="Times New Roman" panose="02020603050405020304" pitchFamily="18" charset="0"/>
              </a:rPr>
              <a:t>Two graph search strategies, </a:t>
            </a:r>
            <a:r>
              <a:rPr lang="en-US" sz="2400">
                <a:solidFill>
                  <a:srgbClr val="002060"/>
                </a:solidFill>
                <a:latin typeface="Times New Roman" panose="02020603050405020304" pitchFamily="18" charset="0"/>
                <a:cs typeface="Times New Roman" panose="02020603050405020304" pitchFamily="18" charset="0"/>
              </a:rPr>
              <a:t>BFS and D-search</a:t>
            </a:r>
            <a:r>
              <a:rPr lang="en-US" sz="2400">
                <a:latin typeface="Times New Roman" panose="02020603050405020304" pitchFamily="18" charset="0"/>
                <a:cs typeface="Times New Roman" panose="02020603050405020304" pitchFamily="18" charset="0"/>
              </a:rPr>
              <a:t>, in which the exploration of a new node cannot begin until the node currently being explored is fully explored.</a:t>
            </a:r>
          </a:p>
          <a:p>
            <a:pPr algn="just"/>
            <a:r>
              <a:rPr lang="en-US" sz="2400">
                <a:latin typeface="Times New Roman" panose="02020603050405020304" pitchFamily="18" charset="0"/>
                <a:cs typeface="Times New Roman" panose="02020603050405020304" pitchFamily="18" charset="0"/>
              </a:rPr>
              <a:t>Both of these generalize to branch and bound strategies.</a:t>
            </a:r>
          </a:p>
          <a:p>
            <a:pPr algn="just"/>
            <a:r>
              <a:rPr lang="en-US" sz="2400">
                <a:latin typeface="Times New Roman" panose="02020603050405020304" pitchFamily="18" charset="0"/>
                <a:cs typeface="Times New Roman" panose="02020603050405020304" pitchFamily="18" charset="0"/>
              </a:rPr>
              <a:t>In branch and bound terminology, a </a:t>
            </a:r>
            <a:r>
              <a:rPr lang="en-US" sz="2400">
                <a:solidFill>
                  <a:srgbClr val="002060"/>
                </a:solidFill>
                <a:latin typeface="Times New Roman" panose="02020603050405020304" pitchFamily="18" charset="0"/>
                <a:cs typeface="Times New Roman" panose="02020603050405020304" pitchFamily="18" charset="0"/>
              </a:rPr>
              <a:t>BFS</a:t>
            </a:r>
            <a:r>
              <a:rPr lang="en-US" sz="2400">
                <a:latin typeface="Times New Roman" panose="02020603050405020304" pitchFamily="18" charset="0"/>
                <a:cs typeface="Times New Roman" panose="02020603050405020304" pitchFamily="18" charset="0"/>
              </a:rPr>
              <a:t> –like state space search will be called </a:t>
            </a:r>
            <a:r>
              <a:rPr lang="en-US" sz="2400">
                <a:solidFill>
                  <a:srgbClr val="002060"/>
                </a:solidFill>
                <a:latin typeface="Times New Roman" panose="02020603050405020304" pitchFamily="18" charset="0"/>
                <a:cs typeface="Times New Roman" panose="02020603050405020304" pitchFamily="18" charset="0"/>
              </a:rPr>
              <a:t>FIFO(First In First Out) search </a:t>
            </a:r>
            <a:r>
              <a:rPr lang="en-US" sz="2400">
                <a:latin typeface="Times New Roman" panose="02020603050405020304" pitchFamily="18" charset="0"/>
                <a:cs typeface="Times New Roman" panose="02020603050405020304" pitchFamily="18" charset="0"/>
              </a:rPr>
              <a:t>as the list of live nodes is a First In First Out list (or </a:t>
            </a:r>
            <a:r>
              <a:rPr lang="en-US" sz="2400">
                <a:solidFill>
                  <a:srgbClr val="002060"/>
                </a:solidFill>
                <a:latin typeface="Times New Roman" panose="02020603050405020304" pitchFamily="18" charset="0"/>
                <a:cs typeface="Times New Roman" panose="02020603050405020304" pitchFamily="18" charset="0"/>
              </a:rPr>
              <a:t>queue</a:t>
            </a:r>
            <a:r>
              <a:rPr lang="en-US" sz="2400">
                <a:latin typeface="Times New Roman" panose="02020603050405020304" pitchFamily="18" charset="0"/>
                <a:cs typeface="Times New Roman" panose="02020603050405020304" pitchFamily="18" charset="0"/>
              </a:rPr>
              <a:t>)</a:t>
            </a:r>
          </a:p>
          <a:p>
            <a:pPr algn="just"/>
            <a:r>
              <a:rPr lang="en-US" sz="2400">
                <a:latin typeface="Times New Roman" panose="02020603050405020304" pitchFamily="18" charset="0"/>
                <a:cs typeface="Times New Roman" panose="02020603050405020304" pitchFamily="18" charset="0"/>
              </a:rPr>
              <a:t>A </a:t>
            </a:r>
            <a:r>
              <a:rPr lang="en-US" sz="2400">
                <a:solidFill>
                  <a:srgbClr val="002060"/>
                </a:solidFill>
                <a:latin typeface="Times New Roman" panose="02020603050405020304" pitchFamily="18" charset="0"/>
                <a:cs typeface="Times New Roman" panose="02020603050405020304" pitchFamily="18" charset="0"/>
              </a:rPr>
              <a:t>D-search </a:t>
            </a:r>
            <a:r>
              <a:rPr lang="en-US" sz="2400">
                <a:latin typeface="Times New Roman" panose="02020603050405020304" pitchFamily="18" charset="0"/>
                <a:cs typeface="Times New Roman" panose="02020603050405020304" pitchFamily="18" charset="0"/>
              </a:rPr>
              <a:t>like state space search will be called </a:t>
            </a:r>
            <a:r>
              <a:rPr lang="en-US" sz="2400">
                <a:solidFill>
                  <a:srgbClr val="002060"/>
                </a:solidFill>
                <a:latin typeface="Times New Roman" panose="02020603050405020304" pitchFamily="18" charset="0"/>
                <a:cs typeface="Times New Roman" panose="02020603050405020304" pitchFamily="18" charset="0"/>
              </a:rPr>
              <a:t>LIFO(Last In First Out) search </a:t>
            </a:r>
            <a:r>
              <a:rPr lang="en-US" sz="2400">
                <a:latin typeface="Times New Roman" panose="02020603050405020304" pitchFamily="18" charset="0"/>
                <a:cs typeface="Times New Roman" panose="02020603050405020304" pitchFamily="18" charset="0"/>
              </a:rPr>
              <a:t>as the list of live nodes is a Last In First Out list (or </a:t>
            </a:r>
            <a:r>
              <a:rPr lang="en-US" sz="2400">
                <a:solidFill>
                  <a:srgbClr val="002060"/>
                </a:solidFill>
                <a:latin typeface="Times New Roman" panose="02020603050405020304" pitchFamily="18" charset="0"/>
                <a:cs typeface="Times New Roman" panose="02020603050405020304" pitchFamily="18" charset="0"/>
              </a:rPr>
              <a:t>Stack</a:t>
            </a:r>
            <a:r>
              <a:rPr lang="en-US" sz="2400">
                <a:latin typeface="Times New Roman" panose="02020603050405020304" pitchFamily="18" charset="0"/>
                <a:cs typeface="Times New Roman" panose="02020603050405020304" pitchFamily="18" charset="0"/>
              </a:rPr>
              <a:t>).</a:t>
            </a:r>
          </a:p>
          <a:p>
            <a:pPr algn="just"/>
            <a:r>
              <a:rPr lang="en-US" sz="2400">
                <a:latin typeface="Times New Roman" panose="02020603050405020304" pitchFamily="18" charset="0"/>
                <a:cs typeface="Times New Roman" panose="02020603050405020304" pitchFamily="18" charset="0"/>
              </a:rPr>
              <a:t>Bounding functions are used to help avoid the generation of subtrees that do not contain an answer node.</a:t>
            </a:r>
          </a:p>
        </p:txBody>
      </p:sp>
      <p:sp>
        <p:nvSpPr>
          <p:cNvPr id="4" name="Footer Placeholder 3"/>
          <p:cNvSpPr>
            <a:spLocks noGrp="1"/>
          </p:cNvSpPr>
          <p:nvPr>
            <p:ph type="ftr" sz="quarter" idx="11"/>
          </p:nvPr>
        </p:nvSpPr>
        <p:spPr/>
        <p:txBody>
          <a:bodyPr/>
          <a:lstStyle/>
          <a:p>
            <a:r>
              <a:rPr lang="en-US"/>
              <a:t>Prepared By: R.Pallavi Reddy , Asst.Prof., CSE, GNITS</a:t>
            </a:r>
          </a:p>
        </p:txBody>
      </p:sp>
    </p:spTree>
    <p:extLst>
      <p:ext uri="{BB962C8B-B14F-4D97-AF65-F5344CB8AC3E}">
        <p14:creationId xmlns:p14="http://schemas.microsoft.com/office/powerpoint/2010/main" val="191298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llavi\Downloads\PHOTO-2021-01-30-11-55-04.jpg"/>
          <p:cNvPicPr>
            <a:picLocks noChangeAspect="1" noChangeArrowheads="1"/>
          </p:cNvPicPr>
          <p:nvPr/>
        </p:nvPicPr>
        <p:blipFill>
          <a:blip r:embed="rId2" cstate="print"/>
          <a:srcRect/>
          <a:stretch>
            <a:fillRect/>
          </a:stretch>
        </p:blipFill>
        <p:spPr bwMode="auto">
          <a:xfrm>
            <a:off x="269823" y="0"/>
            <a:ext cx="11092721"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allavi\Downloads\PHOTO-2021-01-30-11-55-39.jpg"/>
          <p:cNvPicPr>
            <a:picLocks noChangeAspect="1" noChangeArrowheads="1"/>
          </p:cNvPicPr>
          <p:nvPr/>
        </p:nvPicPr>
        <p:blipFill>
          <a:blip r:embed="rId2" cstate="print"/>
          <a:srcRect/>
          <a:stretch>
            <a:fillRect/>
          </a:stretch>
        </p:blipFill>
        <p:spPr bwMode="auto">
          <a:xfrm>
            <a:off x="554635" y="0"/>
            <a:ext cx="10687987"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allavi\Downloads\PHOTO-2021-01-30-11-56-28.jpg"/>
          <p:cNvPicPr>
            <a:picLocks noChangeAspect="1" noChangeArrowheads="1"/>
          </p:cNvPicPr>
          <p:nvPr/>
        </p:nvPicPr>
        <p:blipFill>
          <a:blip r:embed="rId2" cstate="print"/>
          <a:srcRect/>
          <a:stretch>
            <a:fillRect/>
          </a:stretch>
        </p:blipFill>
        <p:spPr bwMode="auto">
          <a:xfrm>
            <a:off x="449705" y="0"/>
            <a:ext cx="11272603" cy="6858000"/>
          </a:xfrm>
          <a:prstGeom prst="rect">
            <a:avLst/>
          </a:prstGeom>
          <a:noFill/>
        </p:spPr>
      </p:pic>
      <p:sp>
        <p:nvSpPr>
          <p:cNvPr id="3" name="Footer Placeholder 2"/>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58318" y="0"/>
            <a:ext cx="10515600" cy="1325563"/>
          </a:xfrm>
        </p:spPr>
        <p:txBody>
          <a:bodyPr/>
          <a:lstStyle/>
          <a:p>
            <a:pPr eaLnBrk="1" hangingPunct="1"/>
            <a:r>
              <a:rPr lang="en-US" altLang="zh-TW">
                <a:solidFill>
                  <a:srgbClr val="002060"/>
                </a:solidFill>
                <a:latin typeface="Times New Roman" pitchFamily="18" charset="0"/>
                <a:cs typeface="Times New Roman" pitchFamily="18" charset="0"/>
              </a:rPr>
              <a:t>Branch-and-Bound</a:t>
            </a:r>
            <a:endParaRPr lang="en-US" altLang="zh-TW">
              <a:solidFill>
                <a:srgbClr val="002060"/>
              </a:solidFill>
            </a:endParaRPr>
          </a:p>
        </p:txBody>
      </p:sp>
      <p:sp>
        <p:nvSpPr>
          <p:cNvPr id="24580" name="Rectangle 3"/>
          <p:cNvSpPr>
            <a:spLocks noGrp="1" noChangeArrowheads="1"/>
          </p:cNvSpPr>
          <p:nvPr>
            <p:ph type="body" idx="1"/>
          </p:nvPr>
        </p:nvSpPr>
        <p:spPr>
          <a:xfrm>
            <a:off x="749507" y="1448088"/>
            <a:ext cx="10358203" cy="4840287"/>
          </a:xfrm>
        </p:spPr>
        <p:txBody>
          <a:bodyPr/>
          <a:lstStyle/>
          <a:p>
            <a:pPr algn="just" eaLnBrk="1" hangingPunct="1">
              <a:lnSpc>
                <a:spcPct val="90000"/>
              </a:lnSpc>
            </a:pPr>
            <a:r>
              <a:rPr lang="en-US" altLang="zh-TW">
                <a:latin typeface="Times New Roman" pitchFamily="18" charset="0"/>
                <a:cs typeface="Times New Roman" pitchFamily="18" charset="0"/>
              </a:rPr>
              <a:t>It is efficient </a:t>
            </a:r>
            <a:r>
              <a:rPr lang="en-US" altLang="zh-TW">
                <a:solidFill>
                  <a:srgbClr val="002060"/>
                </a:solidFill>
                <a:latin typeface="Times New Roman" pitchFamily="18" charset="0"/>
                <a:cs typeface="Times New Roman" pitchFamily="18" charset="0"/>
              </a:rPr>
              <a:t>in the average case </a:t>
            </a:r>
            <a:r>
              <a:rPr lang="en-US" altLang="zh-TW">
                <a:latin typeface="Times New Roman" pitchFamily="18" charset="0"/>
                <a:cs typeface="Times New Roman" pitchFamily="18" charset="0"/>
              </a:rPr>
              <a:t>because many branches can be terminated very early.</a:t>
            </a:r>
          </a:p>
          <a:p>
            <a:pPr algn="just" eaLnBrk="1" hangingPunct="1">
              <a:lnSpc>
                <a:spcPct val="90000"/>
              </a:lnSpc>
            </a:pPr>
            <a:r>
              <a:rPr lang="en-US" altLang="zh-TW">
                <a:latin typeface="Times New Roman" pitchFamily="18" charset="0"/>
                <a:cs typeface="Times New Roman" pitchFamily="18" charset="0"/>
              </a:rPr>
              <a:t>Although it is usually very efficient, a very large tree may be generated in the worst case.</a:t>
            </a:r>
          </a:p>
          <a:p>
            <a:pPr algn="just" eaLnBrk="1" hangingPunct="1">
              <a:lnSpc>
                <a:spcPct val="90000"/>
              </a:lnSpc>
            </a:pPr>
            <a:r>
              <a:rPr lang="en-US" altLang="zh-TW">
                <a:latin typeface="Times New Roman" pitchFamily="18" charset="0"/>
                <a:cs typeface="Times New Roman" pitchFamily="18" charset="0"/>
              </a:rPr>
              <a:t>Many NP-hard problem can be solved by B&amp;B efficiently in the average case; however, </a:t>
            </a:r>
            <a:r>
              <a:rPr lang="en-US" altLang="zh-TW">
                <a:solidFill>
                  <a:srgbClr val="002060"/>
                </a:solidFill>
                <a:latin typeface="Times New Roman" pitchFamily="18" charset="0"/>
                <a:cs typeface="Times New Roman" pitchFamily="18" charset="0"/>
              </a:rPr>
              <a:t>the worst case time complexity is still exponential.</a:t>
            </a:r>
          </a:p>
        </p:txBody>
      </p:sp>
      <p:sp>
        <p:nvSpPr>
          <p:cNvPr id="5" name="Footer Placeholder 4"/>
          <p:cNvSpPr>
            <a:spLocks noGrp="1"/>
          </p:cNvSpPr>
          <p:nvPr>
            <p:ph type="ftr" sz="quarter" idx="11"/>
          </p:nvPr>
        </p:nvSpPr>
        <p:spPr/>
        <p:txBody>
          <a:bodyPr/>
          <a:lstStyle/>
          <a:p>
            <a:r>
              <a:rPr lang="en-US"/>
              <a:t>Prepared By: R.Pallavi Reddy , Asst.Prof., CSE, GNITS</a:t>
            </a:r>
          </a:p>
        </p:txBody>
      </p:sp>
    </p:spTree>
    <p:extLst>
      <p:ext uri="{BB962C8B-B14F-4D97-AF65-F5344CB8AC3E}">
        <p14:creationId xmlns:p14="http://schemas.microsoft.com/office/powerpoint/2010/main" val="161466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43328" y="0"/>
            <a:ext cx="10515600" cy="1103911"/>
          </a:xfrm>
        </p:spPr>
        <p:txBody>
          <a:bodyPr/>
          <a:lstStyle/>
          <a:p>
            <a:r>
              <a:rPr lang="en-US" altLang="zh-TW">
                <a:solidFill>
                  <a:srgbClr val="002060"/>
                </a:solidFill>
                <a:latin typeface="Times New Roman" pitchFamily="18" charset="0"/>
                <a:cs typeface="Times New Roman" pitchFamily="18" charset="0"/>
              </a:rPr>
              <a:t>Branch-and-Bound</a:t>
            </a:r>
            <a:endParaRPr lang="en-US" altLang="en-US"/>
          </a:p>
        </p:txBody>
      </p:sp>
      <p:sp>
        <p:nvSpPr>
          <p:cNvPr id="12291" name="Content Placeholder 2"/>
          <p:cNvSpPr>
            <a:spLocks noGrp="1"/>
          </p:cNvSpPr>
          <p:nvPr>
            <p:ph idx="1"/>
          </p:nvPr>
        </p:nvSpPr>
        <p:spPr>
          <a:xfrm>
            <a:off x="568377" y="1315960"/>
            <a:ext cx="10515600" cy="4351338"/>
          </a:xfrm>
        </p:spPr>
        <p:txBody>
          <a:bodyPr/>
          <a:lstStyle/>
          <a:p>
            <a:pPr algn="just" eaLnBrk="1" hangingPunct="1"/>
            <a:r>
              <a:rPr lang="en-US" altLang="en-US" dirty="0">
                <a:latin typeface="Times New Roman" pitchFamily="18" charset="0"/>
                <a:cs typeface="Times New Roman" pitchFamily="18" charset="0"/>
              </a:rPr>
              <a:t>Backtracking uses a depth-first search with pruning, the branch and bound algorithm uses a breadth-first search with pruning.</a:t>
            </a:r>
          </a:p>
          <a:p>
            <a:pPr algn="just" eaLnBrk="1" hangingPunct="1"/>
            <a:r>
              <a:rPr lang="en-US" altLang="en-US" dirty="0">
                <a:latin typeface="Times New Roman" pitchFamily="18" charset="0"/>
                <a:cs typeface="Times New Roman" pitchFamily="18" charset="0"/>
              </a:rPr>
              <a:t>Branch and bound uses a </a:t>
            </a:r>
            <a:r>
              <a:rPr lang="en-US" altLang="en-US" b="1" u="sng" dirty="0">
                <a:solidFill>
                  <a:srgbClr val="FF0000"/>
                </a:solidFill>
                <a:latin typeface="Times New Roman" pitchFamily="18" charset="0"/>
                <a:cs typeface="Times New Roman" pitchFamily="18" charset="0"/>
              </a:rPr>
              <a:t>queue </a:t>
            </a:r>
            <a:r>
              <a:rPr lang="en-US" altLang="en-US" dirty="0">
                <a:latin typeface="Times New Roman" pitchFamily="18" charset="0"/>
                <a:cs typeface="Times New Roman" pitchFamily="18" charset="0"/>
              </a:rPr>
              <a:t>as an auxiliary data structure.</a:t>
            </a:r>
          </a:p>
          <a:p>
            <a:pPr algn="just"/>
            <a:r>
              <a:rPr lang="en-US" altLang="zh-TW" dirty="0">
                <a:latin typeface="Times New Roman" pitchFamily="18" charset="0"/>
                <a:ea typeface="Arial Unicode MS" pitchFamily="34" charset="-128"/>
                <a:cs typeface="Times New Roman" pitchFamily="18" charset="0"/>
              </a:rPr>
              <a:t>Starting by considering the root node and applying a lower-bounding and upper-bounding procedure to it.</a:t>
            </a:r>
          </a:p>
          <a:p>
            <a:pPr algn="just"/>
            <a:r>
              <a:rPr lang="en-US" altLang="zh-TW" dirty="0">
                <a:latin typeface="Times New Roman" pitchFamily="18" charset="0"/>
                <a:ea typeface="Arial Unicode MS" pitchFamily="34" charset="-128"/>
                <a:cs typeface="Times New Roman" pitchFamily="18" charset="0"/>
              </a:rPr>
              <a:t>If the bounds match, then an optimal solution has been found and the algorithm is finished.</a:t>
            </a:r>
          </a:p>
          <a:p>
            <a:pPr algn="just"/>
            <a:r>
              <a:rPr lang="en-US" altLang="en-US" dirty="0">
                <a:latin typeface="Times New Roman" pitchFamily="18" charset="0"/>
                <a:ea typeface="Arial Unicode MS" pitchFamily="34" charset="-128"/>
                <a:cs typeface="Times New Roman" pitchFamily="18" charset="0"/>
              </a:rPr>
              <a:t>If they do not match, then algorithm runs on the child nodes.</a:t>
            </a:r>
          </a:p>
          <a:p>
            <a:pPr eaLnBrk="1" hangingPunct="1"/>
            <a:endParaRPr lang="en-US" altLang="en-US" dirty="0"/>
          </a:p>
          <a:p>
            <a:pPr eaLnBrk="1" hangingPunct="1"/>
            <a:endParaRPr lang="en-US" altLang="en-US" dirty="0"/>
          </a:p>
        </p:txBody>
      </p:sp>
      <p:sp>
        <p:nvSpPr>
          <p:cNvPr id="4" name="Footer Placeholder 3"/>
          <p:cNvSpPr>
            <a:spLocks noGrp="1"/>
          </p:cNvSpPr>
          <p:nvPr>
            <p:ph type="ftr" sz="quarter" idx="11"/>
          </p:nvPr>
        </p:nvSpPr>
        <p:spPr/>
        <p:txBody>
          <a:bodyPr/>
          <a:lstStyle/>
          <a:p>
            <a:r>
              <a:rPr lang="en-US"/>
              <a:t>Prepared By: R.Pallavi Reddy , Asst.Prof., CSE, GNITS</a:t>
            </a:r>
          </a:p>
        </p:txBody>
      </p:sp>
    </p:spTree>
    <p:extLst>
      <p:ext uri="{BB962C8B-B14F-4D97-AF65-F5344CB8AC3E}">
        <p14:creationId xmlns:p14="http://schemas.microsoft.com/office/powerpoint/2010/main" val="317192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872"/>
            <a:ext cx="10515600" cy="404734"/>
          </a:xfrm>
        </p:spPr>
        <p:txBody>
          <a:bodyPr>
            <a:normAutofit fontScale="90000"/>
          </a:bodyPr>
          <a:lstStyle/>
          <a:p>
            <a:pPr>
              <a:defRPr/>
            </a:pPr>
            <a:r>
              <a:rPr lang="en-US" altLang="zh-TW">
                <a:solidFill>
                  <a:srgbClr val="002060"/>
                </a:solidFill>
                <a:latin typeface="Times New Roman" pitchFamily="18" charset="0"/>
                <a:cs typeface="Times New Roman" pitchFamily="18" charset="0"/>
              </a:rPr>
              <a:t>Branch-and-Bound</a:t>
            </a:r>
            <a:endParaRPr lang="en-US"/>
          </a:p>
        </p:txBody>
      </p:sp>
      <p:sp>
        <p:nvSpPr>
          <p:cNvPr id="13315" name="Content Placeholder 2"/>
          <p:cNvSpPr>
            <a:spLocks noGrp="1"/>
          </p:cNvSpPr>
          <p:nvPr>
            <p:ph idx="1"/>
          </p:nvPr>
        </p:nvSpPr>
        <p:spPr>
          <a:xfrm>
            <a:off x="584616" y="584616"/>
            <a:ext cx="10769184" cy="4737907"/>
          </a:xfrm>
        </p:spPr>
        <p:txBody>
          <a:bodyPr/>
          <a:lstStyle/>
          <a:p>
            <a:pPr eaLnBrk="1" hangingPunct="1">
              <a:buNone/>
            </a:pPr>
            <a:r>
              <a:rPr lang="en-US" altLang="en-US">
                <a:solidFill>
                  <a:srgbClr val="002060"/>
                </a:solidFill>
                <a:latin typeface="Times New Roman" pitchFamily="18" charset="0"/>
                <a:ea typeface="Arial Unicode MS" pitchFamily="34" charset="-128"/>
                <a:cs typeface="Times New Roman" pitchFamily="18" charset="0"/>
              </a:rPr>
              <a:t>Least Cost (LC) Search :</a:t>
            </a:r>
          </a:p>
          <a:p>
            <a:pPr algn="just"/>
            <a:r>
              <a:rPr lang="en-US" altLang="en-US" sz="2400">
                <a:latin typeface="Times New Roman" pitchFamily="18" charset="0"/>
                <a:ea typeface="Arial Unicode MS" pitchFamily="34" charset="-128"/>
                <a:cs typeface="Times New Roman" pitchFamily="18" charset="0"/>
              </a:rPr>
              <a:t>In both LIFO and FIFO branch and bound, the selection rule for the next E-node is rather rigid and in a sense blind.</a:t>
            </a:r>
          </a:p>
          <a:p>
            <a:pPr algn="just"/>
            <a:r>
              <a:rPr lang="en-US" altLang="en-US" sz="2400">
                <a:latin typeface="Times New Roman" pitchFamily="18" charset="0"/>
                <a:ea typeface="Arial Unicode MS" pitchFamily="34" charset="-128"/>
                <a:cs typeface="Times New Roman" pitchFamily="18" charset="0"/>
              </a:rPr>
              <a:t>The selection rule for the next E-node does not give any preference to a node that has a very good chance of getting the search to an answer node quickly.</a:t>
            </a:r>
          </a:p>
          <a:p>
            <a:pPr algn="just"/>
            <a:r>
              <a:rPr lang="en-US" altLang="en-US" sz="2400">
                <a:latin typeface="Times New Roman" pitchFamily="18" charset="0"/>
                <a:ea typeface="Arial Unicode MS" pitchFamily="34" charset="-128"/>
                <a:cs typeface="Times New Roman" pitchFamily="18" charset="0"/>
              </a:rPr>
              <a:t> The search for an  answer node can often be speeded by using an Intelligent ranking function C^(.) for live nodes.</a:t>
            </a:r>
          </a:p>
          <a:p>
            <a:pPr algn="just"/>
            <a:r>
              <a:rPr lang="en-US" altLang="en-US" sz="2400">
                <a:latin typeface="Times New Roman" pitchFamily="18" charset="0"/>
                <a:ea typeface="Arial Unicode MS" pitchFamily="34" charset="-128"/>
                <a:cs typeface="Times New Roman" pitchFamily="18" charset="0"/>
              </a:rPr>
              <a:t>The next E-node is selected on the basis of this ranking function.</a:t>
            </a:r>
          </a:p>
        </p:txBody>
      </p:sp>
      <p:pic>
        <p:nvPicPr>
          <p:cNvPr id="1027" name="Picture 3"/>
          <p:cNvPicPr>
            <a:picLocks noChangeAspect="1" noChangeArrowheads="1"/>
          </p:cNvPicPr>
          <p:nvPr/>
        </p:nvPicPr>
        <p:blipFill>
          <a:blip r:embed="rId2" cstate="print"/>
          <a:srcRect/>
          <a:stretch>
            <a:fillRect/>
          </a:stretch>
        </p:blipFill>
        <p:spPr bwMode="auto">
          <a:xfrm>
            <a:off x="179882" y="4047344"/>
            <a:ext cx="11772275" cy="2810656"/>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Prepared By: R.Pallavi Reddy , Asst.Prof., CSE, GNITS</a:t>
            </a:r>
          </a:p>
        </p:txBody>
      </p:sp>
    </p:spTree>
    <p:extLst>
      <p:ext uri="{BB962C8B-B14F-4D97-AF65-F5344CB8AC3E}">
        <p14:creationId xmlns:p14="http://schemas.microsoft.com/office/powerpoint/2010/main" val="11457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95" y="215225"/>
            <a:ext cx="10515600" cy="444343"/>
          </a:xfrm>
        </p:spPr>
        <p:txBody>
          <a:bodyPr>
            <a:normAutofit fontScale="90000"/>
          </a:bodyPr>
          <a:lstStyle/>
          <a:p>
            <a:r>
              <a:rPr lang="en-US" altLang="zh-TW">
                <a:solidFill>
                  <a:srgbClr val="002060"/>
                </a:solidFill>
                <a:latin typeface="Times New Roman" pitchFamily="18" charset="0"/>
                <a:cs typeface="Times New Roman" pitchFamily="18" charset="0"/>
              </a:rPr>
              <a:t>Branch-and-Bound</a:t>
            </a:r>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612645" y="841968"/>
            <a:ext cx="10794870" cy="262075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29587" y="4948083"/>
            <a:ext cx="10628026" cy="40340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51576" y="3623950"/>
            <a:ext cx="10940949" cy="10191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81865" y="-73890"/>
            <a:ext cx="11658850" cy="571119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81865" y="5512495"/>
            <a:ext cx="11452017" cy="76996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9881" y="0"/>
            <a:ext cx="7839856" cy="654633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985416" y="-179882"/>
            <a:ext cx="5206584" cy="3822492"/>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7200277" y="3284955"/>
            <a:ext cx="4751881" cy="247126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09668" y="0"/>
            <a:ext cx="10972798" cy="541144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71512" y="5231568"/>
            <a:ext cx="10541130" cy="770199"/>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Prepared By: R.Pallavi Reddy , Asst.Prof., CSE, GNITS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7D369EE339284085109BD9D37BF39C" ma:contentTypeVersion="10" ma:contentTypeDescription="Create a new document." ma:contentTypeScope="" ma:versionID="4874f22148d516d1fdc6feb6781252ae">
  <xsd:schema xmlns:xsd="http://www.w3.org/2001/XMLSchema" xmlns:xs="http://www.w3.org/2001/XMLSchema" xmlns:p="http://schemas.microsoft.com/office/2006/metadata/properties" xmlns:ns2="64011d41-a92f-4f9c-813d-41186aa016d7" targetNamespace="http://schemas.microsoft.com/office/2006/metadata/properties" ma:root="true" ma:fieldsID="02b18cff634eff441c977b31174239b4" ns2:_="">
    <xsd:import namespace="64011d41-a92f-4f9c-813d-41186aa016d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011d41-a92f-4f9c-813d-41186aa016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A1E65E-6755-4C53-B47C-C4F97C5E8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011d41-a92f-4f9c-813d-41186aa016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9C8C3C-1008-497E-B7BC-2FA131E6328C}">
  <ds:schemaRefs>
    <ds:schemaRef ds:uri="http://purl.org/dc/elements/1.1/"/>
    <ds:schemaRef ds:uri="http://purl.org/dc/dcmitype/"/>
    <ds:schemaRef ds:uri="http://schemas.microsoft.com/office/2006/documentManagement/types"/>
    <ds:schemaRef ds:uri="http://schemas.microsoft.com/office/infopath/2007/PartnerControls"/>
    <ds:schemaRef ds:uri="64011d41-a92f-4f9c-813d-41186aa016d7"/>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B1A4757-D91B-4087-AA7C-3FE8F8E2E9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184</TotalTime>
  <Words>869</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Calibri Light</vt:lpstr>
      <vt:lpstr>新細明體</vt:lpstr>
      <vt:lpstr>Times New Roman</vt:lpstr>
      <vt:lpstr>Office Theme</vt:lpstr>
      <vt:lpstr>UNIT-4</vt:lpstr>
      <vt:lpstr>Branch and Bound</vt:lpstr>
      <vt:lpstr>Branch-and-Bound</vt:lpstr>
      <vt:lpstr>Branch-and-Bound</vt:lpstr>
      <vt:lpstr>Branch-and-Bound</vt:lpstr>
      <vt:lpstr>Branch-and-Bound</vt:lpstr>
      <vt:lpstr>PowerPoint Presentation</vt:lpstr>
      <vt:lpstr>PowerPoint Presentation</vt:lpstr>
      <vt:lpstr>PowerPoint Presentation</vt:lpstr>
      <vt:lpstr>0/1 Knapsack problem</vt:lpstr>
      <vt:lpstr>PowerPoint Presentation</vt:lpstr>
      <vt:lpstr>PowerPoint Presentation</vt:lpstr>
      <vt:lpstr>PowerPoint Presentation</vt:lpstr>
      <vt:lpstr>PowerPoint Presentation</vt:lpstr>
      <vt:lpstr>PowerPoint Presentation</vt:lpstr>
      <vt:lpstr>PowerPoint Presentation</vt:lpstr>
      <vt:lpstr>FIFO Branch and Bound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Windows User</dc:creator>
  <cp:lastModifiedBy>DELL</cp:lastModifiedBy>
  <cp:revision>4</cp:revision>
  <dcterms:created xsi:type="dcterms:W3CDTF">2021-01-27T09:17:07Z</dcterms:created>
  <dcterms:modified xsi:type="dcterms:W3CDTF">2023-01-24T14:30:53Z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0x010100707D369EE339284085109BD9D37BF39C</vt:lpwstr>
  </property>
</Properties>
</file>