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79435" y="2914651"/>
            <a:ext cx="567007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Code Of Duty</a:t>
            </a:r>
          </a:p>
          <a:p>
            <a:endParaRPr lang="en-US" dirty="0"/>
          </a:p>
          <a:p>
            <a:pPr algn="just"/>
            <a:r>
              <a:rPr lang="en-US" dirty="0"/>
              <a:t>Your team bio : I am Meghana. I am currently pursuing </a:t>
            </a:r>
            <a:r>
              <a:rPr lang="en-US" dirty="0" err="1"/>
              <a:t>B.Tech</a:t>
            </a:r>
            <a:r>
              <a:rPr lang="en-US" dirty="0"/>
              <a:t> in Computers and data science in </a:t>
            </a:r>
            <a:r>
              <a:rPr lang="en-US" dirty="0" err="1"/>
              <a:t>G.Narayanamma</a:t>
            </a:r>
            <a:r>
              <a:rPr lang="en-US" dirty="0"/>
              <a:t> Institute of                     Technology and </a:t>
            </a:r>
            <a:r>
              <a:rPr lang="en-US" dirty="0" err="1"/>
              <a:t>scince</a:t>
            </a:r>
            <a:r>
              <a:rPr lang="en-US" dirty="0"/>
              <a:t>.</a:t>
            </a:r>
          </a:p>
          <a:p>
            <a:pPr algn="ctr"/>
            <a:endParaRPr lang="en-US" dirty="0"/>
          </a:p>
          <a:p>
            <a:r>
              <a:rPr lang="en-US" dirty="0"/>
              <a:t>Date : 30-04-2023</a:t>
            </a:r>
          </a:p>
          <a:p>
            <a:endParaRPr lang="en-US" dirty="0"/>
          </a:p>
          <a:p>
            <a:endParaRPr lang="en-US" dirty="0"/>
          </a:p>
          <a:p>
            <a:endParaRPr lang="en-US" dirty="0"/>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The agriculture sector has always captivated me with its potential to make a significant impact on society. When I chose to participate in the industry-specific solutions challenge, I knew that focusing on agriculture would allow me to contribute to the betterment of farmers and the overall stability of the economy. </a:t>
            </a:r>
          </a:p>
          <a:p>
            <a:pPr marL="0" marR="0" lvl="0" indent="0" algn="l" rtl="0">
              <a:lnSpc>
                <a:spcPct val="100000"/>
              </a:lnSpc>
              <a:spcBef>
                <a:spcPts val="0"/>
              </a:spcBef>
              <a:spcAft>
                <a:spcPts val="0"/>
              </a:spcAft>
              <a:buClr>
                <a:srgbClr val="000000"/>
              </a:buClr>
              <a:buSzPts val="1400"/>
              <a:buFont typeface="Arial"/>
              <a:buNone/>
            </a:pPr>
            <a:endParaRPr lang="en-US"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One of the main reasons why I am so passionate about the agriculture sector is its direct connection to people's lives. Farmers work tirelessly to produce food and raw materials that are essential for our survival. By helping them increase their yields and improve their profits, I believe we can make a meaningful difference in their lives and the communities they support.</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94629" y="864600"/>
            <a:ext cx="8280000" cy="379246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My idea is to develop a website that serves as a direct connection between farmers and consumers, enabling farmers to sell their products directly to customers. This platform aims to increase the profits of farmers while simultaneously improving the overall economy. By providing a direct avenue for farmers to sell their products, the website eliminates the need for intermediaries and allows farmers to earn higher profits. </a:t>
            </a:r>
          </a:p>
          <a:p>
            <a:pPr marL="0" marR="0" lvl="0" indent="0" algn="l" rtl="0">
              <a:lnSpc>
                <a:spcPct val="115000"/>
              </a:lnSpc>
              <a:spcBef>
                <a:spcPts val="1000"/>
              </a:spcBef>
              <a:spcAft>
                <a:spcPts val="0"/>
              </a:spcAft>
              <a:buClr>
                <a:srgbClr val="000000"/>
              </a:buClr>
              <a:buSzPts val="1400"/>
              <a:buFont typeface="Arial"/>
              <a:buNone/>
            </a:pPr>
            <a:r>
              <a:rPr lang="en-US" b="0" i="0" u="none" strike="noStrike" cap="none" dirty="0">
                <a:solidFill>
                  <a:srgbClr val="000000"/>
                </a:solidFill>
                <a:latin typeface="Lato"/>
                <a:ea typeface="Lato"/>
                <a:cs typeface="Lato"/>
                <a:sym typeface="Lato"/>
              </a:rPr>
              <a:t>In addition, early adopters could be small-scale farmers who are looking for a more direct and profitable way to sell their produce. Small-scale farmers may find it challenging to compete with larger agribusinesses that have more resources and distribution channels. Your website could provide these farmers with a more level playing field to reach consumers and sell their products. Moreover, consumers who value transparency in the supply chain and want to know where their food comes from may also be early adopters of your website. They may be interested in learning about the farmers who produce their food, the methods they use, and the environmental impact of their farming practices</a:t>
            </a:r>
            <a:endParaRPr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42229" y="685239"/>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One of the primary competitors is traditional retail channels such as supermarkets, grocery stores, and online retailers. These channels often source their products from large-scale agribusinesses, which can result in high markups and lower profits for farmers. However, they have established brand recognition, convenience, and large customer bases that can make it difficult for new entrants to compete. </a:t>
            </a:r>
          </a:p>
          <a:p>
            <a:pPr marL="0" marR="0" lvl="0" indent="0" algn="l" rtl="0">
              <a:lnSpc>
                <a:spcPct val="115000"/>
              </a:lnSpc>
              <a:spcBef>
                <a:spcPts val="1000"/>
              </a:spcBef>
              <a:spcAft>
                <a:spcPts val="100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Another alternative is existing farmers' markets and community-supported agriculture (CSA) programs. Farmers' markets provide a direct avenue for farmers to sell their products, but their accessibility and availability are limited to specific locations and times. CSA programs enable consumers to purchase a share of a farmer's harvest, but they require upfront payment and may not provide the flexibility or variety that a website could offer. </a:t>
            </a:r>
          </a:p>
          <a:p>
            <a:pPr marL="0" marR="0" lvl="0" indent="0" algn="l" rtl="0">
              <a:lnSpc>
                <a:spcPct val="115000"/>
              </a:lnSpc>
              <a:spcBef>
                <a:spcPts val="1000"/>
              </a:spcBef>
              <a:spcAft>
                <a:spcPts val="100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Online marketplaces like Amazon, eBay, and Etsy also provide a platform for farmers to sell their products directly to consumers, but they may not be specifically tailored to the needs of the agricultural sector. Additionally, these platforms may charge high fees, and the competition for visibility can be intense.</a:t>
            </a:r>
            <a:endParaRPr sz="12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0" y="1394600"/>
            <a:ext cx="8761228" cy="313486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r>
              <a:rPr lang="en-US" sz="1400" b="0" dirty="0">
                <a:solidFill>
                  <a:srgbClr val="4A4548"/>
                </a:solidFill>
                <a:highlight>
                  <a:srgbClr val="FFFFFF"/>
                </a:highlight>
              </a:rPr>
              <a:t>Azure App Service: This tool can help me build a platform for deploying, and scaling web applications. It supports various programming languages, including .NET, Java, Python, and Node.js, making it flexible for my project .</a:t>
            </a:r>
            <a:br>
              <a:rPr lang="en-US" sz="1400" b="0" dirty="0">
                <a:solidFill>
                  <a:srgbClr val="4A4548"/>
                </a:solidFill>
                <a:highlight>
                  <a:srgbClr val="FFFFFF"/>
                </a:highlight>
              </a:rPr>
            </a:br>
            <a:r>
              <a:rPr lang="en-US" sz="1400" b="0" dirty="0">
                <a:solidFill>
                  <a:srgbClr val="4A4548"/>
                </a:solidFill>
                <a:highlight>
                  <a:srgbClr val="FFFFFF"/>
                </a:highlight>
              </a:rPr>
              <a:t> Using App Service: This can help me to  quickly deploy and manage the website without worrying about infrastructure management</a:t>
            </a:r>
            <a:br>
              <a:rPr lang="en-US" sz="1400" b="0" dirty="0">
                <a:solidFill>
                  <a:srgbClr val="4A4548"/>
                </a:solidFill>
                <a:highlight>
                  <a:srgbClr val="FFFFFF"/>
                </a:highlight>
              </a:rPr>
            </a:br>
            <a:r>
              <a:rPr lang="en-US" sz="1400" b="0" dirty="0">
                <a:solidFill>
                  <a:srgbClr val="4A4548"/>
                </a:solidFill>
                <a:highlight>
                  <a:srgbClr val="FFFFFF"/>
                </a:highlight>
              </a:rPr>
              <a:t>. Azure SQL Database: This tool can help my by providing  a fully managed relational database service that offers high availability, security, and performance. As our website would be handling sensitive data such as farmer and consumer information, a reliable and secure database management system like Azure SQL Database could be useful. </a:t>
            </a:r>
            <a:br>
              <a:rPr lang="en-US" sz="1400" b="0" dirty="0">
                <a:solidFill>
                  <a:srgbClr val="4A4548"/>
                </a:solidFill>
                <a:highlight>
                  <a:srgbClr val="FFFFFF"/>
                </a:highlight>
              </a:rPr>
            </a:br>
            <a:r>
              <a:rPr lang="en-US" sz="1400" b="0" dirty="0">
                <a:solidFill>
                  <a:srgbClr val="4A4548"/>
                </a:solidFill>
                <a:highlight>
                  <a:srgbClr val="FFFFFF"/>
                </a:highlight>
              </a:rPr>
              <a:t>Azure Functions: This tool enables the creation of serverless functions that can respond to events and integrate with other Azure services. </a:t>
            </a:r>
            <a:br>
              <a:rPr lang="en" sz="1400" b="0" dirty="0">
                <a:solidFill>
                  <a:srgbClr val="4A4548"/>
                </a:solidFill>
                <a:highlight>
                  <a:srgbClr val="FFFFFF"/>
                </a:highlight>
              </a:rPr>
            </a:b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r>
              <a:rPr lang="en" sz="1200"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Solution : To develop a website where farmers can directly sell their products and consumers can buy through the website without involving middlemen.</a:t>
            </a:r>
          </a:p>
          <a:p>
            <a:pPr marL="0" marR="0" lvl="0" indent="0" algn="l" rtl="0">
              <a:lnSpc>
                <a:spcPct val="100000"/>
              </a:lnSpc>
              <a:spcBef>
                <a:spcPts val="0"/>
              </a:spcBef>
              <a:spcAft>
                <a:spcPts val="0"/>
              </a:spcAft>
              <a:buClr>
                <a:srgbClr val="000000"/>
              </a:buClr>
              <a:buSzPts val="1400"/>
              <a:buFont typeface="Arial"/>
              <a:buNone/>
            </a:pPr>
            <a:endParaRPr lang="en" sz="1200" i="0" u="none" strike="noStrike" cap="none"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dirty="0">
                <a:solidFill>
                  <a:schemeClr val="tx1"/>
                </a:solidFill>
                <a:effectLst/>
                <a:latin typeface="Lato" panose="020F0502020204030203" pitchFamily="34" charset="0"/>
                <a:ea typeface="Lato" panose="020F0502020204030203" pitchFamily="34" charset="0"/>
                <a:cs typeface="Lato" panose="020F0502020204030203" pitchFamily="34" charset="0"/>
              </a:rPr>
              <a:t>Methodology: To develop the website, we would follow an agile development methodology, which emphasizes iterative development, continuous testing, and customer feedback. The project would begin with a discovery phase, where we would identify user requirements, conduct market research, and develop a minimum viable product (MVP). The MVP would be tested with a group of early adopters, and feedback would be used to improve the website's functionality, user experience, and performance.</a:t>
            </a:r>
          </a:p>
          <a:p>
            <a:pPr marL="0" marR="0" lvl="0" indent="0" algn="l" rtl="0">
              <a:lnSpc>
                <a:spcPct val="100000"/>
              </a:lnSpc>
              <a:spcBef>
                <a:spcPts val="0"/>
              </a:spcBef>
              <a:spcAft>
                <a:spcPts val="0"/>
              </a:spcAft>
              <a:buClr>
                <a:srgbClr val="000000"/>
              </a:buClr>
              <a:buSzPts val="1400"/>
              <a:buFont typeface="Arial"/>
              <a:buNone/>
            </a:pPr>
            <a:endParaRPr lang="en-US" sz="1200"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0" marR="0" lvl="0" indent="0" algn="l" rtl="0">
              <a:lnSpc>
                <a:spcPct val="100000"/>
              </a:lnSpc>
              <a:spcBef>
                <a:spcPts val="0"/>
              </a:spcBef>
              <a:spcAft>
                <a:spcPts val="0"/>
              </a:spcAft>
              <a:buClr>
                <a:srgbClr val="000000"/>
              </a:buClr>
              <a:buSzPts val="1400"/>
              <a:buFont typeface="Arial"/>
              <a:buNone/>
            </a:pPr>
            <a:r>
              <a:rPr lang="en-US" sz="1200" b="0" i="0" dirty="0">
                <a:solidFill>
                  <a:schemeClr val="tx1"/>
                </a:solidFill>
                <a:effectLst/>
                <a:latin typeface="Lato" panose="020F0502020204030203" pitchFamily="34" charset="0"/>
                <a:ea typeface="Lato" panose="020F0502020204030203" pitchFamily="34" charset="0"/>
                <a:cs typeface="Lato" panose="020F0502020204030203" pitchFamily="34" charset="0"/>
              </a:rPr>
              <a:t>Architecture: The website's architecture would be based on a three-tier model, consisting of a presentation layer, a business layer, and a data layer. The presentation layer would be responsible for handling user interface and interactions with the website. The business layer would handle the logic of the website, including payment processing, product management, and order fulfillment. The data layer would manage the storage and retrieval of data, including user information, product information, and transaction history.</a:t>
            </a: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Lato"/>
              </a:rPr>
              <a:t>I have used PHP for the frontend and </a:t>
            </a:r>
            <a:r>
              <a:rPr lang="en-US" sz="1200" b="0" i="0" u="none" strike="noStrike" cap="none" dirty="0" err="1">
                <a:solidFill>
                  <a:schemeClr val="tx1"/>
                </a:solidFill>
                <a:latin typeface="Lato" panose="020F0502020204030203" pitchFamily="34" charset="0"/>
                <a:ea typeface="Lato" panose="020F0502020204030203" pitchFamily="34" charset="0"/>
                <a:cs typeface="Lato" panose="020F0502020204030203" pitchFamily="34" charset="0"/>
                <a:sym typeface="Lato"/>
              </a:rPr>
              <a:t>mysql</a:t>
            </a:r>
            <a:r>
              <a:rPr lang="en-US" sz="1200" b="0"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Lato"/>
              </a:rPr>
              <a:t> for backend connectivity.</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dirty="0">
                <a:solidFill>
                  <a:schemeClr val="tx1"/>
                </a:solidFill>
                <a:effectLst/>
                <a:latin typeface="Lato" panose="020F0502020204030203" pitchFamily="34" charset="0"/>
                <a:ea typeface="Lato" panose="020F0502020204030203" pitchFamily="34" charset="0"/>
                <a:cs typeface="Lato" panose="020F0502020204030203" pitchFamily="34" charset="0"/>
              </a:rPr>
              <a:t>Scalability: Scalability would include cloud-based infrastructure, such as Azure, to scale up or down as needed. We would also use techniques such as load balancing, caching, and serverless computing to optimize performance and minimize downtime</a:t>
            </a:r>
            <a:r>
              <a:rPr lang="en-US" b="0" i="0" dirty="0">
                <a:solidFill>
                  <a:srgbClr val="374151"/>
                </a:solidFill>
                <a:effectLst/>
                <a:latin typeface="Lato" panose="020F0502020204030203" pitchFamily="34" charset="0"/>
                <a:ea typeface="Lato" panose="020F0502020204030203" pitchFamily="34" charset="0"/>
                <a:cs typeface="Lato" panose="020F0502020204030203" pitchFamily="34" charset="0"/>
              </a:rPr>
              <a:t>.</a:t>
            </a:r>
            <a:endParaRPr sz="1400" b="0"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Lato"/>
                <a:ea typeface="Lato"/>
                <a:cs typeface="Lato"/>
                <a:sym typeface="Lato"/>
              </a:rPr>
              <a:t>Compared to alternatives such as traditional retail channels or other online marketplaces, our solution of a website that directly connects farmers to consumers offers several advantages.</a:t>
            </a:r>
          </a:p>
          <a:p>
            <a:pPr marL="0" marR="0" lvl="0" indent="0" algn="l" rtl="0">
              <a:lnSpc>
                <a:spcPct val="100000"/>
              </a:lnSpc>
              <a:spcBef>
                <a:spcPts val="0"/>
              </a:spcBef>
              <a:spcAft>
                <a:spcPts val="0"/>
              </a:spcAft>
              <a:buClr>
                <a:srgbClr val="000000"/>
              </a:buClr>
              <a:buSzPts val="1400"/>
              <a:buFont typeface="Arial"/>
              <a:buNone/>
            </a:pPr>
            <a:endParaRPr lang="en-US"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Lato"/>
                <a:ea typeface="Lato"/>
                <a:cs typeface="Lato"/>
                <a:sym typeface="Lato"/>
              </a:rPr>
              <a:t> Firstly, My solution cuts out middlemen, allowing farmers to sell their products directly to consumers, which can result in higher profits for farmers and lower prices for consumers. </a:t>
            </a:r>
          </a:p>
          <a:p>
            <a:pPr marL="0" marR="0" lvl="0" indent="0" algn="l" rtl="0">
              <a:lnSpc>
                <a:spcPct val="100000"/>
              </a:lnSpc>
              <a:spcBef>
                <a:spcPts val="0"/>
              </a:spcBef>
              <a:spcAft>
                <a:spcPts val="0"/>
              </a:spcAft>
              <a:buClr>
                <a:srgbClr val="000000"/>
              </a:buClr>
              <a:buSzPts val="1400"/>
              <a:buFont typeface="Arial"/>
              <a:buNone/>
            </a:pPr>
            <a:endParaRPr lang="en-US"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Lato"/>
                <a:ea typeface="Lato"/>
                <a:cs typeface="Lato"/>
                <a:sym typeface="Lato"/>
              </a:rPr>
              <a:t>Secondly, My solution promotes sustainable consumption practices, as consumers can purchase locally grown products, reducing the carbon footprint of transportation and supporting local agriculture. </a:t>
            </a:r>
          </a:p>
          <a:p>
            <a:pPr marL="0" marR="0" lvl="0" indent="0" algn="l" rtl="0">
              <a:lnSpc>
                <a:spcPct val="100000"/>
              </a:lnSpc>
              <a:spcBef>
                <a:spcPts val="0"/>
              </a:spcBef>
              <a:spcAft>
                <a:spcPts val="0"/>
              </a:spcAft>
              <a:buClr>
                <a:srgbClr val="000000"/>
              </a:buClr>
              <a:buSzPts val="1400"/>
              <a:buFont typeface="Arial"/>
              <a:buNone/>
            </a:pPr>
            <a:endParaRPr lang="en-US"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Lato"/>
                <a:ea typeface="Lato"/>
                <a:cs typeface="Lato"/>
                <a:sym typeface="Lato"/>
              </a:rPr>
              <a:t>Thirdly, My solution supports the growth of local economies, as money spent on locally grown products stays in the community. To build adoption, I plan to use several strategies. Firstly, I could leverage social media platforms and search engine optimization techniques to increase website visibility and attract potential customers. I </a:t>
            </a:r>
            <a:r>
              <a:rPr lang="en-US" dirty="0">
                <a:latin typeface="Lato"/>
                <a:ea typeface="Lato"/>
                <a:cs typeface="Lato"/>
                <a:sym typeface="Lato"/>
              </a:rPr>
              <a:t>c</a:t>
            </a:r>
            <a:r>
              <a:rPr lang="en-US" sz="1400" i="0" u="none" strike="noStrike" cap="none" dirty="0">
                <a:solidFill>
                  <a:srgbClr val="000000"/>
                </a:solidFill>
                <a:latin typeface="Lato"/>
                <a:ea typeface="Lato"/>
                <a:cs typeface="Lato"/>
                <a:sym typeface="Lato"/>
              </a:rPr>
              <a:t>ould also collaborate with local farming communities and agricultural organizations to promote the website and increase adoption.</a:t>
            </a:r>
            <a:endParaRPr sz="140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47729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sz="1400" b="1"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The potential of a website that directly connects farmers to consumers is significant and can go a long way. As the world becomes increasingly conscious of the importance of sustainable practices and supporting local economies, platforms such as mine can play a crucial role in promoting sustainable agriculture and creating a more equitable distribution of profits</a:t>
            </a:r>
            <a:r>
              <a:rPr lang="en-US" b="0" i="0" dirty="0">
                <a:solidFill>
                  <a:srgbClr val="374151"/>
                </a:solidFill>
                <a:effectLst/>
                <a:latin typeface="Lato" panose="020F0502020204030203" pitchFamily="34" charset="0"/>
                <a:ea typeface="Lato" panose="020F0502020204030203" pitchFamily="34" charset="0"/>
                <a:cs typeface="Lato" panose="020F0502020204030203" pitchFamily="34" charset="0"/>
              </a:rPr>
              <a:t>.</a:t>
            </a:r>
            <a:endParaRPr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 Gajji Meghana</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1315</Words>
  <Application>Microsoft Office PowerPoint</Application>
  <PresentationFormat>On-screen Show (16:9)</PresentationFormat>
  <Paragraphs>51</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Lato Black</vt:lpstr>
      <vt:lpstr>Lato</vt:lpstr>
      <vt:lpstr>Arial</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Meghana</dc:creator>
  <cp:lastModifiedBy>meghana g</cp:lastModifiedBy>
  <cp:revision>75</cp:revision>
  <dcterms:modified xsi:type="dcterms:W3CDTF">2023-04-30T11:29:59Z</dcterms:modified>
</cp:coreProperties>
</file>