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0F1CF-07CE-479A-B118-AFAF1744759F}" v="2" dt="2024-02-02T03:09:08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1506" autoAdjust="0"/>
  </p:normalViewPr>
  <p:slideViewPr>
    <p:cSldViewPr snapToGrid="0">
      <p:cViewPr varScale="1">
        <p:scale>
          <a:sx n="84" d="100"/>
          <a:sy n="84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-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 Nielsen" userId="69fcfb64614a174c" providerId="LiveId" clId="{C690F1CF-07CE-479A-B118-AFAF1744759F}"/>
    <pc:docChg chg="custSel addSld modSld">
      <pc:chgData name="Doug Nielsen" userId="69fcfb64614a174c" providerId="LiveId" clId="{C690F1CF-07CE-479A-B118-AFAF1744759F}" dt="2024-02-02T03:30:48.926" v="549"/>
      <pc:docMkLst>
        <pc:docMk/>
      </pc:docMkLst>
      <pc:sldChg chg="modSp mod">
        <pc:chgData name="Doug Nielsen" userId="69fcfb64614a174c" providerId="LiveId" clId="{C690F1CF-07CE-479A-B118-AFAF1744759F}" dt="2024-02-01T23:32:15.055" v="6" actId="20577"/>
        <pc:sldMkLst>
          <pc:docMk/>
          <pc:sldMk cId="4170759086" sldId="256"/>
        </pc:sldMkLst>
        <pc:spChg chg="mod">
          <ac:chgData name="Doug Nielsen" userId="69fcfb64614a174c" providerId="LiveId" clId="{C690F1CF-07CE-479A-B118-AFAF1744759F}" dt="2024-02-01T23:32:15.055" v="6" actId="20577"/>
          <ac:spMkLst>
            <pc:docMk/>
            <pc:sldMk cId="4170759086" sldId="256"/>
            <ac:spMk id="2" creationId="{CB00BB3B-CD0B-F9E2-1E77-06F1B74CB9B1}"/>
          </ac:spMkLst>
        </pc:spChg>
      </pc:sldChg>
      <pc:sldChg chg="addSp delSp modSp new mod modNotesTx">
        <pc:chgData name="Doug Nielsen" userId="69fcfb64614a174c" providerId="LiveId" clId="{C690F1CF-07CE-479A-B118-AFAF1744759F}" dt="2024-02-02T03:09:08.017" v="316" actId="1076"/>
        <pc:sldMkLst>
          <pc:docMk/>
          <pc:sldMk cId="2783538061" sldId="264"/>
        </pc:sldMkLst>
        <pc:spChg chg="mod">
          <ac:chgData name="Doug Nielsen" userId="69fcfb64614a174c" providerId="LiveId" clId="{C690F1CF-07CE-479A-B118-AFAF1744759F}" dt="2024-02-01T23:32:23.486" v="14" actId="20577"/>
          <ac:spMkLst>
            <pc:docMk/>
            <pc:sldMk cId="2783538061" sldId="264"/>
            <ac:spMk id="2" creationId="{4C32132E-04F6-40B1-3029-F06FF0E8BDDE}"/>
          </ac:spMkLst>
        </pc:spChg>
        <pc:spChg chg="del">
          <ac:chgData name="Doug Nielsen" userId="69fcfb64614a174c" providerId="LiveId" clId="{C690F1CF-07CE-479A-B118-AFAF1744759F}" dt="2024-02-01T23:32:25.004" v="15"/>
          <ac:spMkLst>
            <pc:docMk/>
            <pc:sldMk cId="2783538061" sldId="264"/>
            <ac:spMk id="3" creationId="{99642C0D-70B1-7BE4-9309-325376526C56}"/>
          </ac:spMkLst>
        </pc:spChg>
        <pc:spChg chg="add mod">
          <ac:chgData name="Doug Nielsen" userId="69fcfb64614a174c" providerId="LiveId" clId="{C690F1CF-07CE-479A-B118-AFAF1744759F}" dt="2024-02-02T03:09:08.017" v="316" actId="1076"/>
          <ac:spMkLst>
            <pc:docMk/>
            <pc:sldMk cId="2783538061" sldId="264"/>
            <ac:spMk id="4" creationId="{9FF091AF-6CB4-27A9-5466-A48015AD5C14}"/>
          </ac:spMkLst>
        </pc:spChg>
      </pc:sldChg>
      <pc:sldChg chg="modSp new mod modNotesTx">
        <pc:chgData name="Doug Nielsen" userId="69fcfb64614a174c" providerId="LiveId" clId="{C690F1CF-07CE-479A-B118-AFAF1744759F}" dt="2024-02-02T03:30:48.926" v="549"/>
        <pc:sldMkLst>
          <pc:docMk/>
          <pc:sldMk cId="830257658" sldId="265"/>
        </pc:sldMkLst>
        <pc:spChg chg="mod">
          <ac:chgData name="Doug Nielsen" userId="69fcfb64614a174c" providerId="LiveId" clId="{C690F1CF-07CE-479A-B118-AFAF1744759F}" dt="2024-02-02T03:29:01.162" v="325" actId="20577"/>
          <ac:spMkLst>
            <pc:docMk/>
            <pc:sldMk cId="830257658" sldId="265"/>
            <ac:spMk id="2" creationId="{83426ABE-9F3F-1C5F-9952-2CFFA0C5383D}"/>
          </ac:spMkLst>
        </pc:spChg>
        <pc:spChg chg="mod">
          <ac:chgData name="Doug Nielsen" userId="69fcfb64614a174c" providerId="LiveId" clId="{C690F1CF-07CE-479A-B118-AFAF1744759F}" dt="2024-02-02T03:30:16.316" v="546" actId="207"/>
          <ac:spMkLst>
            <pc:docMk/>
            <pc:sldMk cId="830257658" sldId="265"/>
            <ac:spMk id="3" creationId="{F4128543-7208-547A-2FBA-47A6733778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82991-7210-40E8-A827-BD33B256386B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F773C-6A34-43B6-BBD5-26EDE39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96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treasury-board-secretariat/corporate/transparency/briefing-documents-treasury-board-canada-secretariat/briefing-book-minister-digital/introductory-briefing-minister-digital-government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xdesign.cc/product-design-is-going-down-a-weird-path-but-we-can-still-save-it-8c777ef2bbf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a bit immersed in this, and, maybe a little tired of the data velocity, volume, AI news cycle.</a:t>
            </a:r>
          </a:p>
          <a:p>
            <a:r>
              <a:rPr lang="en-US" dirty="0"/>
              <a:t>What is digital?   It is about people, and in many ways.   </a:t>
            </a:r>
            <a:r>
              <a:rPr lang="en-US" dirty="0" err="1"/>
              <a:t>Democraticizing</a:t>
            </a:r>
            <a:r>
              <a:rPr lang="en-US" dirty="0"/>
              <a:t> technology so we do not leave anyone behind (elderly, remote, disadvantaged, …)</a:t>
            </a:r>
          </a:p>
          <a:p>
            <a:r>
              <a:rPr lang="en-US" dirty="0"/>
              <a:t>\</a:t>
            </a:r>
          </a:p>
          <a:p>
            <a:r>
              <a:rPr lang="en-US" dirty="0">
                <a:hlinkClick r:id="rId3"/>
              </a:rPr>
              <a:t>Introductory briefing to the Minister of Digital Government - Canada.ca</a:t>
            </a:r>
            <a:endParaRPr lang="en-US" dirty="0"/>
          </a:p>
          <a:p>
            <a:r>
              <a:rPr lang="en-CA" dirty="0"/>
              <a:t>https://www.canada.ca/en/treasury-board-secretariat/corporate/transparency/briefing-documents-treasury-board-canada-secretariat/briefing-book-minister-digital/introductory-briefing-minister-digital-government.html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F773C-6A34-43B6-BBD5-26EDE39A562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75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https://www.canada.ca/en/treasury-board-secretariat/corporate/transparency/briefing-documents-treasury-board-canada-secretariat/briefing-book-minister-digital/minister-digital-government-briefing-book-cds.html </a:t>
            </a:r>
          </a:p>
          <a:p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conditions to enable successful digital services – and put users first – are not widely established across government.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Lack of digital expertise “in the room” for decision-making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Skill gap, processes, rules, organizational structures, and investments are key barriers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Central funding and oversight mechanisms incentivize large projects and compliance over outcomes</a:t>
            </a:r>
          </a:p>
          <a:p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F773C-6A34-43B6-BBD5-26EDE39A562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92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https://trends.uxdesign.cc/ </a:t>
            </a:r>
          </a:p>
          <a:p>
            <a:endParaRPr lang="en-CA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roxima-nova"/>
              </a:rPr>
              <a:t>Understand how you can use your craft in a way that is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proxima-nova"/>
                <a:hlinkClick r:id="rId3"/>
              </a:rPr>
              <a:t>not just focused on the task at hand</a:t>
            </a:r>
            <a:r>
              <a:rPr lang="en-US" b="0" i="0" dirty="0">
                <a:solidFill>
                  <a:srgbClr val="222222"/>
                </a:solidFill>
                <a:effectLst/>
                <a:latin typeface="proxima-nova"/>
              </a:rPr>
              <a:t>, but also enhancing the user experience and connecting their full digital ecosystem. Solving the right problem is as important as solving it right.</a:t>
            </a:r>
            <a:endParaRPr lang="en-CA" b="0" i="0" dirty="0">
              <a:solidFill>
                <a:srgbClr val="222222"/>
              </a:solidFill>
              <a:effectLst/>
              <a:latin typeface="proxima-nova"/>
            </a:endParaRPr>
          </a:p>
          <a:p>
            <a:endParaRPr lang="en-CA" b="0" i="0" dirty="0">
              <a:solidFill>
                <a:srgbClr val="222222"/>
              </a:solidFill>
              <a:effectLst/>
              <a:latin typeface="proxima-nova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F773C-6A34-43B6-BBD5-26EDE39A562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66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IBM 2024 5 Trends</a:t>
            </a:r>
          </a:p>
          <a:p>
            <a:r>
              <a:rPr lang="en-US" dirty="0"/>
              <a:t>The right balance of governance.   </a:t>
            </a:r>
          </a:p>
          <a:p>
            <a:r>
              <a:rPr lang="en-US" dirty="0"/>
              <a:t>For this to work we need continuous collaboration across a broad, diverse range of interests.</a:t>
            </a:r>
          </a:p>
          <a:p>
            <a:r>
              <a:rPr lang="en-US" dirty="0"/>
              <a:t>Occasionally you need to “pass gates” to validate architecture, investment and program methodology</a:t>
            </a:r>
          </a:p>
          <a:p>
            <a:r>
              <a:rPr lang="en-US" dirty="0"/>
              <a:t>Debate &amp; Commit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F773C-6A34-43B6-BBD5-26EDE39A562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26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need to change our systems to enable knowledge crowdsourcing and sharing?</a:t>
            </a:r>
          </a:p>
          <a:p>
            <a:r>
              <a:rPr lang="en-US" dirty="0"/>
              <a:t>What level of engagement do we need with </a:t>
            </a:r>
            <a:r>
              <a:rPr lang="en-US" dirty="0" err="1"/>
              <a:t>stakeholderst</a:t>
            </a:r>
            <a:r>
              <a:rPr lang="en-US" dirty="0"/>
              <a:t> o achieve the EA strategic goals</a:t>
            </a:r>
          </a:p>
          <a:p>
            <a:r>
              <a:rPr lang="en-US" dirty="0"/>
              <a:t>How can we automate our technologies to manage low-level activities unattended</a:t>
            </a:r>
          </a:p>
          <a:p>
            <a:endParaRPr lang="en-US" dirty="0"/>
          </a:p>
          <a:p>
            <a:r>
              <a:rPr lang="en-US" dirty="0"/>
              <a:t>Reference: </a:t>
            </a:r>
            <a:r>
              <a:rPr lang="en-US" dirty="0" err="1"/>
              <a:t>Ardoq</a:t>
            </a:r>
            <a:r>
              <a:rPr lang="en-US" dirty="0"/>
              <a:t> EA Principles</a:t>
            </a:r>
          </a:p>
          <a:p>
            <a:r>
              <a:rPr lang="en-US" dirty="0"/>
              <a:t>…\OneDrive\Documents\GitHub\ApplicationArchitecture\ARA-TO-ADD-DESKTOP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F773C-6A34-43B6-BBD5-26EDE39A562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55C2-5ED8-47C4-49C7-C52806EA3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BD758-1A3B-BE57-F5B3-70BE26CC5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20EC-C4B9-9517-8857-9260F1EF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A81A-5A76-E7FE-EE03-F9BAEC6B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EF5C-5A4E-5732-83EE-8DB92911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94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EE33-5F01-56AC-B1C0-3252D4D2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31BCD-1075-51D6-B979-8D79C1355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8A1E-7E98-11D6-68C2-5CB18920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F357-7B5A-F35E-3445-FD543668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752D-AD82-B3E4-341B-4817212D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75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BB143-9B75-1290-AF0E-4C664E433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3267C-0100-F1B1-BD95-C47293FBA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0ED4-DC86-646E-3C65-D034126F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F2E8-4A48-3C0C-773B-17C2ED5E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DF3A1-0C32-D0CD-E126-36333C87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57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6CC9-C2F2-244E-4291-6397A5B2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2642-8614-CC11-F80E-34DA92F34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87CF-8D39-EB84-D1AA-E5832015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CB14-3879-30D4-C1F6-13B9FC8C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1DBA-48B7-6CBC-EF8F-36FEEE25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7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5F92-3933-1572-0FCD-D20526C7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7E37-2F78-D640-FB67-C014F639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3B06-B089-3A94-E755-9E27FC6C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1B480-0838-7C3C-CC10-C69694A9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E627-31B4-CC4E-1587-6319B938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04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4EFF-52C8-AF3C-7D8E-CD6C4515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1F35-68B9-CEF6-7A5A-D81D31854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11E94-E388-AEED-474D-F8E5936CE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06488-BEBD-E413-7724-845080CB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4CD60-C0B0-C990-9B4F-43B9A12C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2FCF-E076-2044-4266-83FA17C8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99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BD13-3F0C-247D-47F2-3F4051B1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8812-649E-B455-3DE9-2D6247330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5E78B-55B8-144F-EAA3-FC3E2AC6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3DE52-8561-A155-AC97-5B329C7E5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B7EE0-1FE4-C0EB-57DB-9C005F8A2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DFE97-5081-EDC9-A462-2573F06F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1A416-398E-6138-1C18-053BDE25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23B01-5548-3E7E-A4B1-0C5D093C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9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F87-2867-2357-8A98-469A13A2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523AD-45E3-A469-0658-4677B32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DAF06-4C6B-C72E-0048-F186C101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EC7EF-CD56-D960-D9B1-9F84D610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86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33D52-1B7F-849E-2F04-27A61139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969CB-06F9-C36C-259C-E5B35337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6357F-11C5-4A36-FD14-7CDB9962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68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A156-AA55-F2F7-A45E-902542D4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E6DE-8972-7C11-E336-BF17D439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FDB38-E6C6-7827-D9C6-FEC39F34E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96C77-169A-42BA-5068-AA809B18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1F059-68F2-64F7-19FB-E6FD0168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410E8-A427-ADF5-8A34-EF6D33D1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9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2715-7994-790C-1D2F-B31D8E84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C776B-3301-8622-9215-C139968D3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5DAD-79B5-8596-DEFA-184CC0411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A5A36-9C4C-43F8-E67C-1AD6B81F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E3487-B054-F3F0-EE65-1973765E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BAAB-A03E-4646-4D24-57BE6305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02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CEE45-E56D-C169-6C94-5121697E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954C-E21F-B4A7-9CE4-D4E348D2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E89C-B741-9E5C-C56C-1AA90C4BD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5715-116D-46C7-928E-E1D671680186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D2FC-1384-05E6-42B0-42A27F68B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97F2-2237-F0F4-1E8D-F0E385A19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AD5EF-D980-4AFB-AECA-A234E8E24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94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BB3B-CD0B-F9E2-1E77-06F1B74CB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7CA9C-5DCA-C269-71E5-173749DBE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75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084C4-A123-A30D-016F-29424E41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598" y="0"/>
            <a:ext cx="7480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8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132E-04F6-40B1-3029-F06FF0E8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F091AF-6CB4-27A9-5466-A48015AD5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518" y="2442737"/>
            <a:ext cx="1086528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Digital, however, is ultimately not about technology 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is about serving people well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3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6ABE-9F3F-1C5F-9952-2CFFA0C5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Empower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8543-7208-547A-2FBA-47A67337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Building Capacity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We’re empowering public servants by providing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hands-on training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publishing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tools and resources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and 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building communities.</a:t>
            </a:r>
            <a:endParaRPr lang="en-US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dirty="0"/>
              <a:t>Challenge:  Hard to empower employees and teams in our governance model.  What are new ways of working?</a:t>
            </a:r>
          </a:p>
          <a:p>
            <a:pPr lvl="1"/>
            <a:r>
              <a:rPr lang="en-US" dirty="0"/>
              <a:t>Shared responsibility model (</a:t>
            </a:r>
            <a:r>
              <a:rPr lang="en-US" dirty="0">
                <a:solidFill>
                  <a:srgbClr val="FF0000"/>
                </a:solidFill>
              </a:rPr>
              <a:t>IACA document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Leverage partner development (</a:t>
            </a:r>
            <a:r>
              <a:rPr lang="en-US" dirty="0">
                <a:solidFill>
                  <a:srgbClr val="FF0000"/>
                </a:solidFill>
              </a:rPr>
              <a:t>IC community</a:t>
            </a:r>
            <a:r>
              <a:rPr lang="en-US" dirty="0"/>
              <a:t>)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025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8F67-5B7A-C9EE-CC95-C709DAA8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HSO 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441B-21F0-BE58-8DA0-4E2CA78F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HSO challenges scope of mission, pace of world/technological change, scale of available data/information.  Information sprawl growing challenging our ability to collect , analyze and draw </a:t>
            </a:r>
            <a:r>
              <a:rPr lang="en-US" dirty="0" err="1"/>
              <a:t>conflusions</a:t>
            </a:r>
            <a:r>
              <a:rPr lang="en-US" dirty="0"/>
              <a:t> from many disparate information sources.</a:t>
            </a:r>
          </a:p>
          <a:p>
            <a:endParaRPr lang="en-US" dirty="0"/>
          </a:p>
          <a:p>
            <a:r>
              <a:rPr lang="en-US" dirty="0"/>
              <a:t>HSO need security and agility in their tool set to quickly </a:t>
            </a:r>
            <a:r>
              <a:rPr lang="en-US" dirty="0" err="1"/>
              <a:t>resond</a:t>
            </a:r>
            <a:r>
              <a:rPr lang="en-US" dirty="0"/>
              <a:t> to mission requirements</a:t>
            </a:r>
          </a:p>
          <a:p>
            <a:pPr lvl="1"/>
            <a:r>
              <a:rPr lang="en-US" dirty="0"/>
              <a:t>Greater agility, collaboration, accessibility to information</a:t>
            </a:r>
          </a:p>
          <a:p>
            <a:pPr lvl="1"/>
            <a:r>
              <a:rPr lang="en-US" dirty="0"/>
              <a:t>Sense-making abilities </a:t>
            </a:r>
            <a:r>
              <a:rPr lang="en-US" dirty="0" err="1"/>
              <a:t>lik</a:t>
            </a:r>
            <a:r>
              <a:rPr lang="en-US" dirty="0"/>
              <a:t> ML &amp; AI</a:t>
            </a:r>
          </a:p>
          <a:p>
            <a:r>
              <a:rPr lang="en-US" dirty="0"/>
              <a:t>IT needed</a:t>
            </a:r>
          </a:p>
          <a:p>
            <a:pPr lvl="1"/>
            <a:r>
              <a:rPr lang="en-US" dirty="0"/>
              <a:t>Secure, flexible, leading-edge, rapidly deployable</a:t>
            </a:r>
          </a:p>
          <a:p>
            <a:pPr lvl="1"/>
            <a:r>
              <a:rPr lang="en-US" dirty="0"/>
              <a:t>Global reach</a:t>
            </a:r>
          </a:p>
          <a:p>
            <a:pPr lvl="1"/>
            <a:r>
              <a:rPr lang="en-US" dirty="0"/>
              <a:t>Protects privacy and national security interest: </a:t>
            </a:r>
          </a:p>
          <a:p>
            <a:pPr lvl="1"/>
            <a:r>
              <a:rPr lang="en-CA" dirty="0"/>
              <a:t>Environment: Seamless, interoperable, workflows within Canada &amp; FVEY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F39363-DBFB-EE06-7590-2F38B5FD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66205"/>
            <a:ext cx="8869013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BB74-470F-57AA-45E3-7E1E18BC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42DA-6305-8883-8564-8D4EB35E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was the top cause of change in 2023</a:t>
            </a:r>
          </a:p>
          <a:p>
            <a:r>
              <a:rPr lang="en-US" dirty="0"/>
              <a:t>Driven Primarily by advances in AI</a:t>
            </a:r>
          </a:p>
          <a:p>
            <a:r>
              <a:rPr lang="en-US" dirty="0"/>
              <a:t>Talent, Climate, Economic, </a:t>
            </a:r>
            <a:r>
              <a:rPr lang="en-US" dirty="0" err="1"/>
              <a:t>Geopoliticals</a:t>
            </a:r>
            <a:r>
              <a:rPr lang="en-US" dirty="0"/>
              <a:t>, Consumer &amp; Social</a:t>
            </a:r>
          </a:p>
          <a:p>
            <a:endParaRPr lang="en-US" dirty="0"/>
          </a:p>
          <a:p>
            <a:r>
              <a:rPr lang="en-US" dirty="0"/>
              <a:t>Challenge: Skills shortage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455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1F575-5473-8224-B815-2712B56F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44" y="0"/>
            <a:ext cx="10527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8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7B527-EA34-A806-94E6-65B2FE47C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46" y="1056944"/>
            <a:ext cx="8649907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78C7-0080-9A0A-5536-2E098D9A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&gt; Governance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BD16-69D6-86DC-21F5-A6E7A354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Embrace Collaboration: The more you engage with users, the easier it is to understand what they need.</a:t>
            </a:r>
          </a:p>
          <a:p>
            <a:r>
              <a:rPr lang="en-US" dirty="0"/>
              <a:t>Transparency: Build decisions based on data, visualizations and dashboards.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85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579</Words>
  <Application>Microsoft Office PowerPoint</Application>
  <PresentationFormat>Widescreen</PresentationFormat>
  <Paragraphs>61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Noto Sans</vt:lpstr>
      <vt:lpstr>proxima-nova</vt:lpstr>
      <vt:lpstr>Office Theme</vt:lpstr>
      <vt:lpstr>Digital</vt:lpstr>
      <vt:lpstr>Digital</vt:lpstr>
      <vt:lpstr>Empower</vt:lpstr>
      <vt:lpstr>HSO Context</vt:lpstr>
      <vt:lpstr>PowerPoint Presentation</vt:lpstr>
      <vt:lpstr>PowerPoint Presentation</vt:lpstr>
      <vt:lpstr>PowerPoint Presentation</vt:lpstr>
      <vt:lpstr>PowerPoint Presentation</vt:lpstr>
      <vt:lpstr>Collaboration &gt; Governance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Nielsen</dc:creator>
  <cp:lastModifiedBy>Doug Nielsen</cp:lastModifiedBy>
  <cp:revision>1</cp:revision>
  <dcterms:created xsi:type="dcterms:W3CDTF">2024-02-01T15:26:02Z</dcterms:created>
  <dcterms:modified xsi:type="dcterms:W3CDTF">2024-02-02T03:30:56Z</dcterms:modified>
</cp:coreProperties>
</file>