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28"/>
  </p:notesMasterIdLst>
  <p:handoutMasterIdLst>
    <p:handoutMasterId r:id="rId29"/>
  </p:handoutMasterIdLst>
  <p:sldIdLst>
    <p:sldId id="1177" r:id="rId5"/>
    <p:sldId id="1191" r:id="rId6"/>
    <p:sldId id="1216" r:id="rId7"/>
    <p:sldId id="1213" r:id="rId8"/>
    <p:sldId id="1193" r:id="rId9"/>
    <p:sldId id="1195" r:id="rId10"/>
    <p:sldId id="1194" r:id="rId11"/>
    <p:sldId id="1204" r:id="rId12"/>
    <p:sldId id="1201" r:id="rId13"/>
    <p:sldId id="1202" r:id="rId14"/>
    <p:sldId id="1203" r:id="rId15"/>
    <p:sldId id="1205" r:id="rId16"/>
    <p:sldId id="1206" r:id="rId17"/>
    <p:sldId id="1207" r:id="rId18"/>
    <p:sldId id="1214" r:id="rId19"/>
    <p:sldId id="1208" r:id="rId20"/>
    <p:sldId id="1209" r:id="rId21"/>
    <p:sldId id="1210" r:id="rId22"/>
    <p:sldId id="1215" r:id="rId23"/>
    <p:sldId id="1211" r:id="rId24"/>
    <p:sldId id="1212" r:id="rId25"/>
    <p:sldId id="1190" r:id="rId26"/>
    <p:sldId id="1217"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6" orient="horz" pos="763">
          <p15:clr>
            <a:srgbClr val="A4A3A4"/>
          </p15:clr>
        </p15:guide>
        <p15:guide id="7" orient="horz" pos="1915">
          <p15:clr>
            <a:srgbClr val="A4A3A4"/>
          </p15:clr>
        </p15:guide>
        <p15:guide id="8" orient="horz" pos="3067">
          <p15:clr>
            <a:srgbClr val="A4A3A4"/>
          </p15:clr>
        </p15:guide>
        <p15:guide id="9" pos="1325">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663">
          <p15:clr>
            <a:srgbClr val="A4A3A4"/>
          </p15:clr>
        </p15:guide>
        <p15:guide id="17" pos="749">
          <p15:clr>
            <a:srgbClr val="A4A3A4"/>
          </p15:clr>
        </p15:guide>
        <p15:guide id="18" pos="1901">
          <p15:clr>
            <a:srgbClr val="A4A3A4"/>
          </p15:clr>
        </p15:guide>
        <p15:guide id="19" pos="3053">
          <p15:clr>
            <a:srgbClr val="A4A3A4"/>
          </p15:clr>
        </p15:guide>
        <p15:guide id="20" pos="4205">
          <p15:clr>
            <a:srgbClr val="A4A3A4"/>
          </p15:clr>
        </p15:guide>
        <p15:guide id="21" pos="5357">
          <p15:clr>
            <a:srgbClr val="A4A3A4"/>
          </p15:clr>
        </p15:guide>
        <p15:guide id="22" pos="65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1B75BB"/>
    <a:srgbClr val="00BCF2"/>
    <a:srgbClr val="58595B"/>
    <a:srgbClr val="0072C6"/>
    <a:srgbClr val="505050"/>
    <a:srgbClr val="68217A"/>
    <a:srgbClr val="008272"/>
    <a:srgbClr val="DC3C00"/>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5238" autoAdjust="0"/>
  </p:normalViewPr>
  <p:slideViewPr>
    <p:cSldViewPr snapToGrid="0">
      <p:cViewPr varScale="1">
        <p:scale>
          <a:sx n="118" d="100"/>
          <a:sy n="118" d="100"/>
        </p:scale>
        <p:origin x="108" y="378"/>
      </p:cViewPr>
      <p:guideLst>
        <p:guide orient="horz" pos="1339"/>
        <p:guide orient="horz" pos="2491"/>
        <p:guide orient="horz" pos="187"/>
        <p:guide orient="horz" pos="4219"/>
        <p:guide orient="horz" pos="3643"/>
        <p:guide orient="horz" pos="763"/>
        <p:guide orient="horz" pos="1915"/>
        <p:guide orient="horz" pos="3067"/>
        <p:guide pos="1325"/>
        <p:guide pos="7085"/>
        <p:guide pos="2477"/>
        <p:guide pos="4781"/>
        <p:guide pos="3629"/>
        <p:guide pos="5933"/>
        <p:guide pos="173"/>
        <p:guide pos="7663"/>
        <p:guide pos="749"/>
        <p:guide pos="1901"/>
        <p:guide pos="3053"/>
        <p:guide pos="4205"/>
        <p:guide pos="5357"/>
        <p:guide pos="6509"/>
      </p:guideLst>
    </p:cSldViewPr>
  </p:slideViewPr>
  <p:notesTextViewPr>
    <p:cViewPr>
      <p:scale>
        <a:sx n="3" d="2"/>
        <a:sy n="3" d="2"/>
      </p:scale>
      <p:origin x="0" y="0"/>
    </p:cViewPr>
  </p:notesTextViewPr>
  <p:sorterViewPr>
    <p:cViewPr varScale="1">
      <p:scale>
        <a:sx n="1" d="1"/>
        <a:sy n="1" d="1"/>
      </p:scale>
      <p:origin x="0" y="2491"/>
    </p:cViewPr>
  </p:sorterViewPr>
  <p:notesViewPr>
    <p:cSldViewPr snapToGrid="0" showGuides="1">
      <p:cViewPr>
        <p:scale>
          <a:sx n="268" d="100"/>
          <a:sy n="268" d="100"/>
        </p:scale>
        <p:origin x="-86" y="103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04-Dec-17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04-Dec-17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1B75BB"/>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7" y="12275"/>
            <a:ext cx="2657209" cy="2657209"/>
          </a:xfrm>
          <a:prstGeom prst="rect">
            <a:avLst/>
          </a:prstGeom>
        </p:spPr>
      </p:pic>
      <p:sp>
        <p:nvSpPr>
          <p:cNvPr id="5" name="Rectangle 4"/>
          <p:cNvSpPr/>
          <p:nvPr userDrawn="1"/>
        </p:nvSpPr>
        <p:spPr bwMode="auto">
          <a:xfrm>
            <a:off x="0" y="2664824"/>
            <a:ext cx="7746766" cy="432970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r-H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userDrawn="1"/>
        </p:nvSpPr>
        <p:spPr>
          <a:xfrm>
            <a:off x="154380" y="3185306"/>
            <a:ext cx="6801742" cy="2083647"/>
          </a:xfrm>
          <a:prstGeom prst="rect">
            <a:avLst/>
          </a:prstGeom>
          <a:noFill/>
        </p:spPr>
        <p:txBody>
          <a:bodyPr wrap="square" lIns="182880" tIns="146304" rIns="182880" bIns="146304" rtlCol="0">
            <a:spAutoFit/>
          </a:bodyPr>
          <a:lstStyle/>
          <a:p>
            <a:pPr>
              <a:lnSpc>
                <a:spcPct val="70000"/>
              </a:lnSpc>
              <a:spcAft>
                <a:spcPts val="600"/>
              </a:spcAft>
            </a:pPr>
            <a:r>
              <a:rPr lang="hr-HR" sz="5400" dirty="0">
                <a:solidFill>
                  <a:schemeClr val="bg1"/>
                </a:solidFill>
                <a:latin typeface="+mj-lt"/>
              </a:rPr>
              <a:t>Advanced </a:t>
            </a:r>
          </a:p>
          <a:p>
            <a:pPr>
              <a:lnSpc>
                <a:spcPct val="90000"/>
              </a:lnSpc>
              <a:spcAft>
                <a:spcPts val="600"/>
              </a:spcAft>
            </a:pPr>
            <a:r>
              <a:rPr lang="hr-HR" sz="5400" dirty="0">
                <a:solidFill>
                  <a:schemeClr val="bg1"/>
                </a:solidFill>
                <a:latin typeface="+mj-lt"/>
              </a:rPr>
              <a:t>Technology </a:t>
            </a:r>
            <a:r>
              <a:rPr lang="hr-HR" sz="5400" dirty="0" err="1">
                <a:solidFill>
                  <a:schemeClr val="bg1"/>
                </a:solidFill>
                <a:latin typeface="+mj-lt"/>
              </a:rPr>
              <a:t>Days</a:t>
            </a:r>
            <a:endParaRPr lang="hr-HR" sz="5400" dirty="0">
              <a:solidFill>
                <a:schemeClr val="bg1"/>
              </a:solidFill>
              <a:latin typeface="+mj-lt"/>
            </a:endParaRPr>
          </a:p>
          <a:p>
            <a:pPr>
              <a:lnSpc>
                <a:spcPct val="90000"/>
              </a:lnSpc>
              <a:spcAft>
                <a:spcPts val="600"/>
              </a:spcAft>
            </a:pPr>
            <a:r>
              <a:rPr lang="hr-HR" sz="2200" b="0" i="0" kern="1200" dirty="0">
                <a:solidFill>
                  <a:schemeClr val="bg1"/>
                </a:solidFill>
                <a:effectLst/>
                <a:latin typeface="+mn-lt"/>
                <a:ea typeface="+mn-ea"/>
                <a:cs typeface="+mn-cs"/>
              </a:rPr>
              <a:t>5.</a:t>
            </a:r>
            <a:r>
              <a:rPr lang="nn-NO" sz="2200" b="0" i="0" kern="1200" dirty="0">
                <a:solidFill>
                  <a:schemeClr val="bg1"/>
                </a:solidFill>
                <a:effectLst/>
                <a:latin typeface="+mn-lt"/>
                <a:ea typeface="+mn-ea"/>
                <a:cs typeface="+mn-cs"/>
              </a:rPr>
              <a:t> i </a:t>
            </a:r>
            <a:r>
              <a:rPr lang="hr-HR" sz="2200" b="0" i="0" kern="1200" dirty="0">
                <a:solidFill>
                  <a:schemeClr val="bg1"/>
                </a:solidFill>
                <a:effectLst/>
                <a:latin typeface="+mn-lt"/>
                <a:ea typeface="+mn-ea"/>
                <a:cs typeface="+mn-cs"/>
              </a:rPr>
              <a:t>6</a:t>
            </a:r>
            <a:r>
              <a:rPr lang="nn-NO" sz="2200" b="0" i="0" kern="1200" dirty="0">
                <a:solidFill>
                  <a:schemeClr val="bg1"/>
                </a:solidFill>
                <a:effectLst/>
                <a:latin typeface="+mn-lt"/>
                <a:ea typeface="+mn-ea"/>
                <a:cs typeface="+mn-cs"/>
              </a:rPr>
              <a:t>. </a:t>
            </a:r>
            <a:r>
              <a:rPr lang="hr-HR" sz="2200" b="0" i="0" kern="1200" dirty="0">
                <a:solidFill>
                  <a:schemeClr val="bg1"/>
                </a:solidFill>
                <a:effectLst/>
                <a:latin typeface="+mn-lt"/>
                <a:ea typeface="+mn-ea"/>
                <a:cs typeface="+mn-cs"/>
              </a:rPr>
              <a:t>prosinca </a:t>
            </a:r>
            <a:r>
              <a:rPr lang="nn-NO" sz="2200" b="0" i="0" kern="1200" dirty="0">
                <a:solidFill>
                  <a:schemeClr val="bg1"/>
                </a:solidFill>
                <a:effectLst/>
                <a:latin typeface="+mn-lt"/>
                <a:ea typeface="+mn-ea"/>
                <a:cs typeface="+mn-cs"/>
              </a:rPr>
              <a:t>201</a:t>
            </a:r>
            <a:r>
              <a:rPr lang="hr-HR" sz="2200" b="0" i="0" kern="1200" dirty="0">
                <a:solidFill>
                  <a:schemeClr val="bg1"/>
                </a:solidFill>
                <a:effectLst/>
                <a:latin typeface="+mn-lt"/>
                <a:ea typeface="+mn-ea"/>
                <a:cs typeface="+mn-cs"/>
              </a:rPr>
              <a:t>7</a:t>
            </a:r>
            <a:r>
              <a:rPr lang="nn-NO" sz="2200" b="0" i="0" kern="1200" dirty="0">
                <a:solidFill>
                  <a:schemeClr val="bg1"/>
                </a:solidFill>
                <a:effectLst/>
                <a:latin typeface="+mn-lt"/>
                <a:ea typeface="+mn-ea"/>
                <a:cs typeface="+mn-cs"/>
              </a:rPr>
              <a:t>.</a:t>
            </a:r>
            <a:r>
              <a:rPr lang="hr-HR" sz="2200" b="0" i="0" kern="1200" dirty="0">
                <a:solidFill>
                  <a:schemeClr val="bg1"/>
                </a:solidFill>
                <a:effectLst/>
                <a:latin typeface="+mn-lt"/>
                <a:ea typeface="+mn-ea"/>
                <a:cs typeface="+mn-cs"/>
              </a:rPr>
              <a:t>, Plaza Event Centar</a:t>
            </a:r>
            <a:endParaRPr lang="hr-HR" sz="2200" dirty="0">
              <a:solidFill>
                <a:schemeClr val="bg1"/>
              </a:solidFill>
              <a:latin typeface="+mn-lt"/>
            </a:endParaRPr>
          </a:p>
        </p:txBody>
      </p:sp>
      <p:pic>
        <p:nvPicPr>
          <p:cNvPr id="9" name="Picture 8">
            <a:extLst>
              <a:ext uri="{FF2B5EF4-FFF2-40B4-BE49-F238E27FC236}">
                <a16:creationId xmlns:a16="http://schemas.microsoft.com/office/drawing/2014/main" xmlns="" id="{ECB37020-B501-4A10-A2EB-88E3ABF74A40}"/>
              </a:ext>
            </a:extLst>
          </p:cNvPr>
          <p:cNvPicPr>
            <a:picLocks noChangeAspect="1"/>
          </p:cNvPicPr>
          <p:nvPr userDrawn="1"/>
        </p:nvPicPr>
        <p:blipFill>
          <a:blip r:embed="rId3"/>
          <a:stretch>
            <a:fillRect/>
          </a:stretch>
        </p:blipFill>
        <p:spPr>
          <a:xfrm>
            <a:off x="8981610" y="5746663"/>
            <a:ext cx="3048466" cy="654136"/>
          </a:xfrm>
          <a:prstGeom prst="rect">
            <a:avLst/>
          </a:prstGeom>
        </p:spPr>
      </p:pic>
      <p:sp>
        <p:nvSpPr>
          <p:cNvPr id="10" name="TextBox 9">
            <a:extLst>
              <a:ext uri="{FF2B5EF4-FFF2-40B4-BE49-F238E27FC236}">
                <a16:creationId xmlns:a16="http://schemas.microsoft.com/office/drawing/2014/main" xmlns="" id="{E4B020D2-7528-4E60-AE49-5C64C953DFCA}"/>
              </a:ext>
            </a:extLst>
          </p:cNvPr>
          <p:cNvSpPr txBox="1"/>
          <p:nvPr userDrawn="1"/>
        </p:nvSpPr>
        <p:spPr>
          <a:xfrm>
            <a:off x="10302877" y="5118799"/>
            <a:ext cx="1889124" cy="627864"/>
          </a:xfrm>
          <a:prstGeom prst="rect">
            <a:avLst/>
          </a:prstGeom>
          <a:noFill/>
        </p:spPr>
        <p:txBody>
          <a:bodyPr wrap="square" lIns="182880" tIns="146304" rIns="182880" bIns="146304" rtlCol="0">
            <a:spAutoFit/>
          </a:bodyPr>
          <a:lstStyle/>
          <a:p>
            <a:pPr>
              <a:lnSpc>
                <a:spcPct val="90000"/>
              </a:lnSpc>
              <a:spcAft>
                <a:spcPts val="600"/>
              </a:spcAft>
            </a:pPr>
            <a:r>
              <a:rPr lang="hr-HR" sz="2400" dirty="0">
                <a:solidFill>
                  <a:schemeClr val="bg1"/>
                </a:solidFill>
                <a:latin typeface="+mj-lt"/>
              </a:rPr>
              <a:t>Powered </a:t>
            </a:r>
            <a:r>
              <a:rPr lang="hr-HR" sz="2400" dirty="0" err="1">
                <a:solidFill>
                  <a:schemeClr val="bg1"/>
                </a:solidFill>
                <a:latin typeface="+mj-lt"/>
              </a:rPr>
              <a:t>by</a:t>
            </a:r>
            <a:endParaRPr lang="hr-HR" sz="2400" dirty="0">
              <a:solidFill>
                <a:schemeClr val="bg1"/>
              </a:solidFill>
              <a:latin typeface="+mj-lt"/>
            </a:endParaRPr>
          </a:p>
        </p:txBody>
      </p:sp>
    </p:spTree>
    <p:extLst>
      <p:ext uri="{BB962C8B-B14F-4D97-AF65-F5344CB8AC3E}">
        <p14:creationId xmlns:p14="http://schemas.microsoft.com/office/powerpoint/2010/main" val="15314751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0pt Text">
    <p:bg>
      <p:bgPr>
        <a:solidFill>
          <a:srgbClr val="00AEEF"/>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5959001" y="845531"/>
            <a:ext cx="6409624" cy="5303462"/>
          </a:xfrm>
        </p:spPr>
        <p:txBody>
          <a:bodyPr/>
          <a:lstStyle>
            <a:lvl1pPr marL="0" indent="0">
              <a:lnSpc>
                <a:spcPts val="3400"/>
              </a:lnSpc>
              <a:spcBef>
                <a:spcPts val="3600"/>
              </a:spcBef>
              <a:buNone/>
              <a:defRPr sz="3000" baseline="0">
                <a:solidFill>
                  <a:schemeClr val="bg1"/>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err="1"/>
              <a:t>Aenean</a:t>
            </a:r>
            <a:r>
              <a:rPr lang="en-US" dirty="0"/>
              <a:t> </a:t>
            </a:r>
            <a:r>
              <a:rPr lang="en-US" dirty="0" err="1"/>
              <a:t>porttitor</a:t>
            </a:r>
            <a:r>
              <a:rPr lang="en-US" dirty="0"/>
              <a:t> </a:t>
            </a:r>
            <a:r>
              <a:rPr lang="en-US" dirty="0" err="1"/>
              <a:t>pulvinar</a:t>
            </a:r>
            <a:r>
              <a:rPr lang="en-US" dirty="0"/>
              <a:t> lorem, </a:t>
            </a:r>
            <a:br>
              <a:rPr lang="en-US" dirty="0"/>
            </a:b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a:t>
            </a:r>
            <a:br>
              <a:rPr lang="en-US" dirty="0"/>
            </a:br>
            <a:r>
              <a:rPr lang="en-US" dirty="0"/>
              <a:t>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8" name="Picture 7">
            <a:extLst>
              <a:ext uri="{FF2B5EF4-FFF2-40B4-BE49-F238E27FC236}">
                <a16:creationId xmlns:a16="http://schemas.microsoft.com/office/drawing/2014/main" xmlns="" id="{387E4942-ED9F-438C-89D0-4D8C8EC85838}"/>
              </a:ext>
            </a:extLst>
          </p:cNvPr>
          <p:cNvPicPr>
            <a:picLocks noChangeAspect="1"/>
          </p:cNvPicPr>
          <p:nvPr userDrawn="1"/>
        </p:nvPicPr>
        <p:blipFill>
          <a:blip r:embed="rId2"/>
          <a:stretch>
            <a:fillRect/>
          </a:stretch>
        </p:blipFill>
        <p:spPr>
          <a:xfrm>
            <a:off x="11156014" y="5938762"/>
            <a:ext cx="883586" cy="846387"/>
          </a:xfrm>
          <a:prstGeom prst="rect">
            <a:avLst/>
          </a:prstGeom>
        </p:spPr>
      </p:pic>
      <p:pic>
        <p:nvPicPr>
          <p:cNvPr id="9" name="Picture 8">
            <a:extLst>
              <a:ext uri="{FF2B5EF4-FFF2-40B4-BE49-F238E27FC236}">
                <a16:creationId xmlns:a16="http://schemas.microsoft.com/office/drawing/2014/main" xmlns="" id="{DAC3AF94-44DA-496C-9080-A8A1E9ED9DBF}"/>
              </a:ext>
            </a:extLst>
          </p:cNvPr>
          <p:cNvPicPr>
            <a:picLocks noChangeAspect="1"/>
          </p:cNvPicPr>
          <p:nvPr userDrawn="1"/>
        </p:nvPicPr>
        <p:blipFill>
          <a:blip r:embed="rId3"/>
          <a:stretch>
            <a:fillRect/>
          </a:stretch>
        </p:blipFill>
        <p:spPr>
          <a:xfrm>
            <a:off x="496677" y="822830"/>
            <a:ext cx="4484897" cy="534886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308214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B"/>
                </a:solidFill>
              </a:defRPr>
            </a:lvl1pPr>
          </a:lstStyle>
          <a:p>
            <a:r>
              <a:rPr lang="en-US" dirty="0"/>
              <a:t>Lorem ipsum dolor sit.</a:t>
            </a:r>
          </a:p>
        </p:txBody>
      </p:sp>
      <p:pic>
        <p:nvPicPr>
          <p:cNvPr id="5" name="Picture 4">
            <a:extLst>
              <a:ext uri="{FF2B5EF4-FFF2-40B4-BE49-F238E27FC236}">
                <a16:creationId xmlns:a16="http://schemas.microsoft.com/office/drawing/2014/main" xmlns="" id="{A6440CAB-B217-41AC-8F1F-6B878F32F22C}"/>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453926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rgbClr val="00BCF2"/>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solidFill>
                  <a:srgbClr val="00BCF2"/>
                </a:solidFill>
                <a:latin typeface="+mn-lt"/>
              </a:defRPr>
            </a:lvl1pPr>
            <a:lvl2pPr marL="3175" indent="0">
              <a:lnSpc>
                <a:spcPts val="1450"/>
              </a:lnSpc>
              <a:spcBef>
                <a:spcPts val="0"/>
              </a:spcBef>
              <a:spcAft>
                <a:spcPts val="1200"/>
              </a:spcAft>
              <a:buNone/>
              <a:defRPr sz="1300" b="1">
                <a:solidFill>
                  <a:srgbClr val="1B75BB"/>
                </a:solidFill>
              </a:defRPr>
            </a:lvl2pPr>
          </a:lstStyle>
          <a:p>
            <a:pPr lvl="0"/>
            <a:r>
              <a:rPr lang="en-US"/>
              <a:t>Edit Master text styles</a:t>
            </a:r>
          </a:p>
          <a:p>
            <a:pPr lvl="1"/>
            <a:r>
              <a:rPr lang="en-US"/>
              <a:t>Second level</a:t>
            </a:r>
          </a:p>
        </p:txBody>
      </p:sp>
      <p:pic>
        <p:nvPicPr>
          <p:cNvPr id="5" name="Picture 4">
            <a:extLst>
              <a:ext uri="{FF2B5EF4-FFF2-40B4-BE49-F238E27FC236}">
                <a16:creationId xmlns:a16="http://schemas.microsoft.com/office/drawing/2014/main" xmlns="" id="{2216F999-A67A-43F4-80E8-468C82F9A28E}"/>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418372225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00BCF2"/>
                </a:solidFill>
              </a:defRPr>
            </a:lvl1pPr>
          </a:lstStyle>
          <a:p>
            <a:r>
              <a:rPr lang="en-US"/>
              <a:t>Click icon to add picture</a:t>
            </a:r>
            <a:endParaRPr lang="en-US" dirty="0"/>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rgbClr val="00BCF2"/>
                </a:solidFill>
                <a:latin typeface="+mj-lt"/>
                <a:ea typeface="+mn-ea"/>
                <a:cs typeface="+mn-cs"/>
              </a:defRPr>
            </a:lvl1pPr>
            <a:lvl2pPr marL="342900" indent="0">
              <a:buNone/>
              <a:defRPr>
                <a:solidFill>
                  <a:srgbClr val="1B75BB"/>
                </a:solidFill>
              </a:defRPr>
            </a:lvl2pPr>
            <a:lvl3pPr marL="571500" indent="0">
              <a:buNone/>
              <a:defRPr>
                <a:solidFill>
                  <a:srgbClr val="00AEEF"/>
                </a:solidFill>
              </a:defRPr>
            </a:lvl3pPr>
            <a:lvl4pPr marL="800100" indent="0">
              <a:buNone/>
              <a:defRPr>
                <a:solidFill>
                  <a:srgbClr val="00AEEF"/>
                </a:solidFill>
              </a:defRPr>
            </a:lvl4pPr>
            <a:lvl5pPr marL="1028700" indent="0">
              <a:buNone/>
              <a:defRPr>
                <a:solidFill>
                  <a:srgbClr val="00AEEF"/>
                </a:solidFill>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a:extLst>
              <a:ext uri="{FF2B5EF4-FFF2-40B4-BE49-F238E27FC236}">
                <a16:creationId xmlns:a16="http://schemas.microsoft.com/office/drawing/2014/main" xmlns="" id="{B23F9C36-9985-40A4-8266-4D19F9877D1D}"/>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39589036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rgbClr val="1B75BB"/>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Edit Master text styles</a:t>
            </a:r>
          </a:p>
        </p:txBody>
      </p:sp>
      <p:pic>
        <p:nvPicPr>
          <p:cNvPr id="5" name="Picture 4">
            <a:extLst>
              <a:ext uri="{FF2B5EF4-FFF2-40B4-BE49-F238E27FC236}">
                <a16:creationId xmlns:a16="http://schemas.microsoft.com/office/drawing/2014/main" xmlns="" id="{4AAAB417-0459-4EF7-A87D-0826F133C72C}"/>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7073581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1529DCF-5917-409F-ADC1-5BA9D423F7AF}"/>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38" y="2122379"/>
            <a:ext cx="11887200" cy="1828800"/>
          </a:xfrm>
        </p:spPr>
        <p:txBody>
          <a:bodyPr lIns="146304" tIns="91440" rIns="146304" bIns="91440"/>
          <a:lstStyle>
            <a:lvl1pPr marL="0" indent="0">
              <a:lnSpc>
                <a:spcPct val="90000"/>
              </a:lnSpc>
              <a:buFontTx/>
              <a:buNone/>
              <a:defRPr sz="8800" b="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Edit Master text styles</a:t>
            </a:r>
          </a:p>
        </p:txBody>
      </p:sp>
    </p:spTree>
    <p:extLst>
      <p:ext uri="{BB962C8B-B14F-4D97-AF65-F5344CB8AC3E}">
        <p14:creationId xmlns:p14="http://schemas.microsoft.com/office/powerpoint/2010/main" val="51143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14" name="Text Placeholder 4"/>
          <p:cNvSpPr>
            <a:spLocks noGrp="1"/>
          </p:cNvSpPr>
          <p:nvPr>
            <p:ph type="body" sz="quarter" idx="13"/>
          </p:nvPr>
        </p:nvSpPr>
        <p:spPr>
          <a:xfrm>
            <a:off x="274638" y="2122379"/>
            <a:ext cx="11887200" cy="1828800"/>
          </a:xfrm>
        </p:spPr>
        <p:txBody>
          <a:bodyPr lIns="146304" tIns="91440" rIns="146304" bIns="91440"/>
          <a:lstStyle>
            <a:lvl1pPr marL="0" indent="0">
              <a:lnSpc>
                <a:spcPct val="90000"/>
              </a:lnSpc>
              <a:buFontTx/>
              <a:buNone/>
              <a:defRPr sz="8800" b="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Edit Master text styles</a:t>
            </a:r>
          </a:p>
        </p:txBody>
      </p:sp>
    </p:spTree>
    <p:extLst>
      <p:ext uri="{BB962C8B-B14F-4D97-AF65-F5344CB8AC3E}">
        <p14:creationId xmlns:p14="http://schemas.microsoft.com/office/powerpoint/2010/main" val="41855195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lang="en-US"/>
              <a:t>Microsoft Confidential</a:t>
            </a: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lang="en-US" smtClean="0"/>
              <a:pPr/>
              <a:t>‹#›</a:t>
            </a:fld>
            <a:endParaRPr lang="en-US"/>
          </a:p>
        </p:txBody>
      </p:sp>
      <p:sp>
        <p:nvSpPr>
          <p:cNvPr id="4" name="Text Placeholder 4"/>
          <p:cNvSpPr>
            <a:spLocks noGrp="1"/>
          </p:cNvSpPr>
          <p:nvPr>
            <p:ph type="body" sz="quarter" idx="13"/>
          </p:nvPr>
        </p:nvSpPr>
        <p:spPr>
          <a:xfrm>
            <a:off x="274638" y="296863"/>
            <a:ext cx="11887200" cy="1828800"/>
          </a:xfrm>
        </p:spPr>
        <p:txBody>
          <a:bodyPr lIns="146304" tIns="91440" rIns="146304" bIns="91440"/>
          <a:lstStyle>
            <a:lvl1pPr marL="0" indent="0">
              <a:lnSpc>
                <a:spcPct val="90000"/>
              </a:lnSpc>
              <a:buFontTx/>
              <a:buNone/>
              <a:defRPr sz="54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a:t>Edit Master text styles</a:t>
            </a:r>
          </a:p>
        </p:txBody>
      </p:sp>
    </p:spTree>
    <p:extLst>
      <p:ext uri="{BB962C8B-B14F-4D97-AF65-F5344CB8AC3E}">
        <p14:creationId xmlns:p14="http://schemas.microsoft.com/office/powerpoint/2010/main" val="51143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1B75B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7CE87B-2FFC-48CE-9CC3-DAFEA963C058}"/>
              </a:ext>
            </a:extLst>
          </p:cNvPr>
          <p:cNvPicPr>
            <a:picLocks noChangeAspect="1"/>
          </p:cNvPicPr>
          <p:nvPr userDrawn="1"/>
        </p:nvPicPr>
        <p:blipFill>
          <a:blip r:embed="rId2"/>
          <a:stretch>
            <a:fillRect/>
          </a:stretch>
        </p:blipFill>
        <p:spPr>
          <a:xfrm>
            <a:off x="1669185" y="1929462"/>
            <a:ext cx="3273413" cy="3135600"/>
          </a:xfrm>
          <a:prstGeom prst="rect">
            <a:avLst/>
          </a:prstGeom>
        </p:spPr>
      </p:pic>
      <p:pic>
        <p:nvPicPr>
          <p:cNvPr id="6" name="Picture 5">
            <a:extLst>
              <a:ext uri="{FF2B5EF4-FFF2-40B4-BE49-F238E27FC236}">
                <a16:creationId xmlns:a16="http://schemas.microsoft.com/office/drawing/2014/main" xmlns="" id="{F1849218-8B7F-466D-9454-36E65A4B41BB}"/>
              </a:ext>
            </a:extLst>
          </p:cNvPr>
          <p:cNvPicPr>
            <a:picLocks noChangeAspect="1"/>
          </p:cNvPicPr>
          <p:nvPr userDrawn="1"/>
        </p:nvPicPr>
        <p:blipFill>
          <a:blip r:embed="rId3"/>
          <a:stretch>
            <a:fillRect/>
          </a:stretch>
        </p:blipFill>
        <p:spPr>
          <a:xfrm>
            <a:off x="7414849" y="4289338"/>
            <a:ext cx="3615102" cy="775724"/>
          </a:xfrm>
          <a:prstGeom prst="rect">
            <a:avLst/>
          </a:prstGeom>
        </p:spPr>
      </p:pic>
      <p:sp>
        <p:nvSpPr>
          <p:cNvPr id="7" name="TextBox 6">
            <a:extLst>
              <a:ext uri="{FF2B5EF4-FFF2-40B4-BE49-F238E27FC236}">
                <a16:creationId xmlns:a16="http://schemas.microsoft.com/office/drawing/2014/main" xmlns="" id="{AC5FEE4B-6DBC-44B4-A943-7BDEE2E68E16}"/>
              </a:ext>
            </a:extLst>
          </p:cNvPr>
          <p:cNvSpPr txBox="1"/>
          <p:nvPr userDrawn="1"/>
        </p:nvSpPr>
        <p:spPr>
          <a:xfrm>
            <a:off x="9077326" y="3606074"/>
            <a:ext cx="2171699" cy="683264"/>
          </a:xfrm>
          <a:prstGeom prst="rect">
            <a:avLst/>
          </a:prstGeom>
          <a:noFill/>
        </p:spPr>
        <p:txBody>
          <a:bodyPr wrap="square" lIns="182880" tIns="146304" rIns="182880" bIns="146304" rtlCol="0">
            <a:spAutoFit/>
          </a:bodyPr>
          <a:lstStyle/>
          <a:p>
            <a:pPr>
              <a:lnSpc>
                <a:spcPct val="90000"/>
              </a:lnSpc>
              <a:spcAft>
                <a:spcPts val="600"/>
              </a:spcAft>
            </a:pPr>
            <a:r>
              <a:rPr lang="hr-HR" sz="2800" dirty="0">
                <a:solidFill>
                  <a:schemeClr val="bg1"/>
                </a:solidFill>
                <a:latin typeface="+mj-lt"/>
              </a:rPr>
              <a:t>Powered </a:t>
            </a:r>
            <a:r>
              <a:rPr lang="hr-HR" sz="2800" dirty="0" err="1">
                <a:solidFill>
                  <a:schemeClr val="bg1"/>
                </a:solidFill>
                <a:latin typeface="+mj-lt"/>
              </a:rPr>
              <a:t>by</a:t>
            </a:r>
            <a:endParaRPr lang="hr-HR" sz="2800" dirty="0">
              <a:solidFill>
                <a:schemeClr val="bg1"/>
              </a:solidFill>
              <a:latin typeface="+mj-lt"/>
            </a:endParaRPr>
          </a:p>
        </p:txBody>
      </p:sp>
    </p:spTree>
    <p:extLst>
      <p:ext uri="{BB962C8B-B14F-4D97-AF65-F5344CB8AC3E}">
        <p14:creationId xmlns:p14="http://schemas.microsoft.com/office/powerpoint/2010/main" val="1565227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Solid">
    <p:bg>
      <p:bgPr>
        <a:solidFill>
          <a:srgbClr val="1B75B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960" y="3085148"/>
            <a:ext cx="8268860"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2960" y="5038375"/>
            <a:ext cx="767004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7" y="3807"/>
            <a:ext cx="2657209" cy="2657209"/>
          </a:xfrm>
          <a:prstGeom prst="rect">
            <a:avLst/>
          </a:prstGeom>
        </p:spPr>
      </p:pic>
      <p:pic>
        <p:nvPicPr>
          <p:cNvPr id="9" name="Picture 8">
            <a:extLst>
              <a:ext uri="{FF2B5EF4-FFF2-40B4-BE49-F238E27FC236}">
                <a16:creationId xmlns:a16="http://schemas.microsoft.com/office/drawing/2014/main" xmlns="" id="{970B706F-0368-4D09-BB71-754336FB1973}"/>
              </a:ext>
            </a:extLst>
          </p:cNvPr>
          <p:cNvPicPr>
            <a:picLocks noChangeAspect="1"/>
          </p:cNvPicPr>
          <p:nvPr userDrawn="1"/>
        </p:nvPicPr>
        <p:blipFill>
          <a:blip r:embed="rId3"/>
          <a:stretch>
            <a:fillRect/>
          </a:stretch>
        </p:blipFill>
        <p:spPr>
          <a:xfrm>
            <a:off x="8981610" y="5746663"/>
            <a:ext cx="3048466" cy="654136"/>
          </a:xfrm>
          <a:prstGeom prst="rect">
            <a:avLst/>
          </a:prstGeom>
        </p:spPr>
      </p:pic>
      <p:sp>
        <p:nvSpPr>
          <p:cNvPr id="10" name="TextBox 9">
            <a:extLst>
              <a:ext uri="{FF2B5EF4-FFF2-40B4-BE49-F238E27FC236}">
                <a16:creationId xmlns:a16="http://schemas.microsoft.com/office/drawing/2014/main" xmlns="" id="{7AAE30AC-2B3B-4235-A707-7687FDF617E1}"/>
              </a:ext>
            </a:extLst>
          </p:cNvPr>
          <p:cNvSpPr txBox="1"/>
          <p:nvPr userDrawn="1"/>
        </p:nvSpPr>
        <p:spPr>
          <a:xfrm>
            <a:off x="10302877" y="5118799"/>
            <a:ext cx="1889124" cy="627864"/>
          </a:xfrm>
          <a:prstGeom prst="rect">
            <a:avLst/>
          </a:prstGeom>
          <a:noFill/>
        </p:spPr>
        <p:txBody>
          <a:bodyPr wrap="square" lIns="182880" tIns="146304" rIns="182880" bIns="146304" rtlCol="0">
            <a:spAutoFit/>
          </a:bodyPr>
          <a:lstStyle/>
          <a:p>
            <a:pPr>
              <a:lnSpc>
                <a:spcPct val="90000"/>
              </a:lnSpc>
              <a:spcAft>
                <a:spcPts val="600"/>
              </a:spcAft>
            </a:pPr>
            <a:r>
              <a:rPr lang="hr-HR" sz="2400" dirty="0">
                <a:solidFill>
                  <a:schemeClr val="bg1"/>
                </a:solidFill>
                <a:latin typeface="+mj-lt"/>
              </a:rPr>
              <a:t>Powered </a:t>
            </a:r>
            <a:r>
              <a:rPr lang="hr-HR" sz="2400" dirty="0" err="1">
                <a:solidFill>
                  <a:schemeClr val="bg1"/>
                </a:solidFill>
                <a:latin typeface="+mj-lt"/>
              </a:rPr>
              <a:t>by</a:t>
            </a:r>
            <a:endParaRPr lang="hr-HR" sz="2400" dirty="0">
              <a:solidFill>
                <a:schemeClr val="bg1"/>
              </a:solidFill>
              <a:latin typeface="+mj-lt"/>
            </a:endParaRPr>
          </a:p>
        </p:txBody>
      </p:sp>
    </p:spTree>
    <p:extLst>
      <p:ext uri="{BB962C8B-B14F-4D97-AF65-F5344CB8AC3E}">
        <p14:creationId xmlns:p14="http://schemas.microsoft.com/office/powerpoint/2010/main" val="4049035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ull 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0" cy="6994524"/>
          </a:xfrm>
          <a:prstGeom prst="rect">
            <a:avLst/>
          </a:prstGeom>
        </p:spPr>
      </p:pic>
    </p:spTree>
    <p:extLst>
      <p:ext uri="{BB962C8B-B14F-4D97-AF65-F5344CB8AC3E}">
        <p14:creationId xmlns:p14="http://schemas.microsoft.com/office/powerpoint/2010/main" val="262343163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rgbClr val="1B75B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D24DB7D-36B8-4AAF-9697-4B2D31F81B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7"/>
            <a:ext cx="12436475" cy="6995517"/>
          </a:xfrm>
          <a:prstGeom prst="rect">
            <a:avLst/>
          </a:prstGeom>
        </p:spPr>
      </p:pic>
    </p:spTree>
    <p:extLst>
      <p:ext uri="{BB962C8B-B14F-4D97-AF65-F5344CB8AC3E}">
        <p14:creationId xmlns:p14="http://schemas.microsoft.com/office/powerpoint/2010/main" val="33381218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00AEEF"/>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6519671" y="194356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bg1"/>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dirty="0"/>
              <a:t>Pull quote</a:t>
            </a:r>
            <a:br>
              <a:rPr lang="en-US" dirty="0"/>
            </a:br>
            <a:r>
              <a:rPr lang="en-US" dirty="0"/>
              <a:t>text goes</a:t>
            </a:r>
            <a:br>
              <a:rPr lang="en-US" dirty="0"/>
            </a:br>
            <a:r>
              <a:rPr lang="en-US" dirty="0"/>
              <a:t>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3815" y="5222045"/>
            <a:ext cx="3138064" cy="1569032"/>
          </a:xfrm>
          <a:prstGeom prst="rect">
            <a:avLst/>
          </a:prstGeom>
        </p:spPr>
      </p:pic>
      <p:pic>
        <p:nvPicPr>
          <p:cNvPr id="2" name="Picture 1">
            <a:extLst>
              <a:ext uri="{FF2B5EF4-FFF2-40B4-BE49-F238E27FC236}">
                <a16:creationId xmlns:a16="http://schemas.microsoft.com/office/drawing/2014/main" xmlns="" id="{5B6D3F02-C51D-4A62-906A-8920B9B09E8A}"/>
              </a:ext>
            </a:extLst>
          </p:cNvPr>
          <p:cNvPicPr>
            <a:picLocks noChangeAspect="1"/>
          </p:cNvPicPr>
          <p:nvPr userDrawn="1"/>
        </p:nvPicPr>
        <p:blipFill>
          <a:blip r:embed="rId3"/>
          <a:stretch>
            <a:fillRect/>
          </a:stretch>
        </p:blipFill>
        <p:spPr>
          <a:xfrm>
            <a:off x="-647700" y="-1746344"/>
            <a:ext cx="5553076" cy="66228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32125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Quote">
    <p:bg>
      <p:bgPr>
        <a:solidFill>
          <a:srgbClr val="00AEE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A653BCC-52E8-4C13-A700-858ABC42DBB6}"/>
              </a:ext>
            </a:extLst>
          </p:cNvPr>
          <p:cNvPicPr>
            <a:picLocks noChangeAspect="1"/>
          </p:cNvPicPr>
          <p:nvPr userDrawn="1"/>
        </p:nvPicPr>
        <p:blipFill>
          <a:blip r:embed="rId2"/>
          <a:stretch>
            <a:fillRect/>
          </a:stretch>
        </p:blipFill>
        <p:spPr>
          <a:xfrm flipH="1">
            <a:off x="6308575" y="156897"/>
            <a:ext cx="5571096" cy="6644307"/>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xmlns="" id="{7AB6E053-EF0C-45AE-9A58-959F5A05A614}"/>
              </a:ext>
            </a:extLst>
          </p:cNvPr>
          <p:cNvPicPr>
            <a:picLocks noChangeAspect="1"/>
          </p:cNvPicPr>
          <p:nvPr userDrawn="1"/>
        </p:nvPicPr>
        <p:blipFill>
          <a:blip r:embed="rId2"/>
          <a:stretch>
            <a:fillRect/>
          </a:stretch>
        </p:blipFill>
        <p:spPr>
          <a:xfrm>
            <a:off x="198815" y="180975"/>
            <a:ext cx="5571096" cy="6644307"/>
          </a:xfrm>
          <a:prstGeom prst="rect">
            <a:avLst/>
          </a:prstGeom>
          <a:noFill/>
          <a:effectLst>
            <a:outerShdw blurRad="50800" dist="38100" dir="2700000" algn="tl" rotWithShape="0">
              <a:prstClr val="black">
                <a:alpha val="40000"/>
              </a:prstClr>
            </a:outerShdw>
          </a:effectLst>
        </p:spPr>
      </p:pic>
      <p:sp>
        <p:nvSpPr>
          <p:cNvPr id="6" name="Text Placeholder 5"/>
          <p:cNvSpPr>
            <a:spLocks noGrp="1"/>
          </p:cNvSpPr>
          <p:nvPr>
            <p:ph type="body" sz="quarter" idx="14" hasCustomPrompt="1"/>
          </p:nvPr>
        </p:nvSpPr>
        <p:spPr>
          <a:xfrm>
            <a:off x="3753393" y="4124673"/>
            <a:ext cx="2249424" cy="2249424"/>
          </a:xfrm>
          <a:solidFill>
            <a:srgbClr val="1B75BB"/>
          </a:solidFill>
        </p:spPr>
        <p:txBody>
          <a:bodyPr/>
          <a:lstStyle>
            <a:lvl1pPr marL="0" indent="0">
              <a:lnSpc>
                <a:spcPts val="3700"/>
              </a:lnSpc>
              <a:spcBef>
                <a:spcPts val="0"/>
              </a:spcBef>
              <a:buNone/>
              <a:defRPr sz="32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dirty="0"/>
              <a:t>Quote</a:t>
            </a:r>
          </a:p>
          <a:p>
            <a:pPr lvl="0"/>
            <a:r>
              <a:rPr lang="en-US" dirty="0"/>
              <a:t>statement</a:t>
            </a:r>
          </a:p>
          <a:p>
            <a:pPr lvl="0"/>
            <a:r>
              <a:rPr lang="en-US" dirty="0"/>
              <a:t>here</a:t>
            </a:r>
          </a:p>
        </p:txBody>
      </p:sp>
      <p:sp>
        <p:nvSpPr>
          <p:cNvPr id="20" name="Text Placeholder 5"/>
          <p:cNvSpPr>
            <a:spLocks noGrp="1"/>
          </p:cNvSpPr>
          <p:nvPr>
            <p:ph type="body" sz="quarter" idx="15" hasCustomPrompt="1"/>
          </p:nvPr>
        </p:nvSpPr>
        <p:spPr>
          <a:xfrm>
            <a:off x="7627074" y="2546533"/>
            <a:ext cx="640080" cy="640080"/>
          </a:xfrm>
          <a:solidFill>
            <a:srgbClr val="1B75BB"/>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1" name="Text Placeholder 5"/>
          <p:cNvSpPr>
            <a:spLocks noGrp="1"/>
          </p:cNvSpPr>
          <p:nvPr>
            <p:ph type="body" sz="quarter" idx="16" hasCustomPrompt="1"/>
          </p:nvPr>
        </p:nvSpPr>
        <p:spPr>
          <a:xfrm>
            <a:off x="6256734" y="586268"/>
            <a:ext cx="640080" cy="640080"/>
          </a:xfrm>
          <a:solidFill>
            <a:srgbClr val="1B75BB"/>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2" name="Text Placeholder 5"/>
          <p:cNvSpPr>
            <a:spLocks noGrp="1"/>
          </p:cNvSpPr>
          <p:nvPr>
            <p:ph type="body" sz="quarter" idx="17" hasCustomPrompt="1"/>
          </p:nvPr>
        </p:nvSpPr>
        <p:spPr>
          <a:xfrm>
            <a:off x="11108101" y="3954050"/>
            <a:ext cx="640080" cy="640080"/>
          </a:xfrm>
          <a:solidFill>
            <a:srgbClr val="1B75BB"/>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7479" y="906308"/>
            <a:ext cx="2336689" cy="2336689"/>
          </a:xfrm>
          <a:prstGeom prst="rect">
            <a:avLst/>
          </a:prstGeom>
        </p:spPr>
      </p:pic>
    </p:spTree>
    <p:extLst>
      <p:ext uri="{BB962C8B-B14F-4D97-AF65-F5344CB8AC3E}">
        <p14:creationId xmlns:p14="http://schemas.microsoft.com/office/powerpoint/2010/main" val="4191144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animEffect transition="in" filter="fade">
                                      <p:cBhvr>
                                        <p:cTn id="7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rgbClr val="1B75BB"/>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rgbClr val="00AEEF"/>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r>
              <a:rPr lang="en-US" dirty="0" err="1"/>
              <a:t>volutpat</a:t>
            </a:r>
            <a:r>
              <a:rPr lang="en-US" dirty="0"/>
              <a:t> </a:t>
            </a:r>
            <a:r>
              <a:rPr lang="en-US" dirty="0" err="1"/>
              <a:t>velit</a:t>
            </a:r>
            <a:r>
              <a:rPr lang="en-US" dirty="0"/>
              <a:t> </a:t>
            </a:r>
            <a:r>
              <a:rPr lang="en-US" dirty="0" err="1"/>
              <a:t>ut</a:t>
            </a:r>
            <a:r>
              <a:rPr lang="en-US" dirty="0"/>
              <a:t>, </a:t>
            </a:r>
            <a:r>
              <a:rPr lang="en-US" dirty="0" err="1"/>
              <a:t>eleifend</a:t>
            </a:r>
            <a:r>
              <a:rPr lang="en-US" dirty="0"/>
              <a:t> </a:t>
            </a:r>
            <a:r>
              <a:rPr lang="en-US" dirty="0" err="1"/>
              <a:t>velit</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Nullam</a:t>
            </a:r>
            <a:r>
              <a:rPr lang="en-US" dirty="0"/>
              <a:t> tempus lorem </a:t>
            </a:r>
            <a:r>
              <a:rPr lang="en-US" dirty="0" err="1"/>
              <a:t>justo</a:t>
            </a:r>
            <a:r>
              <a:rPr lang="en-US" dirty="0"/>
              <a:t>, ac </a:t>
            </a:r>
            <a:r>
              <a:rPr lang="en-US" dirty="0" err="1"/>
              <a:t>placerat</a:t>
            </a:r>
            <a:r>
              <a:rPr lang="en-US" dirty="0"/>
              <a:t> </a:t>
            </a:r>
            <a:r>
              <a:rPr lang="en-US" dirty="0" err="1"/>
              <a:t>neque</a:t>
            </a:r>
            <a:r>
              <a:rPr lang="en-US" dirty="0"/>
              <a:t> </a:t>
            </a:r>
            <a:r>
              <a:rPr lang="en-US" dirty="0" err="1"/>
              <a:t>molestie</a:t>
            </a:r>
            <a:r>
              <a:rPr lang="en-US" dirty="0"/>
              <a:t> </a:t>
            </a:r>
            <a:r>
              <a:rPr lang="en-US" dirty="0" err="1"/>
              <a:t>ut.</a:t>
            </a:r>
            <a:r>
              <a:rPr lang="en-US" dirty="0"/>
              <a:t> </a:t>
            </a:r>
          </a:p>
        </p:txBody>
      </p:sp>
      <p:pic>
        <p:nvPicPr>
          <p:cNvPr id="3" name="Picture 2">
            <a:extLst>
              <a:ext uri="{FF2B5EF4-FFF2-40B4-BE49-F238E27FC236}">
                <a16:creationId xmlns:a16="http://schemas.microsoft.com/office/drawing/2014/main" xmlns="" id="{6D80992D-0A60-4D23-B588-7A0608B117B5}"/>
              </a:ext>
            </a:extLst>
          </p:cNvPr>
          <p:cNvPicPr>
            <a:picLocks noChangeAspect="1"/>
          </p:cNvPicPr>
          <p:nvPr userDrawn="1"/>
        </p:nvPicPr>
        <p:blipFill>
          <a:blip r:embed="rId2"/>
          <a:stretch>
            <a:fillRect/>
          </a:stretch>
        </p:blipFill>
        <p:spPr>
          <a:xfrm>
            <a:off x="10198049" y="264964"/>
            <a:ext cx="1886300" cy="1801961"/>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rgbClr val="1B75B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pic>
        <p:nvPicPr>
          <p:cNvPr id="5" name="Picture 4">
            <a:extLst>
              <a:ext uri="{FF2B5EF4-FFF2-40B4-BE49-F238E27FC236}">
                <a16:creationId xmlns:a16="http://schemas.microsoft.com/office/drawing/2014/main" xmlns="" id="{81B7BA3B-1005-4D6B-8F6B-2EAF26C80B95}"/>
              </a:ext>
            </a:extLst>
          </p:cNvPr>
          <p:cNvPicPr>
            <a:picLocks noChangeAspect="1"/>
          </p:cNvPicPr>
          <p:nvPr userDrawn="1"/>
        </p:nvPicPr>
        <p:blipFill>
          <a:blip r:embed="rId2"/>
          <a:stretch>
            <a:fillRect/>
          </a:stretch>
        </p:blipFill>
        <p:spPr>
          <a:xfrm>
            <a:off x="10183603" y="243856"/>
            <a:ext cx="1923082" cy="1842119"/>
          </a:xfrm>
          <a:prstGeom prst="rect">
            <a:avLst/>
          </a:prstGeom>
        </p:spPr>
      </p:pic>
    </p:spTree>
    <p:extLst>
      <p:ext uri="{BB962C8B-B14F-4D97-AF65-F5344CB8AC3E}">
        <p14:creationId xmlns:p14="http://schemas.microsoft.com/office/powerpoint/2010/main" val="256293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rgbClr val="1B75BB"/>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rgbClr val="00AEEF"/>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xmlns="" id="{2133A914-DF89-4EA3-87EE-C0F8E16AC63C}"/>
              </a:ext>
            </a:extLst>
          </p:cNvPr>
          <p:cNvPicPr>
            <a:picLocks noChangeAspect="1"/>
          </p:cNvPicPr>
          <p:nvPr userDrawn="1"/>
        </p:nvPicPr>
        <p:blipFill>
          <a:blip r:embed="rId2"/>
          <a:stretch>
            <a:fillRect/>
          </a:stretch>
        </p:blipFill>
        <p:spPr>
          <a:xfrm>
            <a:off x="10198049" y="264964"/>
            <a:ext cx="1886300" cy="1801961"/>
          </a:xfrm>
          <a:prstGeom prst="rect">
            <a:avLst/>
          </a:prstGeom>
        </p:spPr>
      </p:pic>
    </p:spTree>
    <p:extLst>
      <p:ext uri="{BB962C8B-B14F-4D97-AF65-F5344CB8AC3E}">
        <p14:creationId xmlns:p14="http://schemas.microsoft.com/office/powerpoint/2010/main" val="2101746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rgbClr val="1B75B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a:t>
            </a:r>
            <a:r>
              <a:rPr lang="en-US" dirty="0" err="1"/>
              <a:t>pulvinar</a:t>
            </a:r>
            <a:r>
              <a:rPr lang="en-US" dirty="0"/>
              <a:t>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6" name="Picture 5">
            <a:extLst>
              <a:ext uri="{FF2B5EF4-FFF2-40B4-BE49-F238E27FC236}">
                <a16:creationId xmlns:a16="http://schemas.microsoft.com/office/drawing/2014/main" xmlns="" id="{EF17C59C-27C7-4017-B388-B21BA9EF45E7}"/>
              </a:ext>
            </a:extLst>
          </p:cNvPr>
          <p:cNvPicPr>
            <a:picLocks noChangeAspect="1"/>
          </p:cNvPicPr>
          <p:nvPr userDrawn="1"/>
        </p:nvPicPr>
        <p:blipFill>
          <a:blip r:embed="rId2"/>
          <a:stretch>
            <a:fillRect/>
          </a:stretch>
        </p:blipFill>
        <p:spPr>
          <a:xfrm>
            <a:off x="10183603" y="243856"/>
            <a:ext cx="1923082" cy="1842119"/>
          </a:xfrm>
          <a:prstGeom prst="rect">
            <a:avLst/>
          </a:prstGeom>
        </p:spPr>
      </p:pic>
    </p:spTree>
    <p:extLst>
      <p:ext uri="{BB962C8B-B14F-4D97-AF65-F5344CB8AC3E}">
        <p14:creationId xmlns:p14="http://schemas.microsoft.com/office/powerpoint/2010/main" val="400692450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B"/>
                </a:solidFill>
              </a:defRPr>
            </a:lvl1pPr>
          </a:lstStyle>
          <a:p>
            <a:r>
              <a:rPr lang="en-US" dirty="0" err="1"/>
              <a:t>Lorem</a:t>
            </a:r>
            <a:r>
              <a:rPr lang="en-US" dirty="0"/>
              <a:t> </a:t>
            </a:r>
            <a:r>
              <a:rPr lang="en-US" dirty="0" err="1"/>
              <a:t>ipsum</a:t>
            </a:r>
            <a:r>
              <a:rPr lang="en-US" dirty="0"/>
              <a:t> dolor sit.</a:t>
            </a: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rgbClr val="00AEEF"/>
                </a:solidFill>
                <a:latin typeface="+mn-lt"/>
              </a:defRPr>
            </a:lvl1pPr>
            <a:lvl2pPr marL="690563" indent="-233363">
              <a:spcBef>
                <a:spcPts val="1200"/>
              </a:spcBef>
              <a:buSzPct val="100000"/>
              <a:buFont typeface="Segoe UI" pitchFamily="34" charset="0"/>
              <a:buChar char="‐"/>
              <a:defRPr>
                <a:solidFill>
                  <a:srgbClr val="00AEEF"/>
                </a:solidFill>
              </a:defRPr>
            </a:lvl2pPr>
            <a:lvl3pPr marL="1147763" indent="-233363">
              <a:spcBef>
                <a:spcPts val="1200"/>
              </a:spcBef>
              <a:buFont typeface="Wingdings" pitchFamily="2" charset="2"/>
              <a:buChar char="§"/>
              <a:defRPr>
                <a:solidFill>
                  <a:srgbClr val="00AEEF"/>
                </a:solidFill>
              </a:defRPr>
            </a:lvl3pPr>
            <a:lvl4pPr marL="1600200" indent="-342900">
              <a:spcBef>
                <a:spcPts val="1200"/>
              </a:spcBef>
              <a:buFont typeface="+mj-lt"/>
              <a:buAutoNum type="arabicPeriod"/>
              <a:defRPr>
                <a:solidFill>
                  <a:srgbClr val="00AEEF"/>
                </a:solidFill>
              </a:defRPr>
            </a:lvl4pPr>
            <a:lvl5pPr marL="1946275" indent="-342900">
              <a:spcBef>
                <a:spcPts val="1200"/>
              </a:spcBef>
              <a:buFont typeface="+mj-lt"/>
              <a:buAutoNum type="alphaLcParenR"/>
              <a:defRPr>
                <a:solidFill>
                  <a:srgbClr val="00AEEF"/>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xmlns="" id="{861ABA5E-D82D-4E8F-8235-C8E0E4EF74BE}"/>
              </a:ext>
            </a:extLst>
          </p:cNvPr>
          <p:cNvPicPr>
            <a:picLocks noChangeAspect="1"/>
          </p:cNvPicPr>
          <p:nvPr userDrawn="1"/>
        </p:nvPicPr>
        <p:blipFill>
          <a:blip r:embed="rId2"/>
          <a:stretch>
            <a:fillRect/>
          </a:stretch>
        </p:blipFill>
        <p:spPr>
          <a:xfrm>
            <a:off x="11154354" y="5837089"/>
            <a:ext cx="949044" cy="906611"/>
          </a:xfrm>
          <a:prstGeom prst="rect">
            <a:avLst/>
          </a:prstGeom>
        </p:spPr>
      </p:pic>
    </p:spTree>
    <p:extLst>
      <p:ext uri="{BB962C8B-B14F-4D97-AF65-F5344CB8AC3E}">
        <p14:creationId xmlns:p14="http://schemas.microsoft.com/office/powerpoint/2010/main" val="26473547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263" r:id="rId2"/>
    <p:sldLayoutId id="2147484264" r:id="rId3"/>
    <p:sldLayoutId id="2147484193" r:id="rId4"/>
    <p:sldLayoutId id="2147484092" r:id="rId5"/>
    <p:sldLayoutId id="2147484194" r:id="rId6"/>
    <p:sldLayoutId id="2147484195" r:id="rId7"/>
    <p:sldLayoutId id="2147484196" r:id="rId8"/>
    <p:sldLayoutId id="2147484198" r:id="rId9"/>
    <p:sldLayoutId id="2147484200" r:id="rId10"/>
    <p:sldLayoutId id="2147484199" r:id="rId11"/>
    <p:sldLayoutId id="2147484201" r:id="rId12"/>
    <p:sldLayoutId id="2147484140" r:id="rId13"/>
    <p:sldLayoutId id="2147484166" r:id="rId14"/>
    <p:sldLayoutId id="2147484093" r:id="rId15"/>
    <p:sldLayoutId id="2147484229" r:id="rId16"/>
    <p:sldLayoutId id="2147484262" r:id="rId17"/>
    <p:sldLayoutId id="2147484230" r:id="rId18"/>
    <p:sldLayoutId id="2147484259" r:id="rId19"/>
    <p:sldLayoutId id="2147484265" r:id="rId20"/>
    <p:sldLayoutId id="2147484266" r:id="rId21"/>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uth0.com/" TargetMode="External"/><Relationship Id="rId2" Type="http://schemas.openxmlformats.org/officeDocument/2006/relationships/hyperlink" Target="http://identityserver.io/" TargetMode="External"/><Relationship Id="rId1" Type="http://schemas.openxmlformats.org/officeDocument/2006/relationships/slideLayout" Target="../slideLayouts/slideLayout9.xml"/><Relationship Id="rId4" Type="http://schemas.openxmlformats.org/officeDocument/2006/relationships/hyperlink" Target="https://developer.okta.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tillery.io/" TargetMode="External"/><Relationship Id="rId2" Type="http://schemas.openxmlformats.org/officeDocument/2006/relationships/hyperlink" Target="https://loader.io/" TargetMode="External"/><Relationship Id="rId1" Type="http://schemas.openxmlformats.org/officeDocument/2006/relationships/slideLayout" Target="../slideLayouts/slideLayout9.xml"/><Relationship Id="rId4" Type="http://schemas.openxmlformats.org/officeDocument/2006/relationships/hyperlink" Target="https://gatling.i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apis.org/" TargetMode="External"/><Relationship Id="rId2" Type="http://schemas.openxmlformats.org/officeDocument/2006/relationships/hyperlink" Target="http://swagger.io/"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tefanprodan/AspNetCoreRateLimit"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newrelic.com/" TargetMode="External"/><Relationship Id="rId2" Type="http://schemas.openxmlformats.org/officeDocument/2006/relationships/hyperlink" Target="https://getwarden.net/" TargetMode="External"/><Relationship Id="rId1" Type="http://schemas.openxmlformats.org/officeDocument/2006/relationships/slideLayout" Target="../slideLayouts/slideLayout9.xml"/><Relationship Id="rId6" Type="http://schemas.openxmlformats.org/officeDocument/2006/relationships/hyperlink" Target="https://www.runscope.com/" TargetMode="External"/><Relationship Id="rId5" Type="http://schemas.openxmlformats.org/officeDocument/2006/relationships/hyperlink" Target="http://www.monitis.com/" TargetMode="External"/><Relationship Id="rId4" Type="http://schemas.openxmlformats.org/officeDocument/2006/relationships/hyperlink" Target="https://stackify.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https://developer.github.com/v3/" TargetMode="External"/><Relationship Id="rId13" Type="http://schemas.openxmlformats.org/officeDocument/2006/relationships/hyperlink" Target="https://github.com/miroslavpopovic/production-ready-apis-sample" TargetMode="External"/><Relationship Id="rId3" Type="http://schemas.openxmlformats.org/officeDocument/2006/relationships/hyperlink" Target="https://ionwg.org/" TargetMode="External"/><Relationship Id="rId7" Type="http://schemas.openxmlformats.org/officeDocument/2006/relationships/hyperlink" Target="https://dev.twitter.com/rest/public" TargetMode="External"/><Relationship Id="rId12" Type="http://schemas.openxmlformats.org/officeDocument/2006/relationships/hyperlink" Target="https://github.com/nbarbettini/BeautifulRestApi" TargetMode="External"/><Relationship Id="rId2" Type="http://schemas.openxmlformats.org/officeDocument/2006/relationships/hyperlink" Target="https://github.com/Microsoft/api-guidelines" TargetMode="External"/><Relationship Id="rId1" Type="http://schemas.openxmlformats.org/officeDocument/2006/relationships/slideLayout" Target="../slideLayouts/slideLayout9.xml"/><Relationship Id="rId6" Type="http://schemas.openxmlformats.org/officeDocument/2006/relationships/hyperlink" Target="http://graphql.org/" TargetMode="External"/><Relationship Id="rId11" Type="http://schemas.openxmlformats.org/officeDocument/2006/relationships/hyperlink" Target="https://developers.digitalocean.com/documentation/v2/" TargetMode="External"/><Relationship Id="rId5" Type="http://schemas.openxmlformats.org/officeDocument/2006/relationships/hyperlink" Target="http://json-schema.org/" TargetMode="External"/><Relationship Id="rId10" Type="http://schemas.openxmlformats.org/officeDocument/2006/relationships/hyperlink" Target="https://www.twilio.com/docs/api/rest" TargetMode="External"/><Relationship Id="rId4" Type="http://schemas.openxmlformats.org/officeDocument/2006/relationships/hyperlink" Target="http://jsonapi.org/" TargetMode="External"/><Relationship Id="rId9" Type="http://schemas.openxmlformats.org/officeDocument/2006/relationships/hyperlink" Target="https://stripe.com/docs/ap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73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a:t>
            </a:r>
            <a:endParaRPr lang="en-US" dirty="0"/>
          </a:p>
        </p:txBody>
      </p:sp>
      <p:sp>
        <p:nvSpPr>
          <p:cNvPr id="5" name="Text Placeholder 4"/>
          <p:cNvSpPr>
            <a:spLocks noGrp="1"/>
          </p:cNvSpPr>
          <p:nvPr>
            <p:ph type="body" sz="quarter" idx="13"/>
          </p:nvPr>
        </p:nvSpPr>
        <p:spPr/>
        <p:txBody>
          <a:bodyPr/>
          <a:lstStyle/>
          <a:p>
            <a:r>
              <a:rPr lang="en-US" sz="2400" dirty="0"/>
              <a:t>HTTPS</a:t>
            </a:r>
          </a:p>
          <a:p>
            <a:r>
              <a:rPr lang="en-US" sz="2400" dirty="0"/>
              <a:t>“</a:t>
            </a:r>
            <a:r>
              <a:rPr lang="en-US" sz="2400" dirty="0" err="1"/>
              <a:t>Auth</a:t>
            </a:r>
            <a:r>
              <a:rPr lang="en-US" sz="2400" dirty="0"/>
              <a:t> 2.0” u ASP.NET Core 2.0</a:t>
            </a:r>
          </a:p>
          <a:p>
            <a:r>
              <a:rPr lang="en-US" sz="2400" dirty="0"/>
              <a:t>OAuth 2.0</a:t>
            </a:r>
          </a:p>
          <a:p>
            <a:r>
              <a:rPr lang="en-US" sz="2400" dirty="0"/>
              <a:t>Token based authentication</a:t>
            </a:r>
          </a:p>
          <a:p>
            <a:r>
              <a:rPr lang="en-US" sz="2400" dirty="0"/>
              <a:t>Identity Server 4 - </a:t>
            </a:r>
            <a:r>
              <a:rPr lang="en-US" sz="2400" dirty="0">
                <a:hlinkClick r:id="rId2"/>
              </a:rPr>
              <a:t>http://identityserver.io</a:t>
            </a:r>
            <a:r>
              <a:rPr lang="en-US" sz="2400" dirty="0" smtClean="0">
                <a:hlinkClick r:id="rId2"/>
              </a:rPr>
              <a:t>/</a:t>
            </a:r>
            <a:r>
              <a:rPr lang="en-US" sz="2400" dirty="0" smtClean="0"/>
              <a:t>   </a:t>
            </a:r>
            <a:endParaRPr lang="en-US" sz="2400" dirty="0"/>
          </a:p>
          <a:p>
            <a:r>
              <a:rPr lang="en-US" sz="2400" dirty="0"/>
              <a:t>Third party</a:t>
            </a:r>
          </a:p>
          <a:p>
            <a:pPr lvl="1"/>
            <a:r>
              <a:rPr lang="en-US" sz="2000" dirty="0"/>
              <a:t>Auth0 - </a:t>
            </a:r>
            <a:r>
              <a:rPr lang="en-US" sz="2000" dirty="0">
                <a:hlinkClick r:id="rId3"/>
              </a:rPr>
              <a:t>https://auth0.com</a:t>
            </a:r>
            <a:r>
              <a:rPr lang="en-US" sz="2000" dirty="0" smtClean="0">
                <a:hlinkClick r:id="rId3"/>
              </a:rPr>
              <a:t>/</a:t>
            </a:r>
            <a:r>
              <a:rPr lang="en-US" sz="2000" dirty="0" smtClean="0"/>
              <a:t>   </a:t>
            </a:r>
            <a:endParaRPr lang="en-US" sz="2000" dirty="0"/>
          </a:p>
          <a:p>
            <a:pPr lvl="1"/>
            <a:r>
              <a:rPr lang="en-US" sz="2000" dirty="0" err="1"/>
              <a:t>Okta</a:t>
            </a:r>
            <a:r>
              <a:rPr lang="en-US" sz="2000" dirty="0"/>
              <a:t> - </a:t>
            </a:r>
            <a:r>
              <a:rPr lang="en-US" sz="2000" dirty="0">
                <a:hlinkClick r:id="rId4"/>
              </a:rPr>
              <a:t>https://developer.okta.com</a:t>
            </a:r>
            <a:r>
              <a:rPr lang="en-US" sz="2000" dirty="0" smtClean="0">
                <a:hlinkClick r:id="rId4"/>
              </a:rPr>
              <a:t>/</a:t>
            </a:r>
            <a:r>
              <a:rPr lang="en-US" sz="2000" dirty="0" smtClean="0"/>
              <a:t>   </a:t>
            </a:r>
            <a:endParaRPr lang="en-US" sz="2000" dirty="0"/>
          </a:p>
          <a:p>
            <a:pPr lvl="1"/>
            <a:r>
              <a:rPr lang="en-US" sz="2000" dirty="0"/>
              <a:t>…</a:t>
            </a:r>
          </a:p>
        </p:txBody>
      </p:sp>
    </p:spTree>
    <p:extLst>
      <p:ext uri="{BB962C8B-B14F-4D97-AF65-F5344CB8AC3E}">
        <p14:creationId xmlns:p14="http://schemas.microsoft.com/office/powerpoint/2010/main" val="24401822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a:t>
            </a:r>
            <a:endParaRPr lang="en-US" dirty="0"/>
          </a:p>
        </p:txBody>
      </p:sp>
      <p:sp>
        <p:nvSpPr>
          <p:cNvPr id="5" name="Text Placeholder 4"/>
          <p:cNvSpPr>
            <a:spLocks noGrp="1"/>
          </p:cNvSpPr>
          <p:nvPr>
            <p:ph type="body" sz="quarter" idx="13"/>
          </p:nvPr>
        </p:nvSpPr>
        <p:spPr/>
        <p:txBody>
          <a:bodyPr/>
          <a:lstStyle/>
          <a:p>
            <a:r>
              <a:rPr lang="en-US" dirty="0"/>
              <a:t>Unit testing</a:t>
            </a:r>
          </a:p>
          <a:p>
            <a:r>
              <a:rPr lang="en-US" dirty="0"/>
              <a:t>Integration testing</a:t>
            </a:r>
          </a:p>
          <a:p>
            <a:r>
              <a:rPr lang="en-US" dirty="0"/>
              <a:t>Manual testing</a:t>
            </a:r>
          </a:p>
          <a:p>
            <a:r>
              <a:rPr lang="en-US" dirty="0"/>
              <a:t>Tools (Postman, Fiddler…)</a:t>
            </a:r>
          </a:p>
          <a:p>
            <a:r>
              <a:rPr lang="en-US" dirty="0"/>
              <a:t>Stress/load testing (</a:t>
            </a:r>
            <a:r>
              <a:rPr lang="en-US" dirty="0">
                <a:hlinkClick r:id="rId2"/>
              </a:rPr>
              <a:t>https://loader.io</a:t>
            </a:r>
            <a:r>
              <a:rPr lang="en-US" dirty="0" smtClean="0">
                <a:hlinkClick r:id="rId2"/>
              </a:rPr>
              <a:t>/</a:t>
            </a:r>
            <a:r>
              <a:rPr lang="en-US" dirty="0" smtClean="0"/>
              <a:t>, </a:t>
            </a:r>
            <a:r>
              <a:rPr lang="en-US" dirty="0">
                <a:hlinkClick r:id="rId3"/>
              </a:rPr>
              <a:t>https://artillery.io</a:t>
            </a:r>
            <a:r>
              <a:rPr lang="en-US" dirty="0" smtClean="0">
                <a:hlinkClick r:id="rId3"/>
              </a:rPr>
              <a:t>/</a:t>
            </a:r>
            <a:r>
              <a:rPr lang="en-US" dirty="0" smtClean="0"/>
              <a:t>, </a:t>
            </a:r>
            <a:r>
              <a:rPr lang="en-US" dirty="0">
                <a:hlinkClick r:id="rId4"/>
              </a:rPr>
              <a:t>https://gatling.io</a:t>
            </a:r>
            <a:r>
              <a:rPr lang="en-US" dirty="0" smtClean="0">
                <a:hlinkClick r:id="rId4"/>
              </a:rPr>
              <a:t>/</a:t>
            </a:r>
            <a:r>
              <a:rPr lang="en-US" dirty="0" smtClean="0"/>
              <a:t> …)</a:t>
            </a:r>
            <a:endParaRPr lang="en-US" dirty="0"/>
          </a:p>
          <a:p>
            <a:endParaRPr lang="en-US" dirty="0"/>
          </a:p>
        </p:txBody>
      </p:sp>
    </p:spTree>
    <p:extLst>
      <p:ext uri="{BB962C8B-B14F-4D97-AF65-F5344CB8AC3E}">
        <p14:creationId xmlns:p14="http://schemas.microsoft.com/office/powerpoint/2010/main" val="377273226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Documentation</a:t>
            </a:r>
            <a:endParaRPr lang="en-US" dirty="0"/>
          </a:p>
        </p:txBody>
      </p:sp>
      <p:sp>
        <p:nvSpPr>
          <p:cNvPr id="5" name="Text Placeholder 4"/>
          <p:cNvSpPr>
            <a:spLocks noGrp="1"/>
          </p:cNvSpPr>
          <p:nvPr>
            <p:ph type="body" sz="quarter" idx="13"/>
          </p:nvPr>
        </p:nvSpPr>
        <p:spPr/>
        <p:txBody>
          <a:bodyPr/>
          <a:lstStyle/>
          <a:p>
            <a:r>
              <a:rPr lang="en-US" sz="2400" dirty="0">
                <a:hlinkClick r:id="rId2"/>
              </a:rPr>
              <a:t>http://swagger.io</a:t>
            </a:r>
            <a:r>
              <a:rPr lang="en-US" sz="2400" dirty="0" smtClean="0">
                <a:hlinkClick r:id="rId2"/>
              </a:rPr>
              <a:t>/</a:t>
            </a:r>
            <a:r>
              <a:rPr lang="en-US" sz="2400" dirty="0" smtClean="0"/>
              <a:t> -&gt; </a:t>
            </a:r>
            <a:r>
              <a:rPr lang="en-US" sz="2400" dirty="0">
                <a:hlinkClick r:id="rId3"/>
              </a:rPr>
              <a:t>https://www.openapis.org</a:t>
            </a:r>
            <a:r>
              <a:rPr lang="en-US" sz="2400" dirty="0" smtClean="0">
                <a:hlinkClick r:id="rId3"/>
              </a:rPr>
              <a:t>/</a:t>
            </a:r>
            <a:r>
              <a:rPr lang="en-US" sz="2400" dirty="0" smtClean="0"/>
              <a:t> </a:t>
            </a:r>
          </a:p>
          <a:p>
            <a:r>
              <a:rPr lang="en-US" sz="2400" dirty="0" smtClean="0"/>
              <a:t>Swagger </a:t>
            </a:r>
            <a:r>
              <a:rPr lang="en-US" sz="2400" dirty="0"/>
              <a:t>becomes the core of Open API Specification 3.0 </a:t>
            </a:r>
          </a:p>
          <a:p>
            <a:r>
              <a:rPr lang="en-US" sz="2400" dirty="0"/>
              <a:t>De-facto standard for REST API documentation</a:t>
            </a:r>
          </a:p>
          <a:p>
            <a:r>
              <a:rPr lang="en-US" sz="2400" dirty="0"/>
              <a:t>API framework – not just for documentation purpose</a:t>
            </a:r>
          </a:p>
          <a:p>
            <a:pPr lvl="1"/>
            <a:r>
              <a:rPr lang="en-US" sz="2000" dirty="0"/>
              <a:t>Used to define an API</a:t>
            </a:r>
          </a:p>
          <a:p>
            <a:pPr lvl="1"/>
            <a:r>
              <a:rPr lang="en-US" sz="2000" dirty="0"/>
              <a:t>Automated API testing</a:t>
            </a:r>
          </a:p>
          <a:p>
            <a:pPr lvl="1"/>
            <a:r>
              <a:rPr lang="en-US" sz="2000" dirty="0"/>
              <a:t>Code generation...</a:t>
            </a:r>
          </a:p>
          <a:p>
            <a:r>
              <a:rPr lang="en-US" sz="2400" dirty="0"/>
              <a:t>MS use it for all of their Azure APIs</a:t>
            </a:r>
          </a:p>
          <a:p>
            <a:r>
              <a:rPr lang="en-US" sz="2400" dirty="0" err="1"/>
              <a:t>Swashbuckle</a:t>
            </a:r>
            <a:r>
              <a:rPr lang="en-US" sz="2400" dirty="0"/>
              <a:t> </a:t>
            </a:r>
            <a:r>
              <a:rPr lang="en-US" sz="2400" dirty="0" err="1"/>
              <a:t>NuGet</a:t>
            </a:r>
            <a:r>
              <a:rPr lang="en-US" sz="2400" dirty="0"/>
              <a:t> and Swagger UI</a:t>
            </a:r>
          </a:p>
        </p:txBody>
      </p:sp>
    </p:spTree>
    <p:extLst>
      <p:ext uri="{BB962C8B-B14F-4D97-AF65-F5344CB8AC3E}">
        <p14:creationId xmlns:p14="http://schemas.microsoft.com/office/powerpoint/2010/main" val="42430209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a:t>
            </a:r>
            <a:endParaRPr lang="en-US" dirty="0"/>
          </a:p>
        </p:txBody>
      </p:sp>
      <p:sp>
        <p:nvSpPr>
          <p:cNvPr id="5" name="Text Placeholder 4"/>
          <p:cNvSpPr>
            <a:spLocks noGrp="1"/>
          </p:cNvSpPr>
          <p:nvPr>
            <p:ph type="body" sz="quarter" idx="13"/>
          </p:nvPr>
        </p:nvSpPr>
        <p:spPr/>
        <p:txBody>
          <a:bodyPr/>
          <a:lstStyle/>
          <a:p>
            <a:r>
              <a:rPr lang="en-US" dirty="0"/>
              <a:t>Right click -&gt; Publish…, </a:t>
            </a:r>
            <a:r>
              <a:rPr lang="en-US" dirty="0" err="1"/>
              <a:t>Git</a:t>
            </a:r>
            <a:r>
              <a:rPr lang="en-US" dirty="0"/>
              <a:t> push, custom build script…</a:t>
            </a:r>
          </a:p>
          <a:p>
            <a:r>
              <a:rPr lang="en-US" dirty="0"/>
              <a:t>Azure, AWS, Digital Ocean…</a:t>
            </a:r>
          </a:p>
          <a:p>
            <a:r>
              <a:rPr lang="en-US" dirty="0"/>
              <a:t>Docker</a:t>
            </a:r>
          </a:p>
          <a:p>
            <a:r>
              <a:rPr lang="en-US" dirty="0"/>
              <a:t>Continuous integration / delivery</a:t>
            </a:r>
          </a:p>
          <a:p>
            <a:pPr lvl="1"/>
            <a:r>
              <a:rPr lang="en-US" dirty="0"/>
              <a:t>Visual Studio Team </a:t>
            </a:r>
            <a:r>
              <a:rPr lang="en-US" dirty="0" smtClean="0"/>
              <a:t>Services / TFS</a:t>
            </a:r>
            <a:endParaRPr lang="en-US" dirty="0"/>
          </a:p>
          <a:p>
            <a:pPr lvl="1"/>
            <a:r>
              <a:rPr lang="en-US" dirty="0"/>
              <a:t>TeamCity</a:t>
            </a:r>
          </a:p>
          <a:p>
            <a:pPr lvl="1"/>
            <a:r>
              <a:rPr lang="en-US" dirty="0" err="1"/>
              <a:t>AppVeyor</a:t>
            </a:r>
            <a:endParaRPr lang="en-US" dirty="0"/>
          </a:p>
          <a:p>
            <a:pPr lvl="1"/>
            <a:r>
              <a:rPr lang="en-US" dirty="0"/>
              <a:t>…</a:t>
            </a:r>
          </a:p>
        </p:txBody>
      </p:sp>
    </p:spTree>
    <p:extLst>
      <p:ext uri="{BB962C8B-B14F-4D97-AF65-F5344CB8AC3E}">
        <p14:creationId xmlns:p14="http://schemas.microsoft.com/office/powerpoint/2010/main" val="13825033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Rainbows and unicorns</a:t>
            </a:r>
            <a:endParaRPr lang="en-US" dirty="0"/>
          </a:p>
        </p:txBody>
      </p:sp>
      <p:sp>
        <p:nvSpPr>
          <p:cNvPr id="2" name="Text Placeholder 1"/>
          <p:cNvSpPr>
            <a:spLocks noGrp="1"/>
          </p:cNvSpPr>
          <p:nvPr>
            <p:ph type="body" sz="quarter" idx="13"/>
          </p:nvPr>
        </p:nvSpPr>
        <p:spPr/>
        <p:txBody>
          <a:bodyPr/>
          <a:lstStyle/>
          <a:p>
            <a:endParaRPr lang="en-US"/>
          </a:p>
        </p:txBody>
      </p:sp>
      <p:pic>
        <p:nvPicPr>
          <p:cNvPr id="6" name="Content Placeholder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638" y="1619147"/>
            <a:ext cx="8153440" cy="5095901"/>
          </a:xfrm>
          <a:prstGeom prst="rect">
            <a:avLst/>
          </a:prstGeom>
        </p:spPr>
      </p:pic>
    </p:spTree>
    <p:extLst>
      <p:ext uri="{BB962C8B-B14F-4D97-AF65-F5344CB8AC3E}">
        <p14:creationId xmlns:p14="http://schemas.microsoft.com/office/powerpoint/2010/main" val="19267733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After the Initial Deployment</a:t>
            </a:r>
            <a:endParaRPr lang="en-US" dirty="0"/>
          </a:p>
        </p:txBody>
      </p:sp>
    </p:spTree>
    <p:extLst>
      <p:ext uri="{BB962C8B-B14F-4D97-AF65-F5344CB8AC3E}">
        <p14:creationId xmlns:p14="http://schemas.microsoft.com/office/powerpoint/2010/main" val="6528241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Limiting</a:t>
            </a:r>
            <a:endParaRPr lang="en-US" dirty="0"/>
          </a:p>
        </p:txBody>
      </p:sp>
      <p:sp>
        <p:nvSpPr>
          <p:cNvPr id="5" name="Text Placeholder 4"/>
          <p:cNvSpPr>
            <a:spLocks noGrp="1"/>
          </p:cNvSpPr>
          <p:nvPr>
            <p:ph type="body" sz="quarter" idx="13"/>
          </p:nvPr>
        </p:nvSpPr>
        <p:spPr/>
        <p:txBody>
          <a:bodyPr/>
          <a:lstStyle/>
          <a:p>
            <a:r>
              <a:rPr lang="en-US" dirty="0"/>
              <a:t>Limit per token</a:t>
            </a:r>
          </a:p>
          <a:p>
            <a:r>
              <a:rPr lang="en-US" dirty="0"/>
              <a:t>Implementation through Middleware or action filter</a:t>
            </a:r>
          </a:p>
          <a:p>
            <a:r>
              <a:rPr lang="en-US" dirty="0">
                <a:hlinkClick r:id="rId2"/>
              </a:rPr>
              <a:t>https://</a:t>
            </a:r>
            <a:r>
              <a:rPr lang="en-US" dirty="0" smtClean="0">
                <a:hlinkClick r:id="rId2"/>
              </a:rPr>
              <a:t>github.com/stefanprodan/AspNetCoreRateLimit</a:t>
            </a:r>
            <a:r>
              <a:rPr lang="en-US" dirty="0" smtClean="0"/>
              <a:t>   </a:t>
            </a:r>
            <a:endParaRPr lang="en-US" dirty="0"/>
          </a:p>
          <a:p>
            <a:pPr lvl="1"/>
            <a:r>
              <a:rPr lang="en-US" dirty="0"/>
              <a:t>Limit per Client IP</a:t>
            </a:r>
          </a:p>
          <a:p>
            <a:pPr lvl="1"/>
            <a:r>
              <a:rPr lang="en-US" dirty="0"/>
              <a:t>Limit per Client ID header</a:t>
            </a:r>
          </a:p>
        </p:txBody>
      </p:sp>
    </p:spTree>
    <p:extLst>
      <p:ext uri="{BB962C8B-B14F-4D97-AF65-F5344CB8AC3E}">
        <p14:creationId xmlns:p14="http://schemas.microsoft.com/office/powerpoint/2010/main" val="39212141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Versioning</a:t>
            </a:r>
            <a:endParaRPr lang="en-US" dirty="0"/>
          </a:p>
        </p:txBody>
      </p:sp>
      <p:sp>
        <p:nvSpPr>
          <p:cNvPr id="5" name="Text Placeholder 4"/>
          <p:cNvSpPr>
            <a:spLocks noGrp="1"/>
          </p:cNvSpPr>
          <p:nvPr>
            <p:ph type="body" sz="quarter" idx="13"/>
          </p:nvPr>
        </p:nvSpPr>
        <p:spPr/>
        <p:txBody>
          <a:bodyPr/>
          <a:lstStyle/>
          <a:p>
            <a:r>
              <a:rPr lang="en-US" sz="2000" dirty="0"/>
              <a:t>URL</a:t>
            </a:r>
          </a:p>
          <a:p>
            <a:pPr lvl="1"/>
            <a:r>
              <a:rPr lang="en-US" sz="2000" dirty="0"/>
              <a:t>/</a:t>
            </a:r>
            <a:r>
              <a:rPr lang="en-US" sz="2000" dirty="0" err="1"/>
              <a:t>api</a:t>
            </a:r>
            <a:r>
              <a:rPr lang="en-US" sz="2000" dirty="0"/>
              <a:t>/v2/games/</a:t>
            </a:r>
          </a:p>
          <a:p>
            <a:r>
              <a:rPr lang="en-US" sz="2000" dirty="0"/>
              <a:t>Query string</a:t>
            </a:r>
          </a:p>
          <a:p>
            <a:pPr lvl="1"/>
            <a:r>
              <a:rPr lang="en-US" sz="2000" dirty="0"/>
              <a:t>/</a:t>
            </a:r>
            <a:r>
              <a:rPr lang="en-US" sz="2000" dirty="0" err="1"/>
              <a:t>api</a:t>
            </a:r>
            <a:r>
              <a:rPr lang="en-US" sz="2000" dirty="0"/>
              <a:t>/</a:t>
            </a:r>
            <a:r>
              <a:rPr lang="en-US" sz="2000" dirty="0" err="1"/>
              <a:t>games?api-version</a:t>
            </a:r>
            <a:r>
              <a:rPr lang="en-US" sz="2000" dirty="0"/>
              <a:t>=2</a:t>
            </a:r>
          </a:p>
          <a:p>
            <a:r>
              <a:rPr lang="en-US" sz="2000" dirty="0"/>
              <a:t>Custom request header</a:t>
            </a:r>
          </a:p>
          <a:p>
            <a:pPr lvl="1"/>
            <a:r>
              <a:rPr lang="en-US" sz="2000" dirty="0" err="1"/>
              <a:t>api</a:t>
            </a:r>
            <a:r>
              <a:rPr lang="en-US" sz="2000" dirty="0"/>
              <a:t>-version: 2</a:t>
            </a:r>
          </a:p>
          <a:p>
            <a:r>
              <a:rPr lang="en-US" sz="2000" dirty="0"/>
              <a:t>Accept header</a:t>
            </a:r>
          </a:p>
          <a:p>
            <a:pPr lvl="1"/>
            <a:r>
              <a:rPr lang="en-US" sz="2000" dirty="0"/>
              <a:t>Accept: application/</a:t>
            </a:r>
            <a:r>
              <a:rPr lang="en-US" sz="2000" dirty="0" err="1"/>
              <a:t>json;v</a:t>
            </a:r>
            <a:r>
              <a:rPr lang="en-US" sz="2000" dirty="0"/>
              <a:t>=2</a:t>
            </a:r>
          </a:p>
          <a:p>
            <a:r>
              <a:rPr lang="en-US" sz="2000" dirty="0" err="1"/>
              <a:t>Microsoft.AspNetCore.Mvc.Versioning</a:t>
            </a:r>
            <a:endParaRPr lang="en-US" sz="2000" dirty="0"/>
          </a:p>
          <a:p>
            <a:pPr lvl="1"/>
            <a:r>
              <a:rPr lang="en-US" sz="2000" dirty="0"/>
              <a:t>Supports all types, query string by default (?</a:t>
            </a:r>
            <a:r>
              <a:rPr lang="en-US" sz="2000" dirty="0" err="1"/>
              <a:t>api</a:t>
            </a:r>
            <a:r>
              <a:rPr lang="en-US" sz="2000" dirty="0"/>
              <a:t>-version=2)</a:t>
            </a:r>
          </a:p>
        </p:txBody>
      </p:sp>
    </p:spTree>
    <p:extLst>
      <p:ext uri="{BB962C8B-B14F-4D97-AF65-F5344CB8AC3E}">
        <p14:creationId xmlns:p14="http://schemas.microsoft.com/office/powerpoint/2010/main" val="18021397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Monitoring</a:t>
            </a:r>
            <a:endParaRPr lang="en-US" dirty="0"/>
          </a:p>
        </p:txBody>
      </p:sp>
      <p:sp>
        <p:nvSpPr>
          <p:cNvPr id="5" name="Text Placeholder 4"/>
          <p:cNvSpPr>
            <a:spLocks noGrp="1"/>
          </p:cNvSpPr>
          <p:nvPr>
            <p:ph type="body" sz="quarter" idx="13"/>
          </p:nvPr>
        </p:nvSpPr>
        <p:spPr/>
        <p:txBody>
          <a:bodyPr/>
          <a:lstStyle/>
          <a:p>
            <a:r>
              <a:rPr lang="en-US" sz="1600" dirty="0"/>
              <a:t>Simple logging – errors, logs</a:t>
            </a:r>
          </a:p>
          <a:p>
            <a:r>
              <a:rPr lang="en-US" sz="1600" dirty="0"/>
              <a:t>Performance tracking</a:t>
            </a:r>
          </a:p>
          <a:p>
            <a:r>
              <a:rPr lang="en-US" sz="1600" dirty="0"/>
              <a:t>Usage tracking</a:t>
            </a:r>
          </a:p>
          <a:p>
            <a:r>
              <a:rPr lang="en-US" sz="1600" dirty="0"/>
              <a:t>Azure – Azure Monitor, Application Insights, Log Analytics…</a:t>
            </a:r>
          </a:p>
          <a:p>
            <a:r>
              <a:rPr lang="en-US" sz="1600" dirty="0">
                <a:hlinkClick r:id="rId2"/>
              </a:rPr>
              <a:t>https://getwarden.net</a:t>
            </a:r>
            <a:r>
              <a:rPr lang="en-US" sz="1600" dirty="0" smtClean="0">
                <a:hlinkClick r:id="rId2"/>
              </a:rPr>
              <a:t>/</a:t>
            </a:r>
            <a:r>
              <a:rPr lang="en-US" sz="1600" dirty="0" smtClean="0"/>
              <a:t> - </a:t>
            </a:r>
            <a:r>
              <a:rPr lang="en-US" sz="1600" dirty="0"/>
              <a:t>Warden, open-source, cross-platform</a:t>
            </a:r>
          </a:p>
          <a:p>
            <a:r>
              <a:rPr lang="en-US" sz="1600" dirty="0"/>
              <a:t>Third-party monitoring services</a:t>
            </a:r>
          </a:p>
          <a:p>
            <a:pPr lvl="1"/>
            <a:r>
              <a:rPr lang="en-US" sz="1400" dirty="0"/>
              <a:t>Google Analytics API</a:t>
            </a:r>
          </a:p>
          <a:p>
            <a:pPr lvl="1"/>
            <a:r>
              <a:rPr lang="en-US" sz="1400" dirty="0">
                <a:hlinkClick r:id="rId3"/>
              </a:rPr>
              <a:t>https://newrelic.com</a:t>
            </a:r>
            <a:r>
              <a:rPr lang="en-US" sz="1400" dirty="0" smtClean="0">
                <a:hlinkClick r:id="rId3"/>
              </a:rPr>
              <a:t>/</a:t>
            </a:r>
            <a:r>
              <a:rPr lang="en-US" sz="1400" dirty="0" smtClean="0"/>
              <a:t>   </a:t>
            </a:r>
            <a:endParaRPr lang="en-US" sz="1400" dirty="0"/>
          </a:p>
          <a:p>
            <a:pPr lvl="1"/>
            <a:r>
              <a:rPr lang="en-US" sz="1400" dirty="0">
                <a:hlinkClick r:id="rId4"/>
              </a:rPr>
              <a:t>https://stackify.com</a:t>
            </a:r>
            <a:r>
              <a:rPr lang="en-US" sz="1400" dirty="0" smtClean="0">
                <a:hlinkClick r:id="rId4"/>
              </a:rPr>
              <a:t>/</a:t>
            </a:r>
            <a:r>
              <a:rPr lang="en-US" sz="1400" dirty="0" smtClean="0"/>
              <a:t>   </a:t>
            </a:r>
            <a:endParaRPr lang="en-US" sz="1400" dirty="0"/>
          </a:p>
          <a:p>
            <a:pPr lvl="1"/>
            <a:r>
              <a:rPr lang="en-US" sz="1400" dirty="0">
                <a:hlinkClick r:id="rId5"/>
              </a:rPr>
              <a:t>http://www.monitis.com</a:t>
            </a:r>
            <a:r>
              <a:rPr lang="en-US" sz="1400" dirty="0" smtClean="0">
                <a:hlinkClick r:id="rId5"/>
              </a:rPr>
              <a:t>/</a:t>
            </a:r>
            <a:r>
              <a:rPr lang="en-US" sz="1400" dirty="0" smtClean="0"/>
              <a:t>   </a:t>
            </a:r>
            <a:endParaRPr lang="en-US" sz="1400" dirty="0"/>
          </a:p>
          <a:p>
            <a:pPr lvl="1"/>
            <a:r>
              <a:rPr lang="en-US" sz="1400" dirty="0">
                <a:hlinkClick r:id="rId6"/>
              </a:rPr>
              <a:t>https://www.runscope.com</a:t>
            </a:r>
            <a:r>
              <a:rPr lang="en-US" sz="1400" dirty="0" smtClean="0">
                <a:hlinkClick r:id="rId6"/>
              </a:rPr>
              <a:t>/</a:t>
            </a:r>
            <a:r>
              <a:rPr lang="en-US" sz="1400" dirty="0" smtClean="0"/>
              <a:t>   </a:t>
            </a:r>
            <a:endParaRPr lang="en-US" sz="1400" dirty="0"/>
          </a:p>
          <a:p>
            <a:pPr lvl="1"/>
            <a:r>
              <a:rPr lang="en-US" sz="1400" dirty="0"/>
              <a:t>…</a:t>
            </a:r>
          </a:p>
        </p:txBody>
      </p:sp>
    </p:spTree>
    <p:extLst>
      <p:ext uri="{BB962C8B-B14F-4D97-AF65-F5344CB8AC3E}">
        <p14:creationId xmlns:p14="http://schemas.microsoft.com/office/powerpoint/2010/main" val="9584557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The End</a:t>
            </a:r>
            <a:endParaRPr lang="en-US" dirty="0"/>
          </a:p>
        </p:txBody>
      </p:sp>
    </p:spTree>
    <p:extLst>
      <p:ext uri="{BB962C8B-B14F-4D97-AF65-F5344CB8AC3E}">
        <p14:creationId xmlns:p14="http://schemas.microsoft.com/office/powerpoint/2010/main" val="16864417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Building production-ready APIs with ASP.NET Core 2.0</a:t>
            </a:r>
            <a:endParaRPr lang="en-US" sz="5400" dirty="0"/>
          </a:p>
        </p:txBody>
      </p:sp>
      <p:sp>
        <p:nvSpPr>
          <p:cNvPr id="3" name="Subtitle 2"/>
          <p:cNvSpPr>
            <a:spLocks noGrp="1"/>
          </p:cNvSpPr>
          <p:nvPr>
            <p:ph type="subTitle" idx="1"/>
          </p:nvPr>
        </p:nvSpPr>
        <p:spPr/>
        <p:txBody>
          <a:bodyPr/>
          <a:lstStyle/>
          <a:p>
            <a:r>
              <a:rPr lang="en-US" sz="2400" dirty="0" smtClean="0"/>
              <a:t>Miroslav </a:t>
            </a:r>
            <a:r>
              <a:rPr lang="en-US" sz="2400" dirty="0" err="1" smtClean="0"/>
              <a:t>Popović</a:t>
            </a:r>
            <a:r>
              <a:rPr lang="en-US" dirty="0" smtClean="0"/>
              <a:t/>
            </a:r>
            <a:br>
              <a:rPr lang="en-US" dirty="0" smtClean="0"/>
            </a:br>
            <a:r>
              <a:rPr lang="en-US" sz="1800" dirty="0" err="1" smtClean="0"/>
              <a:t>Seavus</a:t>
            </a:r>
            <a:r>
              <a:rPr lang="en-US" sz="1800" dirty="0" smtClean="0"/>
              <a:t> </a:t>
            </a:r>
            <a:r>
              <a:rPr lang="en-US" sz="1800" dirty="0" err="1" smtClean="0"/>
              <a:t>d.o.o</a:t>
            </a:r>
            <a:r>
              <a:rPr lang="en-US" sz="1800" dirty="0" smtClean="0"/>
              <a:t>.</a:t>
            </a:r>
            <a:endParaRPr lang="en-US" sz="1200" dirty="0"/>
          </a:p>
        </p:txBody>
      </p:sp>
    </p:spTree>
    <p:extLst>
      <p:ext uri="{BB962C8B-B14F-4D97-AF65-F5344CB8AC3E}">
        <p14:creationId xmlns:p14="http://schemas.microsoft.com/office/powerpoint/2010/main" val="9539409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3"/>
          </p:nvPr>
        </p:nvSpPr>
        <p:spPr/>
        <p:txBody>
          <a:bodyPr/>
          <a:lstStyle/>
          <a:p>
            <a:pPr>
              <a:lnSpc>
                <a:spcPct val="70000"/>
              </a:lnSpc>
            </a:pPr>
            <a:r>
              <a:rPr lang="en-US" sz="2800" dirty="0"/>
              <a:t>Basics – REST, </a:t>
            </a:r>
            <a:r>
              <a:rPr lang="en-US" sz="2800"/>
              <a:t>ASP.NET </a:t>
            </a:r>
            <a:r>
              <a:rPr lang="en-US" sz="2800" smtClean="0"/>
              <a:t>2.0</a:t>
            </a:r>
            <a:endParaRPr lang="en-US" sz="2800" dirty="0"/>
          </a:p>
          <a:p>
            <a:pPr>
              <a:lnSpc>
                <a:spcPct val="70000"/>
              </a:lnSpc>
            </a:pPr>
            <a:r>
              <a:rPr lang="en-US" sz="2800" dirty="0"/>
              <a:t>Best practices</a:t>
            </a:r>
          </a:p>
          <a:p>
            <a:pPr>
              <a:lnSpc>
                <a:spcPct val="70000"/>
              </a:lnSpc>
            </a:pPr>
            <a:r>
              <a:rPr lang="en-US" sz="2800" dirty="0"/>
              <a:t>Security</a:t>
            </a:r>
          </a:p>
          <a:p>
            <a:pPr>
              <a:lnSpc>
                <a:spcPct val="70000"/>
              </a:lnSpc>
            </a:pPr>
            <a:r>
              <a:rPr lang="en-US" sz="2800" dirty="0"/>
              <a:t>Testing</a:t>
            </a:r>
          </a:p>
          <a:p>
            <a:pPr>
              <a:lnSpc>
                <a:spcPct val="70000"/>
              </a:lnSpc>
            </a:pPr>
            <a:r>
              <a:rPr lang="en-US" sz="2800" dirty="0"/>
              <a:t>Documentation</a:t>
            </a:r>
          </a:p>
          <a:p>
            <a:pPr>
              <a:lnSpc>
                <a:spcPct val="70000"/>
              </a:lnSpc>
            </a:pPr>
            <a:r>
              <a:rPr lang="en-US" sz="2800" dirty="0"/>
              <a:t>Deployment</a:t>
            </a:r>
          </a:p>
          <a:p>
            <a:pPr>
              <a:lnSpc>
                <a:spcPct val="70000"/>
              </a:lnSpc>
            </a:pPr>
            <a:r>
              <a:rPr lang="en-US" sz="2800" dirty="0"/>
              <a:t>Limiting</a:t>
            </a:r>
          </a:p>
          <a:p>
            <a:pPr>
              <a:lnSpc>
                <a:spcPct val="70000"/>
              </a:lnSpc>
            </a:pPr>
            <a:r>
              <a:rPr lang="en-US" sz="2800" dirty="0"/>
              <a:t>Versioning</a:t>
            </a:r>
          </a:p>
          <a:p>
            <a:pPr>
              <a:lnSpc>
                <a:spcPct val="70000"/>
              </a:lnSpc>
            </a:pPr>
            <a:r>
              <a:rPr lang="en-US" sz="2800" dirty="0"/>
              <a:t>Monitoring</a:t>
            </a:r>
          </a:p>
        </p:txBody>
      </p:sp>
    </p:spTree>
    <p:extLst>
      <p:ext uri="{BB962C8B-B14F-4D97-AF65-F5344CB8AC3E}">
        <p14:creationId xmlns:p14="http://schemas.microsoft.com/office/powerpoint/2010/main" val="42619398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Text Placeholder 4"/>
          <p:cNvSpPr>
            <a:spLocks noGrp="1"/>
          </p:cNvSpPr>
          <p:nvPr>
            <p:ph type="body" sz="quarter" idx="13"/>
          </p:nvPr>
        </p:nvSpPr>
        <p:spPr>
          <a:xfrm>
            <a:off x="274638" y="2125663"/>
            <a:ext cx="9840912" cy="4082870"/>
          </a:xfrm>
        </p:spPr>
        <p:txBody>
          <a:bodyPr/>
          <a:lstStyle/>
          <a:p>
            <a:pPr>
              <a:lnSpc>
                <a:spcPct val="30000"/>
              </a:lnSpc>
            </a:pPr>
            <a:r>
              <a:rPr lang="en-US" sz="2000" dirty="0">
                <a:hlinkClick r:id="rId2"/>
              </a:rPr>
              <a:t>https://</a:t>
            </a:r>
            <a:r>
              <a:rPr lang="en-US" sz="2000" dirty="0" smtClean="0">
                <a:hlinkClick r:id="rId2"/>
              </a:rPr>
              <a:t>github.com/Microsoft/api-guidelines</a:t>
            </a:r>
            <a:r>
              <a:rPr lang="en-US" sz="2000" dirty="0" smtClean="0"/>
              <a:t>   </a:t>
            </a:r>
            <a:endParaRPr lang="en-US" sz="2000" dirty="0"/>
          </a:p>
          <a:p>
            <a:pPr>
              <a:lnSpc>
                <a:spcPct val="30000"/>
              </a:lnSpc>
            </a:pPr>
            <a:r>
              <a:rPr lang="en-US" sz="2000" dirty="0" err="1"/>
              <a:t>Specifikacije</a:t>
            </a:r>
            <a:endParaRPr lang="en-US" sz="2000" dirty="0"/>
          </a:p>
          <a:p>
            <a:pPr lvl="1">
              <a:lnSpc>
                <a:spcPct val="30000"/>
              </a:lnSpc>
            </a:pPr>
            <a:r>
              <a:rPr lang="en-US" sz="1800" dirty="0"/>
              <a:t>HATEOAS – Hypermedia as the Engine of Application State</a:t>
            </a:r>
          </a:p>
          <a:p>
            <a:pPr lvl="1">
              <a:lnSpc>
                <a:spcPct val="30000"/>
              </a:lnSpc>
            </a:pPr>
            <a:r>
              <a:rPr lang="en-US" sz="1800" dirty="0">
                <a:hlinkClick r:id="rId3"/>
              </a:rPr>
              <a:t>https://ionwg.org</a:t>
            </a:r>
            <a:r>
              <a:rPr lang="en-US" sz="1800" dirty="0" smtClean="0">
                <a:hlinkClick r:id="rId3"/>
              </a:rPr>
              <a:t>/</a:t>
            </a:r>
            <a:r>
              <a:rPr lang="en-US" sz="1800" dirty="0" smtClean="0"/>
              <a:t> - </a:t>
            </a:r>
            <a:r>
              <a:rPr lang="en-US" sz="1800" dirty="0"/>
              <a:t>The ION Hypermedia Type</a:t>
            </a:r>
          </a:p>
          <a:p>
            <a:pPr lvl="1">
              <a:lnSpc>
                <a:spcPct val="30000"/>
              </a:lnSpc>
            </a:pPr>
            <a:r>
              <a:rPr lang="en-US" sz="1800" dirty="0">
                <a:hlinkClick r:id="rId4"/>
              </a:rPr>
              <a:t>http://jsonapi.org</a:t>
            </a:r>
            <a:r>
              <a:rPr lang="en-US" sz="1800" dirty="0" smtClean="0">
                <a:hlinkClick r:id="rId4"/>
              </a:rPr>
              <a:t>/</a:t>
            </a:r>
            <a:r>
              <a:rPr lang="en-US" sz="1800" dirty="0" smtClean="0"/>
              <a:t> - </a:t>
            </a:r>
            <a:r>
              <a:rPr lang="en-US" sz="1800" dirty="0"/>
              <a:t>JSON API Specification</a:t>
            </a:r>
          </a:p>
          <a:p>
            <a:pPr lvl="1">
              <a:lnSpc>
                <a:spcPct val="30000"/>
              </a:lnSpc>
            </a:pPr>
            <a:r>
              <a:rPr lang="en-US" sz="1800" dirty="0">
                <a:hlinkClick r:id="rId5"/>
              </a:rPr>
              <a:t>http://json-schema.org</a:t>
            </a:r>
            <a:r>
              <a:rPr lang="en-US" sz="1800" dirty="0" smtClean="0">
                <a:hlinkClick r:id="rId5"/>
              </a:rPr>
              <a:t>/</a:t>
            </a:r>
            <a:r>
              <a:rPr lang="en-US" sz="1800" dirty="0" smtClean="0"/>
              <a:t> - </a:t>
            </a:r>
            <a:r>
              <a:rPr lang="en-US" sz="1800" dirty="0"/>
              <a:t>JSON (Hyper-)Schema…</a:t>
            </a:r>
          </a:p>
          <a:p>
            <a:pPr>
              <a:lnSpc>
                <a:spcPct val="30000"/>
              </a:lnSpc>
            </a:pPr>
            <a:r>
              <a:rPr lang="en-US" sz="2000" dirty="0">
                <a:hlinkClick r:id="rId6"/>
              </a:rPr>
              <a:t>http://graphql.org</a:t>
            </a:r>
            <a:r>
              <a:rPr lang="en-US" sz="2000" dirty="0" smtClean="0">
                <a:hlinkClick r:id="rId6"/>
              </a:rPr>
              <a:t>/</a:t>
            </a:r>
            <a:r>
              <a:rPr lang="en-US" sz="2000" dirty="0" smtClean="0"/>
              <a:t> - </a:t>
            </a:r>
            <a:r>
              <a:rPr lang="en-US" sz="2000" dirty="0" err="1"/>
              <a:t>GraphQL</a:t>
            </a:r>
            <a:endParaRPr lang="en-US" sz="2000" dirty="0"/>
          </a:p>
          <a:p>
            <a:pPr>
              <a:lnSpc>
                <a:spcPct val="30000"/>
              </a:lnSpc>
            </a:pPr>
            <a:r>
              <a:rPr lang="en-US" sz="2000" dirty="0"/>
              <a:t>APIs</a:t>
            </a:r>
          </a:p>
          <a:p>
            <a:pPr lvl="1">
              <a:lnSpc>
                <a:spcPct val="30000"/>
              </a:lnSpc>
            </a:pPr>
            <a:r>
              <a:rPr lang="en-US" sz="1800" dirty="0">
                <a:hlinkClick r:id="rId7"/>
              </a:rPr>
              <a:t>https://</a:t>
            </a:r>
            <a:r>
              <a:rPr lang="en-US" sz="1800" dirty="0" smtClean="0">
                <a:hlinkClick r:id="rId7"/>
              </a:rPr>
              <a:t>dev.twitter.com/rest/public</a:t>
            </a:r>
            <a:r>
              <a:rPr lang="en-US" sz="1800" dirty="0" smtClean="0"/>
              <a:t> - </a:t>
            </a:r>
            <a:r>
              <a:rPr lang="en-US" sz="1800" dirty="0"/>
              <a:t>Twitter REST</a:t>
            </a:r>
          </a:p>
          <a:p>
            <a:pPr lvl="1">
              <a:lnSpc>
                <a:spcPct val="30000"/>
              </a:lnSpc>
            </a:pPr>
            <a:r>
              <a:rPr lang="en-US" sz="1800" dirty="0">
                <a:hlinkClick r:id="rId8"/>
              </a:rPr>
              <a:t>https://developer.github.com/v3</a:t>
            </a:r>
            <a:r>
              <a:rPr lang="en-US" sz="1800" dirty="0" smtClean="0">
                <a:hlinkClick r:id="rId8"/>
              </a:rPr>
              <a:t>/</a:t>
            </a:r>
            <a:r>
              <a:rPr lang="en-US" sz="1800" dirty="0" smtClean="0"/>
              <a:t> - </a:t>
            </a:r>
            <a:r>
              <a:rPr lang="en-US" sz="1800" dirty="0"/>
              <a:t>GitHub REST / v4 </a:t>
            </a:r>
            <a:r>
              <a:rPr lang="en-US" sz="1800" dirty="0" err="1"/>
              <a:t>GraphQL</a:t>
            </a:r>
            <a:endParaRPr lang="en-US" sz="1800" dirty="0"/>
          </a:p>
          <a:p>
            <a:pPr lvl="1">
              <a:lnSpc>
                <a:spcPct val="30000"/>
              </a:lnSpc>
            </a:pPr>
            <a:r>
              <a:rPr lang="en-US" sz="1800" dirty="0">
                <a:hlinkClick r:id="rId9"/>
              </a:rPr>
              <a:t>https://</a:t>
            </a:r>
            <a:r>
              <a:rPr lang="en-US" sz="1800" dirty="0" smtClean="0">
                <a:hlinkClick r:id="rId9"/>
              </a:rPr>
              <a:t>stripe.com/docs/api</a:t>
            </a:r>
            <a:r>
              <a:rPr lang="en-US" sz="1800" dirty="0" smtClean="0"/>
              <a:t> - </a:t>
            </a:r>
            <a:r>
              <a:rPr lang="en-US" sz="1800" dirty="0"/>
              <a:t>Stripe</a:t>
            </a:r>
          </a:p>
          <a:p>
            <a:pPr lvl="1">
              <a:lnSpc>
                <a:spcPct val="30000"/>
              </a:lnSpc>
            </a:pPr>
            <a:r>
              <a:rPr lang="en-US" sz="1800" dirty="0">
                <a:hlinkClick r:id="rId10"/>
              </a:rPr>
              <a:t>https://</a:t>
            </a:r>
            <a:r>
              <a:rPr lang="en-US" sz="1800" dirty="0" smtClean="0">
                <a:hlinkClick r:id="rId10"/>
              </a:rPr>
              <a:t>www.twilio.com/docs/api/rest</a:t>
            </a:r>
            <a:r>
              <a:rPr lang="en-US" sz="1800" dirty="0" smtClean="0"/>
              <a:t> - </a:t>
            </a:r>
            <a:r>
              <a:rPr lang="en-US" sz="1800" dirty="0" err="1"/>
              <a:t>Twilio</a:t>
            </a:r>
            <a:endParaRPr lang="en-US" sz="1800" dirty="0"/>
          </a:p>
          <a:p>
            <a:pPr lvl="1">
              <a:lnSpc>
                <a:spcPct val="30000"/>
              </a:lnSpc>
            </a:pPr>
            <a:r>
              <a:rPr lang="en-US" sz="1800" dirty="0">
                <a:hlinkClick r:id="rId11"/>
              </a:rPr>
              <a:t>https://developers.digitalocean.com/documentation/v2</a:t>
            </a:r>
            <a:r>
              <a:rPr lang="en-US" sz="1800" dirty="0" smtClean="0">
                <a:hlinkClick r:id="rId11"/>
              </a:rPr>
              <a:t>/</a:t>
            </a:r>
            <a:r>
              <a:rPr lang="en-US" sz="1800" dirty="0" smtClean="0"/>
              <a:t> - </a:t>
            </a:r>
            <a:r>
              <a:rPr lang="en-US" sz="1800" dirty="0"/>
              <a:t>Digital Ocean</a:t>
            </a:r>
          </a:p>
          <a:p>
            <a:pPr lvl="1">
              <a:lnSpc>
                <a:spcPct val="30000"/>
              </a:lnSpc>
            </a:pPr>
            <a:r>
              <a:rPr lang="en-US" sz="1800" dirty="0">
                <a:hlinkClick r:id="rId12"/>
              </a:rPr>
              <a:t>https://</a:t>
            </a:r>
            <a:r>
              <a:rPr lang="en-US" sz="1800" dirty="0" smtClean="0">
                <a:hlinkClick r:id="rId12"/>
              </a:rPr>
              <a:t>github.com/nbarbettini/BeautifulRestApi</a:t>
            </a:r>
            <a:r>
              <a:rPr lang="en-US" sz="1800" dirty="0" smtClean="0"/>
              <a:t> - </a:t>
            </a:r>
            <a:r>
              <a:rPr lang="en-US" sz="1800" dirty="0"/>
              <a:t>samples and video course</a:t>
            </a:r>
          </a:p>
          <a:p>
            <a:pPr>
              <a:lnSpc>
                <a:spcPct val="30000"/>
              </a:lnSpc>
            </a:pPr>
            <a:endParaRPr lang="en-US" sz="2000" dirty="0"/>
          </a:p>
          <a:p>
            <a:pPr>
              <a:lnSpc>
                <a:spcPct val="30000"/>
              </a:lnSpc>
            </a:pPr>
            <a:r>
              <a:rPr lang="en-US" sz="2000" dirty="0">
                <a:hlinkClick r:id="rId13"/>
              </a:rPr>
              <a:t>https://</a:t>
            </a:r>
            <a:r>
              <a:rPr lang="en-US" sz="2000" dirty="0" smtClean="0">
                <a:hlinkClick r:id="rId13"/>
              </a:rPr>
              <a:t>github.com/miroslavpopovic/production-ready-apis-sample</a:t>
            </a:r>
            <a:r>
              <a:rPr lang="en-US" sz="2000" dirty="0" smtClean="0"/>
              <a:t> - </a:t>
            </a:r>
            <a:r>
              <a:rPr lang="en-US" sz="2000" dirty="0"/>
              <a:t>source code</a:t>
            </a:r>
          </a:p>
        </p:txBody>
      </p:sp>
    </p:spTree>
    <p:extLst>
      <p:ext uri="{BB962C8B-B14F-4D97-AF65-F5344CB8AC3E}">
        <p14:creationId xmlns:p14="http://schemas.microsoft.com/office/powerpoint/2010/main" val="30073048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0071" y="979136"/>
            <a:ext cx="2853986" cy="1148007"/>
          </a:xfrm>
          <a:prstGeom prst="rect">
            <a:avLst/>
          </a:prstGeom>
          <a:noFill/>
        </p:spPr>
        <p:txBody>
          <a:bodyPr wrap="none" lIns="182880" tIns="146304" rIns="182880" bIns="146304" rtlCol="0">
            <a:spAutoFit/>
          </a:bodyPr>
          <a:lstStyle/>
          <a:p>
            <a:pPr>
              <a:lnSpc>
                <a:spcPct val="90000"/>
              </a:lnSpc>
              <a:spcAft>
                <a:spcPts val="600"/>
              </a:spcAft>
            </a:pPr>
            <a:r>
              <a:rPr lang="en-US" sz="2800" dirty="0" err="1" smtClean="0">
                <a:solidFill>
                  <a:schemeClr val="bg1"/>
                </a:solidFill>
              </a:rPr>
              <a:t>Hvala</a:t>
            </a:r>
            <a:r>
              <a:rPr lang="en-US" sz="2800" dirty="0" smtClean="0">
                <a:solidFill>
                  <a:schemeClr val="bg1"/>
                </a:solidFill>
              </a:rPr>
              <a:t> </a:t>
            </a:r>
            <a:r>
              <a:rPr lang="en-US" sz="2800" dirty="0" err="1" smtClean="0">
                <a:solidFill>
                  <a:schemeClr val="bg1"/>
                </a:solidFill>
              </a:rPr>
              <a:t>na</a:t>
            </a:r>
            <a:r>
              <a:rPr lang="en-US" sz="2800" dirty="0" smtClean="0">
                <a:solidFill>
                  <a:schemeClr val="bg1"/>
                </a:solidFill>
              </a:rPr>
              <a:t> </a:t>
            </a:r>
            <a:r>
              <a:rPr lang="en-US" sz="2800" dirty="0" err="1" smtClean="0">
                <a:solidFill>
                  <a:schemeClr val="bg1"/>
                </a:solidFill>
              </a:rPr>
              <a:t>pažnji</a:t>
            </a:r>
            <a:r>
              <a:rPr lang="en-US" sz="2800" dirty="0" smtClean="0">
                <a:solidFill>
                  <a:schemeClr val="bg1"/>
                </a:solidFill>
              </a:rPr>
              <a:t>!</a:t>
            </a:r>
          </a:p>
          <a:p>
            <a:pPr>
              <a:lnSpc>
                <a:spcPct val="90000"/>
              </a:lnSpc>
              <a:spcAft>
                <a:spcPts val="600"/>
              </a:spcAft>
            </a:pPr>
            <a:r>
              <a:rPr lang="en-US" sz="2800" dirty="0" err="1" smtClean="0">
                <a:solidFill>
                  <a:schemeClr val="bg1"/>
                </a:solidFill>
              </a:rPr>
              <a:t>Pitanja</a:t>
            </a:r>
            <a:r>
              <a:rPr lang="en-US" sz="2800" dirty="0" smtClean="0">
                <a:solidFill>
                  <a:schemeClr val="bg1"/>
                </a:solidFill>
              </a:rPr>
              <a:t>?</a:t>
            </a:r>
          </a:p>
        </p:txBody>
      </p:sp>
    </p:spTree>
    <p:extLst>
      <p:ext uri="{BB962C8B-B14F-4D97-AF65-F5344CB8AC3E}">
        <p14:creationId xmlns:p14="http://schemas.microsoft.com/office/powerpoint/2010/main" val="450574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3206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9523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sz="4800" dirty="0" smtClean="0"/>
              <a:t>Introduction and Basic Terms</a:t>
            </a:r>
            <a:endParaRPr lang="en-US" sz="4800" dirty="0"/>
          </a:p>
        </p:txBody>
      </p:sp>
    </p:spTree>
    <p:extLst>
      <p:ext uri="{BB962C8B-B14F-4D97-AF65-F5344CB8AC3E}">
        <p14:creationId xmlns:p14="http://schemas.microsoft.com/office/powerpoint/2010/main" val="38906266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REST(</a:t>
            </a:r>
            <a:r>
              <a:rPr lang="en-US" dirty="0" err="1" smtClean="0"/>
              <a:t>ful</a:t>
            </a:r>
            <a:r>
              <a:rPr lang="en-US" dirty="0" smtClean="0"/>
              <a:t>)</a:t>
            </a:r>
            <a:endParaRPr lang="en-US" dirty="0"/>
          </a:p>
        </p:txBody>
      </p:sp>
      <p:sp>
        <p:nvSpPr>
          <p:cNvPr id="5" name="Text Placeholder 4"/>
          <p:cNvSpPr>
            <a:spLocks noGrp="1"/>
          </p:cNvSpPr>
          <p:nvPr>
            <p:ph type="body" sz="quarter" idx="13"/>
          </p:nvPr>
        </p:nvSpPr>
        <p:spPr/>
        <p:txBody>
          <a:bodyPr/>
          <a:lstStyle/>
          <a:p>
            <a:r>
              <a:rPr lang="en-US" dirty="0"/>
              <a:t>REST – architecture type that’s using the existing web infrastructure</a:t>
            </a:r>
          </a:p>
          <a:p>
            <a:r>
              <a:rPr lang="en-US" dirty="0"/>
              <a:t>RESTful – services that implement REST architecture</a:t>
            </a:r>
          </a:p>
          <a:p>
            <a:r>
              <a:rPr lang="en-US" dirty="0"/>
              <a:t>Strict and pragmatic approach</a:t>
            </a:r>
          </a:p>
          <a:p>
            <a:r>
              <a:rPr lang="en-US" dirty="0"/>
              <a:t>Web resources – identified with web address</a:t>
            </a:r>
          </a:p>
          <a:p>
            <a:r>
              <a:rPr lang="en-US" dirty="0"/>
              <a:t>HTTP verbs – GET, POST, PUT, DELETE, PATCH…</a:t>
            </a:r>
          </a:p>
          <a:p>
            <a:r>
              <a:rPr lang="en-US" dirty="0"/>
              <a:t>JSON or XML</a:t>
            </a:r>
          </a:p>
          <a:p>
            <a:endParaRPr lang="en-US" dirty="0"/>
          </a:p>
        </p:txBody>
      </p:sp>
    </p:spTree>
    <p:extLst>
      <p:ext uri="{BB962C8B-B14F-4D97-AF65-F5344CB8AC3E}">
        <p14:creationId xmlns:p14="http://schemas.microsoft.com/office/powerpoint/2010/main" val="2206037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benefits</a:t>
            </a:r>
            <a:endParaRPr lang="en-US" dirty="0"/>
          </a:p>
        </p:txBody>
      </p:sp>
      <p:sp>
        <p:nvSpPr>
          <p:cNvPr id="2" name="Text Placeholder 1"/>
          <p:cNvSpPr>
            <a:spLocks noGrp="1"/>
          </p:cNvSpPr>
          <p:nvPr>
            <p:ph type="body" sz="quarter" idx="13"/>
          </p:nvPr>
        </p:nvSpPr>
        <p:spPr/>
        <p:txBody>
          <a:bodyPr/>
          <a:lstStyle/>
          <a:p>
            <a:r>
              <a:rPr lang="en-US" dirty="0" smtClean="0"/>
              <a:t>Performance</a:t>
            </a:r>
          </a:p>
          <a:p>
            <a:r>
              <a:rPr lang="en-US" dirty="0" smtClean="0"/>
              <a:t>Cross-platform</a:t>
            </a:r>
            <a:endParaRPr lang="en-US" dirty="0" smtClean="0"/>
          </a:p>
          <a:p>
            <a:r>
              <a:rPr lang="en-US" dirty="0" smtClean="0"/>
              <a:t>Dependency injection</a:t>
            </a:r>
          </a:p>
          <a:p>
            <a:r>
              <a:rPr lang="en-US" dirty="0" smtClean="0"/>
              <a:t>Middleware / action filters</a:t>
            </a:r>
          </a:p>
          <a:p>
            <a:r>
              <a:rPr lang="en-US" dirty="0" smtClean="0"/>
              <a:t>Routing (convention and attributes)</a:t>
            </a:r>
          </a:p>
          <a:p>
            <a:r>
              <a:rPr lang="en-US" dirty="0" smtClean="0"/>
              <a:t>Content negotiation (JSON, XML, …)</a:t>
            </a:r>
          </a:p>
          <a:p>
            <a:r>
              <a:rPr lang="en-US" dirty="0" smtClean="0"/>
              <a:t>Configuration </a:t>
            </a:r>
            <a:r>
              <a:rPr lang="en-US" sz="1800" dirty="0" smtClean="0"/>
              <a:t>(environment specific, user secrets, </a:t>
            </a:r>
            <a:r>
              <a:rPr lang="en-US" sz="1800" dirty="0" err="1" smtClean="0"/>
              <a:t>IConfigurationBuilder</a:t>
            </a:r>
            <a:r>
              <a:rPr lang="en-US" sz="1800" dirty="0" smtClean="0"/>
              <a:t>)</a:t>
            </a:r>
          </a:p>
          <a:p>
            <a:r>
              <a:rPr lang="en-US" dirty="0" smtClean="0"/>
              <a:t>Logging (</a:t>
            </a:r>
            <a:r>
              <a:rPr lang="en-US" dirty="0" err="1" smtClean="0"/>
              <a:t>ILogger</a:t>
            </a:r>
            <a:r>
              <a:rPr lang="en-US" dirty="0" smtClean="0"/>
              <a:t>, </a:t>
            </a:r>
            <a:r>
              <a:rPr lang="en-US" dirty="0" err="1" smtClean="0"/>
              <a:t>ILogger</a:t>
            </a:r>
            <a:r>
              <a:rPr lang="en-US" dirty="0" smtClean="0"/>
              <a:t>&lt;T&gt;, </a:t>
            </a:r>
            <a:r>
              <a:rPr lang="en-US" dirty="0" err="1" smtClean="0"/>
              <a:t>ILoggingBuilder</a:t>
            </a:r>
            <a:r>
              <a:rPr lang="en-US" dirty="0" smtClean="0"/>
              <a:t>)</a:t>
            </a:r>
            <a:endParaRPr lang="en-US" dirty="0"/>
          </a:p>
        </p:txBody>
      </p:sp>
    </p:spTree>
    <p:extLst>
      <p:ext uri="{BB962C8B-B14F-4D97-AF65-F5344CB8AC3E}">
        <p14:creationId xmlns:p14="http://schemas.microsoft.com/office/powerpoint/2010/main" val="1756939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2.0</a:t>
            </a:r>
            <a:endParaRPr lang="en-US" dirty="0"/>
          </a:p>
        </p:txBody>
      </p:sp>
      <p:sp>
        <p:nvSpPr>
          <p:cNvPr id="5" name="Text Placeholder 4"/>
          <p:cNvSpPr>
            <a:spLocks noGrp="1"/>
          </p:cNvSpPr>
          <p:nvPr>
            <p:ph type="body" sz="quarter" idx="13"/>
          </p:nvPr>
        </p:nvSpPr>
        <p:spPr/>
        <p:txBody>
          <a:bodyPr/>
          <a:lstStyle/>
          <a:p>
            <a:r>
              <a:rPr lang="en-US" dirty="0"/>
              <a:t>Released on August 14.</a:t>
            </a:r>
          </a:p>
          <a:p>
            <a:r>
              <a:rPr lang="en-US" dirty="0"/>
              <a:t>.NET Framework 4.6.1 and .NET Core 2.0</a:t>
            </a:r>
          </a:p>
          <a:p>
            <a:r>
              <a:rPr lang="en-US" dirty="0" err="1"/>
              <a:t>Microsoft.AspNetCore.All</a:t>
            </a:r>
            <a:r>
              <a:rPr lang="en-US" dirty="0"/>
              <a:t> </a:t>
            </a:r>
            <a:r>
              <a:rPr lang="en-US" dirty="0" err="1"/>
              <a:t>metapackage</a:t>
            </a:r>
            <a:endParaRPr lang="en-US" dirty="0"/>
          </a:p>
          <a:p>
            <a:r>
              <a:rPr lang="en-US" dirty="0"/>
              <a:t>Razor Pages, new project templates</a:t>
            </a:r>
          </a:p>
          <a:p>
            <a:r>
              <a:rPr lang="en-US" dirty="0"/>
              <a:t>Improved configuration, logging and authentication </a:t>
            </a:r>
            <a:r>
              <a:rPr lang="en-US" dirty="0" smtClean="0"/>
              <a:t>APIs</a:t>
            </a:r>
            <a:endParaRPr lang="en-US" dirty="0"/>
          </a:p>
        </p:txBody>
      </p:sp>
    </p:spTree>
    <p:extLst>
      <p:ext uri="{BB962C8B-B14F-4D97-AF65-F5344CB8AC3E}">
        <p14:creationId xmlns:p14="http://schemas.microsoft.com/office/powerpoint/2010/main" val="29090154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Production Ready?</a:t>
            </a:r>
            <a:endParaRPr lang="en-US" dirty="0"/>
          </a:p>
        </p:txBody>
      </p:sp>
    </p:spTree>
    <p:extLst>
      <p:ext uri="{BB962C8B-B14F-4D97-AF65-F5344CB8AC3E}">
        <p14:creationId xmlns:p14="http://schemas.microsoft.com/office/powerpoint/2010/main" val="42788226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a:t>
            </a:r>
            <a:endParaRPr lang="en-US" dirty="0"/>
          </a:p>
        </p:txBody>
      </p:sp>
      <p:sp>
        <p:nvSpPr>
          <p:cNvPr id="5" name="Text Placeholder 4"/>
          <p:cNvSpPr>
            <a:spLocks noGrp="1"/>
          </p:cNvSpPr>
          <p:nvPr>
            <p:ph type="body" sz="quarter" idx="13"/>
          </p:nvPr>
        </p:nvSpPr>
        <p:spPr/>
        <p:txBody>
          <a:bodyPr/>
          <a:lstStyle/>
          <a:p>
            <a:r>
              <a:rPr lang="en-US" dirty="0" err="1" smtClean="0"/>
              <a:t>ViewModel</a:t>
            </a:r>
            <a:endParaRPr lang="en-US" dirty="0" smtClean="0"/>
          </a:p>
          <a:p>
            <a:r>
              <a:rPr lang="en-US" dirty="0" smtClean="0"/>
              <a:t>Model </a:t>
            </a:r>
            <a:r>
              <a:rPr lang="en-US" dirty="0"/>
              <a:t>/ input validation</a:t>
            </a:r>
          </a:p>
          <a:p>
            <a:r>
              <a:rPr lang="en-US" sz="2800" dirty="0" err="1">
                <a:latin typeface="Consolas" panose="020B0609020204030204" pitchFamily="49" charset="0"/>
              </a:rPr>
              <a:t>IActionResult</a:t>
            </a:r>
            <a:endParaRPr lang="en-US" sz="2800" dirty="0">
              <a:latin typeface="Consolas" panose="020B0609020204030204" pitchFamily="49" charset="0"/>
            </a:endParaRPr>
          </a:p>
          <a:p>
            <a:r>
              <a:rPr lang="en-US" dirty="0" smtClean="0"/>
              <a:t>Exception </a:t>
            </a:r>
            <a:r>
              <a:rPr lang="en-US" dirty="0"/>
              <a:t>handling</a:t>
            </a:r>
          </a:p>
          <a:p>
            <a:r>
              <a:rPr lang="en-US" dirty="0"/>
              <a:t>Logging</a:t>
            </a:r>
          </a:p>
          <a:p>
            <a:r>
              <a:rPr lang="en-US" dirty="0"/>
              <a:t>Custom response object</a:t>
            </a:r>
          </a:p>
          <a:p>
            <a:r>
              <a:rPr lang="en-US" dirty="0"/>
              <a:t>Paging</a:t>
            </a:r>
          </a:p>
        </p:txBody>
      </p:sp>
    </p:spTree>
    <p:extLst>
      <p:ext uri="{BB962C8B-B14F-4D97-AF65-F5344CB8AC3E}">
        <p14:creationId xmlns:p14="http://schemas.microsoft.com/office/powerpoint/2010/main" val="37220104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TD10_pptTemplate">
  <a:themeElements>
    <a:clrScheme name="ATD1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D99B4CAC-EB1F-413A-ABA3-D7163755FC5A}" vid="{B5DA2850-BF8D-4F54-9669-8EC5F80BD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4EE576195D844D99E124BF75129AE2" ma:contentTypeVersion="0" ma:contentTypeDescription="Create a new document." ma:contentTypeScope="" ma:versionID="47e6058a989604ede8c9c2da07c137e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www.w3.org/XML/1998/namespace"/>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D27CE94-B6F1-4A03-BE66-D7C2650C8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ATD12</Template>
  <TotalTime>138</TotalTime>
  <Words>548</Words>
  <Application>Microsoft Office PowerPoint</Application>
  <PresentationFormat>Custom</PresentationFormat>
  <Paragraphs>131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Consolas</vt:lpstr>
      <vt:lpstr>Segoe Pro Light</vt:lpstr>
      <vt:lpstr>Segoe UI</vt:lpstr>
      <vt:lpstr>Segoe UI Light</vt:lpstr>
      <vt:lpstr>Wingdings</vt:lpstr>
      <vt:lpstr>ATD10_pptTemplate</vt:lpstr>
      <vt:lpstr>PowerPoint Presentation</vt:lpstr>
      <vt:lpstr>Building production-ready APIs with ASP.NET Core 2.0</vt:lpstr>
      <vt:lpstr>PowerPoint Presentation</vt:lpstr>
      <vt:lpstr>PowerPoint Presentation</vt:lpstr>
      <vt:lpstr>REST(ful)</vt:lpstr>
      <vt:lpstr>ASP.NET Core benefits</vt:lpstr>
      <vt:lpstr>ASP.NET Core 2.0</vt:lpstr>
      <vt:lpstr>PowerPoint Presentation</vt:lpstr>
      <vt:lpstr>Best Practices</vt:lpstr>
      <vt:lpstr>Security</vt:lpstr>
      <vt:lpstr>Testing</vt:lpstr>
      <vt:lpstr>Documentation</vt:lpstr>
      <vt:lpstr>Deployment</vt:lpstr>
      <vt:lpstr>Rainbows and unicorns</vt:lpstr>
      <vt:lpstr>PowerPoint Presentation</vt:lpstr>
      <vt:lpstr>Limiting</vt:lpstr>
      <vt:lpstr>Versioning</vt:lpstr>
      <vt:lpstr>Monitoring</vt:lpstr>
      <vt:lpstr>PowerPoint Presentation</vt:lpstr>
      <vt:lpstr>Summary</vt:lpstr>
      <vt:lpstr>Further Reading</vt:lpstr>
      <vt:lpstr>PowerPoint Presentation</vt:lpstr>
      <vt:lpstr>PowerPoint Presentation</vt:lpstr>
    </vt:vector>
  </TitlesOfParts>
  <Manager>Ron Sasaki</Manager>
  <Company>Stozer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Knežević</dc:creator>
  <cp:keywords>MSVID, Brand Guidelines, Branding, Internal Group, cornerstone tile, Visual Identity, grid</cp:keywords>
  <cp:lastModifiedBy>Miroslav Popovic</cp:lastModifiedBy>
  <cp:revision>29</cp:revision>
  <dcterms:created xsi:type="dcterms:W3CDTF">2017-10-31T10:22:05Z</dcterms:created>
  <dcterms:modified xsi:type="dcterms:W3CDTF">2017-12-04T20:33:11Z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0x010100564EE576195D844D99E124BF75129AE2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