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87" r:id="rId8"/>
    <p:sldId id="298" r:id="rId9"/>
    <p:sldId id="300" r:id="rId10"/>
    <p:sldId id="299" r:id="rId11"/>
    <p:sldId id="291" r:id="rId12"/>
    <p:sldId id="292" r:id="rId13"/>
    <p:sldId id="293" r:id="rId14"/>
    <p:sldId id="294" r:id="rId15"/>
    <p:sldId id="258" r:id="rId16"/>
    <p:sldId id="268"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t>27/04/2023</a:t>
            </a:fld>
            <a:endParaRPr lang="en-GB"/>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27/04/2023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a:t>
            </a:fld>
            <a:endParaRPr lang="en-GB"/>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12</a:t>
            </a:fld>
            <a:endParaRPr lang="en-GB"/>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13</a:t>
            </a:fld>
            <a:endParaRPr lang="en-GB"/>
          </a:p>
        </p:txBody>
      </p:sp>
    </p:spTree>
    <p:extLst>
      <p:ext uri="{BB962C8B-B14F-4D97-AF65-F5344CB8AC3E}">
        <p14:creationId xmlns:p14="http://schemas.microsoft.com/office/powerpoint/2010/main" val="14778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US" noProof="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a:t>Click icon to add picture</a:t>
            </a:r>
            <a:endParaRPr lang="en-GB" noProof="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a:t>Click to edit Master title style</a:t>
            </a:r>
            <a:endParaRPr lang="en-GB"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t>‹#›</a:t>
            </a:fld>
            <a:endParaRPr lang="en-US" noProof="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3122763" y="2527540"/>
            <a:ext cx="8461008" cy="1031995"/>
          </a:xfrm>
        </p:spPr>
        <p:txBody>
          <a:bodyPr rtlCol="0"/>
          <a:lstStyle/>
          <a:p>
            <a:pPr rtl="0"/>
            <a:r>
              <a:rPr lang="en-GB" sz="4000" dirty="0" smtClean="0"/>
              <a:t>MOVIE RECOMMENDATION SYSTEM </a:t>
            </a:r>
            <a:endParaRPr lang="en-GB" sz="4000"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5673306" y="5451997"/>
            <a:ext cx="7077456" cy="868680"/>
          </a:xfrm>
        </p:spPr>
        <p:txBody>
          <a:bodyPr rtlCol="0">
            <a:normAutofit fontScale="85000" lnSpcReduction="20000"/>
          </a:bodyPr>
          <a:lstStyle/>
          <a:p>
            <a:pPr marL="0" indent="0" rtl="0">
              <a:buNone/>
            </a:pPr>
            <a:r>
              <a:rPr lang="en-GB" dirty="0"/>
              <a:t>By  Aryan Sinha  (RA2011003010066)</a:t>
            </a:r>
          </a:p>
          <a:p>
            <a:pPr marL="0" indent="0" rtl="0">
              <a:buNone/>
            </a:pPr>
            <a:r>
              <a:rPr lang="en-GB" dirty="0"/>
              <a:t>     </a:t>
            </a:r>
            <a:r>
              <a:rPr lang="en-GB" dirty="0" err="1"/>
              <a:t>Shruthi</a:t>
            </a:r>
            <a:r>
              <a:rPr lang="en-GB" dirty="0"/>
              <a:t> </a:t>
            </a:r>
            <a:r>
              <a:rPr lang="en-GB" dirty="0" err="1" smtClean="0"/>
              <a:t>Kannan</a:t>
            </a:r>
            <a:r>
              <a:rPr lang="en-GB" dirty="0" smtClean="0"/>
              <a:t>(RA2011003010037)</a:t>
            </a:r>
            <a:endParaRPr lang="en-GB" dirty="0"/>
          </a:p>
          <a:p>
            <a:pPr marL="0" indent="0" rtl="0">
              <a:buNone/>
            </a:pPr>
            <a:r>
              <a:rPr lang="en-GB" dirty="0" smtClean="0"/>
              <a:t>     </a:t>
            </a:r>
            <a:r>
              <a:rPr lang="en-GB" dirty="0" err="1" smtClean="0"/>
              <a:t>Gajulapalli</a:t>
            </a:r>
            <a:r>
              <a:rPr lang="en-GB" dirty="0" smtClean="0"/>
              <a:t> Naga </a:t>
            </a:r>
            <a:r>
              <a:rPr lang="en-GB" dirty="0" err="1" smtClean="0"/>
              <a:t>Vyshnavi</a:t>
            </a:r>
            <a:r>
              <a:rPr lang="en-GB" dirty="0" smtClean="0"/>
              <a:t> (RA2011003010049)</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3578B66-4D21-8635-8A93-82E8EC8503C7}"/>
              </a:ext>
            </a:extLst>
          </p:cNvPr>
          <p:cNvSpPr>
            <a:spLocks noGrp="1"/>
          </p:cNvSpPr>
          <p:nvPr>
            <p:ph type="sldNum" sz="quarter" idx="12"/>
          </p:nvPr>
        </p:nvSpPr>
        <p:spPr/>
        <p:txBody>
          <a:bodyPr/>
          <a:lstStyle/>
          <a:p>
            <a:pPr rtl="0"/>
            <a:fld id="{C263D6C4-4840-40CC-AC84-17E24B3B7BDE}" type="slidenum">
              <a:rPr lang="en-GB" noProof="0" smtClean="0"/>
              <a:pPr rtl="0"/>
              <a:t>10</a:t>
            </a:fld>
            <a:endParaRPr lang="en-GB" noProof="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43" y="366619"/>
            <a:ext cx="5475438" cy="58271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525" y="366619"/>
            <a:ext cx="5684807" cy="5827148"/>
          </a:xfrm>
          <a:prstGeom prst="rect">
            <a:avLst/>
          </a:prstGeom>
        </p:spPr>
      </p:pic>
    </p:spTree>
    <p:extLst>
      <p:ext uri="{BB962C8B-B14F-4D97-AF65-F5344CB8AC3E}">
        <p14:creationId xmlns:p14="http://schemas.microsoft.com/office/powerpoint/2010/main" val="267386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4AFBF39-A3BC-338D-F69C-F49F29FCDAA6}"/>
              </a:ext>
            </a:extLst>
          </p:cNvPr>
          <p:cNvSpPr>
            <a:spLocks noGrp="1"/>
          </p:cNvSpPr>
          <p:nvPr>
            <p:ph type="sldNum" sz="quarter" idx="12"/>
          </p:nvPr>
        </p:nvSpPr>
        <p:spPr/>
        <p:txBody>
          <a:bodyPr/>
          <a:lstStyle/>
          <a:p>
            <a:pPr rtl="0"/>
            <a:fld id="{C263D6C4-4840-40CC-AC84-17E24B3B7BDE}" type="slidenum">
              <a:rPr lang="en-GB" noProof="0" smtClean="0"/>
              <a:pPr rtl="0"/>
              <a:t>11</a:t>
            </a:fld>
            <a:endParaRPr lang="en-GB" noProof="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48" y="448574"/>
            <a:ext cx="5270739" cy="5710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611" y="448573"/>
            <a:ext cx="5645989" cy="5710688"/>
          </a:xfrm>
          <a:prstGeom prst="rect">
            <a:avLst/>
          </a:prstGeom>
        </p:spPr>
      </p:pic>
    </p:spTree>
    <p:extLst>
      <p:ext uri="{BB962C8B-B14F-4D97-AF65-F5344CB8AC3E}">
        <p14:creationId xmlns:p14="http://schemas.microsoft.com/office/powerpoint/2010/main" val="292205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3495104" y="241540"/>
            <a:ext cx="4596473" cy="598502"/>
          </a:xfrm>
        </p:spPr>
        <p:txBody>
          <a:bodyPr rtlCol="0"/>
          <a:lstStyle/>
          <a:p>
            <a:pPr rtl="0"/>
            <a:r>
              <a:rPr lang="en-GB" dirty="0"/>
              <a:t>	</a:t>
            </a:r>
            <a:r>
              <a:rPr lang="en-GB" sz="3600" dirty="0" smtClean="0"/>
              <a:t>CONCLUSION</a:t>
            </a:r>
            <a:endParaRPr lang="en-GB" sz="3600"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871268" y="1173191"/>
            <a:ext cx="10006641" cy="5141883"/>
          </a:xfrm>
        </p:spPr>
        <p:txBody>
          <a:bodyPr rtlCol="0"/>
          <a:lstStyle/>
          <a:p>
            <a:pPr>
              <a:buFont typeface="Wingdings" panose="05000000000000000000" pitchFamily="2" charset="2"/>
              <a:buChar char="Ø"/>
            </a:pPr>
            <a:r>
              <a:rPr lang="en-US" sz="1800" dirty="0" smtClean="0"/>
              <a:t>This </a:t>
            </a:r>
            <a:r>
              <a:rPr lang="en-US" sz="1800" dirty="0"/>
              <a:t>project will demonstrate </a:t>
            </a:r>
            <a:r>
              <a:rPr lang="en-US" sz="1800" dirty="0" smtClean="0"/>
              <a:t>the implementation of a movie recommendation system with the help </a:t>
            </a:r>
            <a:r>
              <a:rPr lang="en-US" sz="1800" dirty="0"/>
              <a:t>of data </a:t>
            </a:r>
            <a:r>
              <a:rPr lang="en-US" sz="1800" dirty="0" smtClean="0"/>
              <a:t>frames, collaborative filtering and </a:t>
            </a:r>
            <a:r>
              <a:rPr lang="en-US" sz="1800" dirty="0"/>
              <a:t>how they can be used to manipulate and analyze large datasets, and build powerful recommendation models</a:t>
            </a:r>
            <a:r>
              <a:rPr lang="en-US" sz="1800" dirty="0" smtClean="0"/>
              <a:t>.</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This </a:t>
            </a:r>
            <a:r>
              <a:rPr lang="en-US" sz="1800" dirty="0"/>
              <a:t>project will demonstrate the importance of exploratory data analysis in understanding and visualizing data, and how histograms and </a:t>
            </a:r>
            <a:r>
              <a:rPr lang="en-US" sz="1800" dirty="0" err="1"/>
              <a:t>Seaborn</a:t>
            </a:r>
            <a:r>
              <a:rPr lang="en-US" sz="1800" dirty="0"/>
              <a:t> visualization library can be used to gain insights into the dataset</a:t>
            </a:r>
            <a:r>
              <a:rPr lang="en-US" sz="1800" dirty="0" smtClean="0"/>
              <a:t>.</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Along with building a recommendation system this project also aims to </a:t>
            </a:r>
            <a:r>
              <a:rPr lang="en-US" sz="1800" dirty="0"/>
              <a:t>gain insights and understand the patterns and trends in the data using exploratory data analysis. The insights gained from the analysis can be used to make data-driven decisions and guide further analysis</a:t>
            </a:r>
            <a:r>
              <a:rPr lang="en-US" sz="1800" dirty="0" smtClean="0"/>
              <a:t>.</a:t>
            </a:r>
          </a:p>
          <a:p>
            <a:pPr marL="0" indent="0">
              <a:buNone/>
            </a:pPr>
            <a:endParaRPr lang="en-US" sz="1800" dirty="0" smtClean="0"/>
          </a:p>
          <a:p>
            <a:pPr>
              <a:buFont typeface="Wingdings" panose="05000000000000000000" pitchFamily="2" charset="2"/>
              <a:buChar char="Ø"/>
            </a:pPr>
            <a:r>
              <a:rPr lang="en-US" sz="1800" dirty="0" smtClean="0"/>
              <a:t>Correlation using </a:t>
            </a:r>
            <a:r>
              <a:rPr lang="en-US" sz="1800" dirty="0" err="1" smtClean="0"/>
              <a:t>pearson</a:t>
            </a:r>
            <a:r>
              <a:rPr lang="en-US" sz="1800" dirty="0" smtClean="0"/>
              <a:t> correlation coefficient is used in order to identify </a:t>
            </a:r>
            <a:r>
              <a:rPr lang="en-US" sz="1800" dirty="0"/>
              <a:t>similar movies based on user ratings, which can lead to more accurate and personalized recommendations for users.</a:t>
            </a:r>
            <a:endParaRPr lang="en-US" sz="1800" dirty="0" smtClean="0"/>
          </a:p>
          <a:p>
            <a:pPr>
              <a:buFont typeface="Wingdings" panose="05000000000000000000" pitchFamily="2" charset="2"/>
              <a:buChar char="Ø"/>
            </a:pPr>
            <a:endParaRPr lang="en-GB"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12</a:t>
            </a:fld>
            <a:endParaRPr lang="en-GB"/>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rtlCol="0"/>
          <a:lstStyle/>
          <a:p>
            <a:pPr rtl="0"/>
            <a:r>
              <a:rPr lang="en-GB"/>
              <a:t>Thank you</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2726218" y="489858"/>
            <a:ext cx="7781544" cy="859055"/>
          </a:xfrm>
        </p:spPr>
        <p:txBody>
          <a:bodyPr rtlCol="0"/>
          <a:lstStyle/>
          <a:p>
            <a:pPr rtl="0"/>
            <a:r>
              <a:rPr lang="en-GB" dirty="0"/>
              <a:t>	INTRODUCTION</a:t>
            </a: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308311" y="1466492"/>
            <a:ext cx="10943889" cy="4572538"/>
          </a:xfrm>
        </p:spPr>
        <p:txBody>
          <a:bodyPr rtlCol="0">
            <a:noAutofit/>
          </a:bodyPr>
          <a:lstStyle/>
          <a:p>
            <a:pPr marL="285750" indent="-285750">
              <a:spcBef>
                <a:spcPts val="0"/>
              </a:spcBef>
              <a:buFont typeface="Arial" panose="020B0604020202020204" pitchFamily="34" charset="0"/>
              <a:buChar char="•"/>
            </a:pPr>
            <a:r>
              <a:rPr lang="en-US" sz="1800" dirty="0">
                <a:solidFill>
                  <a:schemeClr val="bg1"/>
                </a:solidFill>
              </a:rPr>
              <a:t>This project aims to implement a movie recommendation system using collaborative filtering in python and perform exploratory data analysis on the datasets used. </a:t>
            </a: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r>
              <a:rPr lang="en-US" sz="1800" dirty="0" smtClean="0">
                <a:solidFill>
                  <a:schemeClr val="bg1"/>
                </a:solidFill>
              </a:rPr>
              <a:t>In </a:t>
            </a:r>
            <a:r>
              <a:rPr lang="en-US" sz="1800" dirty="0">
                <a:solidFill>
                  <a:schemeClr val="bg1"/>
                </a:solidFill>
              </a:rPr>
              <a:t>order to gain valuable insights to make recommendations for users based on ratings of other users who have watched movies with similar ratings to recommend further movies to watch data frames, collaborative filtering techniques will be applied. </a:t>
            </a: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r>
              <a:rPr lang="en-US" sz="1800" dirty="0" smtClean="0">
                <a:solidFill>
                  <a:schemeClr val="bg1"/>
                </a:solidFill>
              </a:rPr>
              <a:t>This </a:t>
            </a:r>
            <a:r>
              <a:rPr lang="en-US" sz="1800" dirty="0">
                <a:solidFill>
                  <a:schemeClr val="bg1"/>
                </a:solidFill>
              </a:rPr>
              <a:t>will be done by working and pre-processing a dataset of user-movie ratings which will be stored in a data frame. </a:t>
            </a: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endParaRPr lang="en-US" sz="1800" dirty="0" smtClean="0">
              <a:solidFill>
                <a:schemeClr val="bg1"/>
              </a:solidFill>
            </a:endParaRPr>
          </a:p>
          <a:p>
            <a:pPr marL="285750" indent="-285750">
              <a:spcBef>
                <a:spcPts val="0"/>
              </a:spcBef>
              <a:buFont typeface="Arial" panose="020B0604020202020204" pitchFamily="34" charset="0"/>
              <a:buChar char="•"/>
            </a:pPr>
            <a:r>
              <a:rPr lang="en-US" sz="1800" dirty="0" smtClean="0">
                <a:solidFill>
                  <a:schemeClr val="bg1"/>
                </a:solidFill>
              </a:rPr>
              <a:t>The </a:t>
            </a:r>
            <a:r>
              <a:rPr lang="en-US" sz="1800" dirty="0">
                <a:solidFill>
                  <a:schemeClr val="bg1"/>
                </a:solidFill>
              </a:rPr>
              <a:t>data frame is useful in order to manipulate, filter, sort the data by user movie id or ratings which will then be visualized by visualization libraries like </a:t>
            </a:r>
            <a:r>
              <a:rPr lang="en-US" sz="1800" dirty="0" err="1">
                <a:solidFill>
                  <a:schemeClr val="bg1"/>
                </a:solidFill>
              </a:rPr>
              <a:t>seaborn</a:t>
            </a:r>
            <a:r>
              <a:rPr lang="en-US" sz="1800" dirty="0">
                <a:solidFill>
                  <a:schemeClr val="bg1"/>
                </a:solidFill>
              </a:rPr>
              <a:t> in order to provide useful insights into the similarities and outliers in the data</a:t>
            </a:r>
            <a:r>
              <a:rPr lang="en-US" sz="1800" b="1" dirty="0">
                <a:solidFill>
                  <a:schemeClr val="bg1"/>
                </a:solidFill>
              </a:rPr>
              <a:t>.</a:t>
            </a:r>
            <a:endParaRPr lang="en-GB" sz="1800" b="1" dirty="0">
              <a:solidFill>
                <a:schemeClr val="bg1"/>
              </a:solidFill>
              <a:effectLst/>
            </a:endParaRPr>
          </a:p>
          <a:p>
            <a:r>
              <a:rPr lang="en-GB" sz="1800" dirty="0">
                <a:solidFill>
                  <a:schemeClr val="bg1"/>
                </a:solidFill>
                <a:latin typeface="+mj-lt"/>
              </a:rPr>
              <a:t/>
            </a:r>
            <a:br>
              <a:rPr lang="en-GB" sz="1800" dirty="0">
                <a:solidFill>
                  <a:schemeClr val="bg1"/>
                </a:solidFill>
                <a:latin typeface="+mj-lt"/>
              </a:rPr>
            </a:br>
            <a:endParaRPr lang="en-GB" sz="1800" dirty="0">
              <a:solidFill>
                <a:schemeClr val="bg1"/>
              </a:solidFill>
              <a:latin typeface="+mj-lt"/>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GB" smtClean="0"/>
              <a:pPr rtl="0"/>
              <a:t>2</a:t>
            </a:fld>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8E40BF1-89FD-7C5C-75F9-538F05A12F68}"/>
              </a:ext>
            </a:extLst>
          </p:cNvPr>
          <p:cNvSpPr>
            <a:spLocks noGrp="1"/>
          </p:cNvSpPr>
          <p:nvPr>
            <p:ph type="sldNum" sz="quarter" idx="12"/>
          </p:nvPr>
        </p:nvSpPr>
        <p:spPr/>
        <p:txBody>
          <a:bodyPr/>
          <a:lstStyle/>
          <a:p>
            <a:pPr rtl="0"/>
            <a:fld id="{C263D6C4-4840-40CC-AC84-17E24B3B7BDE}" type="slidenum">
              <a:rPr lang="en-GB" noProof="0" smtClean="0"/>
              <a:pPr rtl="0"/>
              <a:t>3</a:t>
            </a:fld>
            <a:endParaRPr lang="en-GB" noProof="0"/>
          </a:p>
        </p:txBody>
      </p:sp>
      <p:pic>
        <p:nvPicPr>
          <p:cNvPr id="1026" name="Picture 2" descr="PDF] COLLABORATIVE FILTERING RECOMMENDATION SYSTEM: A FRAMEWORK IN MASSIVE  OPEN ONLINE COURSES | Semantic Scholar"/>
          <p:cNvPicPr>
            <a:picLocks noChangeAspect="1" noChangeArrowheads="1"/>
          </p:cNvPicPr>
          <p:nvPr/>
        </p:nvPicPr>
        <p:blipFill rotWithShape="1">
          <a:blip r:embed="rId2">
            <a:extLst>
              <a:ext uri="{28A0092B-C50C-407E-A947-70E740481C1C}">
                <a14:useLocalDpi xmlns:a14="http://schemas.microsoft.com/office/drawing/2010/main" val="0"/>
              </a:ext>
            </a:extLst>
          </a:blip>
          <a:srcRect t="4941"/>
          <a:stretch/>
        </p:blipFill>
        <p:spPr bwMode="auto">
          <a:xfrm>
            <a:off x="793929" y="948905"/>
            <a:ext cx="9367987" cy="481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1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C8C477-72D6-1FB9-87B1-CADCDDE3D675}"/>
              </a:ext>
            </a:extLst>
          </p:cNvPr>
          <p:cNvSpPr>
            <a:spLocks noGrp="1"/>
          </p:cNvSpPr>
          <p:nvPr>
            <p:ph type="title"/>
          </p:nvPr>
        </p:nvSpPr>
        <p:spPr>
          <a:xfrm>
            <a:off x="1224951" y="335851"/>
            <a:ext cx="7592478" cy="978729"/>
          </a:xfrm>
        </p:spPr>
        <p:txBody>
          <a:bodyPr/>
          <a:lstStyle/>
          <a:p>
            <a:r>
              <a:rPr lang="en-GB" dirty="0"/>
              <a:t> </a:t>
            </a:r>
            <a:r>
              <a:rPr lang="en-GB" dirty="0" smtClean="0"/>
              <a:t>COLLABORATIVE FILTERING</a:t>
            </a:r>
            <a:endParaRPr lang="en-GB" sz="4400" dirty="0"/>
          </a:p>
        </p:txBody>
      </p:sp>
      <p:sp>
        <p:nvSpPr>
          <p:cNvPr id="3" name="Slide Number Placeholder 2">
            <a:extLst>
              <a:ext uri="{FF2B5EF4-FFF2-40B4-BE49-F238E27FC236}">
                <a16:creationId xmlns="" xmlns:a16="http://schemas.microsoft.com/office/drawing/2014/main" id="{A9B4E0FC-2F3A-D883-B148-F7D606E2A4A1}"/>
              </a:ext>
            </a:extLst>
          </p:cNvPr>
          <p:cNvSpPr>
            <a:spLocks noGrp="1"/>
          </p:cNvSpPr>
          <p:nvPr>
            <p:ph type="sldNum" sz="quarter" idx="12"/>
          </p:nvPr>
        </p:nvSpPr>
        <p:spPr/>
        <p:txBody>
          <a:bodyPr/>
          <a:lstStyle/>
          <a:p>
            <a:pPr rtl="0"/>
            <a:fld id="{C263D6C4-4840-40CC-AC84-17E24B3B7BDE}" type="slidenum">
              <a:rPr lang="en-GB" noProof="0" smtClean="0"/>
              <a:pPr rtl="0"/>
              <a:t>4</a:t>
            </a:fld>
            <a:endParaRPr lang="en-GB" noProof="0"/>
          </a:p>
        </p:txBody>
      </p:sp>
      <p:sp>
        <p:nvSpPr>
          <p:cNvPr id="5" name="TextBox 4">
            <a:extLst>
              <a:ext uri="{FF2B5EF4-FFF2-40B4-BE49-F238E27FC236}">
                <a16:creationId xmlns="" xmlns:a16="http://schemas.microsoft.com/office/drawing/2014/main" id="{8D93EFD4-E0F8-070F-B5E3-7437C08B3D00}"/>
              </a:ext>
            </a:extLst>
          </p:cNvPr>
          <p:cNvSpPr txBox="1"/>
          <p:nvPr/>
        </p:nvSpPr>
        <p:spPr>
          <a:xfrm>
            <a:off x="552091" y="2139350"/>
            <a:ext cx="10700109" cy="3693319"/>
          </a:xfrm>
          <a:prstGeom prst="rect">
            <a:avLst/>
          </a:prstGeom>
          <a:noFill/>
        </p:spPr>
        <p:txBody>
          <a:bodyPr wrap="square">
            <a:spAutoFit/>
          </a:bodyPr>
          <a:lstStyle/>
          <a:p>
            <a:pPr marL="285750" indent="-285750">
              <a:buFont typeface="Wingdings" panose="05000000000000000000" pitchFamily="2" charset="2"/>
              <a:buChar char="Ø"/>
            </a:pPr>
            <a:r>
              <a:rPr lang="en-US" dirty="0" smtClean="0">
                <a:solidFill>
                  <a:schemeClr val="bg1">
                    <a:lumMod val="95000"/>
                  </a:schemeClr>
                </a:solidFill>
              </a:rPr>
              <a:t>Collaborative </a:t>
            </a:r>
            <a:r>
              <a:rPr lang="en-US" dirty="0">
                <a:solidFill>
                  <a:schemeClr val="bg1">
                    <a:lumMod val="95000"/>
                  </a:schemeClr>
                </a:solidFill>
              </a:rPr>
              <a:t>filtering is a method of building recommendation systems that relies on user behavior data, such as ratings or purchases, to identify patterns of similarity between users and items. </a:t>
            </a:r>
            <a:endParaRPr lang="en-US" dirty="0" smtClean="0">
              <a:solidFill>
                <a:schemeClr val="bg1">
                  <a:lumMod val="95000"/>
                </a:schemeClr>
              </a:solidFill>
            </a:endParaRPr>
          </a:p>
          <a:p>
            <a:pPr marL="285750" indent="-285750">
              <a:buFont typeface="Wingdings" panose="05000000000000000000" pitchFamily="2" charset="2"/>
              <a:buChar char="Ø"/>
            </a:pPr>
            <a:endParaRPr lang="en-US" dirty="0">
              <a:solidFill>
                <a:schemeClr val="bg1">
                  <a:lumMod val="95000"/>
                </a:schemeClr>
              </a:solidFill>
            </a:endParaRPr>
          </a:p>
          <a:p>
            <a:pPr marL="285750" indent="-285750">
              <a:buFont typeface="Wingdings" panose="05000000000000000000" pitchFamily="2" charset="2"/>
              <a:buChar char="Ø"/>
            </a:pPr>
            <a:endParaRPr lang="en-US" dirty="0" smtClean="0">
              <a:solidFill>
                <a:schemeClr val="bg1">
                  <a:lumMod val="95000"/>
                </a:schemeClr>
              </a:solidFill>
            </a:endParaRPr>
          </a:p>
          <a:p>
            <a:pPr marL="285750" indent="-285750">
              <a:buFont typeface="Wingdings" panose="05000000000000000000" pitchFamily="2" charset="2"/>
              <a:buChar char="Ø"/>
            </a:pPr>
            <a:r>
              <a:rPr lang="en-US" dirty="0" smtClean="0">
                <a:solidFill>
                  <a:schemeClr val="bg1">
                    <a:lumMod val="95000"/>
                  </a:schemeClr>
                </a:solidFill>
              </a:rPr>
              <a:t>The </a:t>
            </a:r>
            <a:r>
              <a:rPr lang="en-US" dirty="0">
                <a:solidFill>
                  <a:schemeClr val="bg1">
                    <a:lumMod val="95000"/>
                  </a:schemeClr>
                </a:solidFill>
              </a:rPr>
              <a:t>idea behind collaborative filtering is that users who have similar preferences in the past are likely to have similar preferences in the future</a:t>
            </a:r>
            <a:r>
              <a:rPr lang="en-US" dirty="0" smtClean="0">
                <a:solidFill>
                  <a:schemeClr val="bg1">
                    <a:lumMod val="95000"/>
                  </a:schemeClr>
                </a:solidFill>
              </a:rPr>
              <a:t>.</a:t>
            </a:r>
          </a:p>
          <a:p>
            <a:pPr marL="285750" indent="-285750">
              <a:buFont typeface="Wingdings" panose="05000000000000000000" pitchFamily="2" charset="2"/>
              <a:buChar char="Ø"/>
            </a:pPr>
            <a:endParaRPr lang="en-US" dirty="0">
              <a:solidFill>
                <a:schemeClr val="bg1">
                  <a:lumMod val="95000"/>
                </a:schemeClr>
              </a:solidFill>
            </a:endParaRPr>
          </a:p>
          <a:p>
            <a:endParaRPr lang="en-US" dirty="0" smtClean="0">
              <a:solidFill>
                <a:schemeClr val="bg1">
                  <a:lumMod val="95000"/>
                </a:schemeClr>
              </a:solidFill>
            </a:endParaRPr>
          </a:p>
          <a:p>
            <a:endParaRPr lang="en-US" dirty="0" smtClean="0">
              <a:solidFill>
                <a:schemeClr val="bg1">
                  <a:lumMod val="95000"/>
                </a:schemeClr>
              </a:solidFill>
            </a:endParaRPr>
          </a:p>
          <a:p>
            <a:pPr marL="285750" indent="-285750">
              <a:buFont typeface="Wingdings" panose="05000000000000000000" pitchFamily="2" charset="2"/>
              <a:buChar char="Ø"/>
            </a:pPr>
            <a:r>
              <a:rPr lang="en-US" dirty="0" smtClean="0">
                <a:solidFill>
                  <a:schemeClr val="bg1">
                    <a:lumMod val="95000"/>
                  </a:schemeClr>
                </a:solidFill>
              </a:rPr>
              <a:t>There </a:t>
            </a:r>
            <a:r>
              <a:rPr lang="en-US" dirty="0">
                <a:solidFill>
                  <a:schemeClr val="bg1">
                    <a:lumMod val="95000"/>
                  </a:schemeClr>
                </a:solidFill>
              </a:rPr>
              <a:t>are two main types of collaborative filtering: </a:t>
            </a:r>
            <a:endParaRPr lang="en-US" dirty="0" smtClean="0">
              <a:solidFill>
                <a:schemeClr val="bg1">
                  <a:lumMod val="95000"/>
                </a:schemeClr>
              </a:solidFill>
            </a:endParaRPr>
          </a:p>
          <a:p>
            <a:r>
              <a:rPr lang="en-US" dirty="0" smtClean="0">
                <a:solidFill>
                  <a:schemeClr val="bg1">
                    <a:lumMod val="95000"/>
                  </a:schemeClr>
                </a:solidFill>
              </a:rPr>
              <a:t>       user-based </a:t>
            </a:r>
          </a:p>
          <a:p>
            <a:r>
              <a:rPr lang="en-US" dirty="0" smtClean="0">
                <a:solidFill>
                  <a:schemeClr val="bg1">
                    <a:lumMod val="95000"/>
                  </a:schemeClr>
                </a:solidFill>
              </a:rPr>
              <a:t>       item-based</a:t>
            </a:r>
            <a:r>
              <a:rPr lang="en-US" dirty="0">
                <a:solidFill>
                  <a:schemeClr val="bg1">
                    <a:lumMod val="95000"/>
                  </a:schemeClr>
                </a:solidFill>
              </a:rPr>
              <a:t>. </a:t>
            </a:r>
            <a:endParaRPr lang="en-US" dirty="0" smtClean="0">
              <a:solidFill>
                <a:schemeClr val="bg1">
                  <a:lumMod val="95000"/>
                </a:schemeClr>
              </a:solidFill>
            </a:endParaRPr>
          </a:p>
          <a:p>
            <a:endParaRPr lang="en-US" dirty="0" smtClean="0">
              <a:solidFill>
                <a:schemeClr val="bg1">
                  <a:lumMod val="95000"/>
                </a:schemeClr>
              </a:solidFill>
            </a:endParaRPr>
          </a:p>
        </p:txBody>
      </p:sp>
    </p:spTree>
    <p:extLst>
      <p:ext uri="{BB962C8B-B14F-4D97-AF65-F5344CB8AC3E}">
        <p14:creationId xmlns:p14="http://schemas.microsoft.com/office/powerpoint/2010/main" val="28136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rtl="0"/>
            <a:fld id="{C263D6C4-4840-40CC-AC84-17E24B3B7BDE}" type="slidenum">
              <a:rPr lang="en-GB" noProof="0" smtClean="0"/>
              <a:pPr rtl="0"/>
              <a:t>5</a:t>
            </a:fld>
            <a:endParaRPr lang="en-GB" noProof="0"/>
          </a:p>
        </p:txBody>
      </p:sp>
      <p:sp>
        <p:nvSpPr>
          <p:cNvPr id="3" name="Rectangle 2"/>
          <p:cNvSpPr/>
          <p:nvPr/>
        </p:nvSpPr>
        <p:spPr>
          <a:xfrm>
            <a:off x="607204" y="1337094"/>
            <a:ext cx="10644996" cy="4247317"/>
          </a:xfrm>
          <a:prstGeom prst="rect">
            <a:avLst/>
          </a:prstGeom>
        </p:spPr>
        <p:txBody>
          <a:bodyPr wrap="square">
            <a:spAutoFit/>
          </a:bodyPr>
          <a:lstStyle/>
          <a:p>
            <a:pPr marL="285750" indent="-285750">
              <a:buFont typeface="Wingdings" panose="05000000000000000000" pitchFamily="2" charset="2"/>
              <a:buChar char="Ø"/>
            </a:pPr>
            <a:r>
              <a:rPr lang="en-US" dirty="0">
                <a:solidFill>
                  <a:schemeClr val="bg1">
                    <a:lumMod val="95000"/>
                  </a:schemeClr>
                </a:solidFill>
              </a:rPr>
              <a:t>In user-based collaborative filtering, similarities between users are calculated based on their ratings of items</a:t>
            </a:r>
            <a:r>
              <a:rPr lang="en-US" dirty="0" smtClean="0">
                <a:solidFill>
                  <a:schemeClr val="bg1">
                    <a:lumMod val="95000"/>
                  </a:schemeClr>
                </a:solidFill>
              </a:rPr>
              <a:t>.</a:t>
            </a:r>
          </a:p>
          <a:p>
            <a:endParaRPr lang="en-US" dirty="0" smtClean="0">
              <a:solidFill>
                <a:schemeClr val="bg1">
                  <a:lumMod val="95000"/>
                </a:schemeClr>
              </a:solidFill>
            </a:endParaRPr>
          </a:p>
          <a:p>
            <a:pPr marL="285750" indent="-285750">
              <a:buFont typeface="Wingdings" panose="05000000000000000000" pitchFamily="2" charset="2"/>
              <a:buChar char="Ø"/>
            </a:pPr>
            <a:endParaRPr lang="en-US" dirty="0">
              <a:solidFill>
                <a:schemeClr val="bg1">
                  <a:lumMod val="95000"/>
                </a:schemeClr>
              </a:solidFill>
            </a:endParaRPr>
          </a:p>
          <a:p>
            <a:pPr marL="285750" indent="-285750">
              <a:buFont typeface="Wingdings" panose="05000000000000000000" pitchFamily="2" charset="2"/>
              <a:buChar char="Ø"/>
            </a:pPr>
            <a:r>
              <a:rPr lang="en-US" dirty="0" smtClean="0">
                <a:solidFill>
                  <a:schemeClr val="bg1">
                    <a:lumMod val="95000"/>
                  </a:schemeClr>
                </a:solidFill>
              </a:rPr>
              <a:t> </a:t>
            </a:r>
            <a:r>
              <a:rPr lang="en-US" dirty="0">
                <a:solidFill>
                  <a:schemeClr val="bg1">
                    <a:lumMod val="95000"/>
                  </a:schemeClr>
                </a:solidFill>
              </a:rPr>
              <a:t>For example, if two users have rated many movies similarly, they are considered to be similar users</a:t>
            </a:r>
            <a:r>
              <a:rPr lang="en-US" dirty="0" smtClean="0">
                <a:solidFill>
                  <a:schemeClr val="bg1">
                    <a:lumMod val="95000"/>
                  </a:schemeClr>
                </a:solidFill>
              </a:rPr>
              <a:t>.</a:t>
            </a:r>
          </a:p>
          <a:p>
            <a:pPr marL="285750" indent="-285750">
              <a:buFont typeface="Wingdings" panose="05000000000000000000" pitchFamily="2" charset="2"/>
              <a:buChar char="Ø"/>
            </a:pPr>
            <a:endParaRPr lang="en-US" dirty="0">
              <a:solidFill>
                <a:schemeClr val="bg1">
                  <a:lumMod val="95000"/>
                </a:schemeClr>
              </a:solidFill>
            </a:endParaRPr>
          </a:p>
          <a:p>
            <a:r>
              <a:rPr lang="en-US" dirty="0" smtClean="0">
                <a:solidFill>
                  <a:schemeClr val="bg1">
                    <a:lumMod val="95000"/>
                  </a:schemeClr>
                </a:solidFill>
              </a:rPr>
              <a:t> </a:t>
            </a:r>
          </a:p>
          <a:p>
            <a:endParaRPr lang="en-US" dirty="0" smtClean="0">
              <a:solidFill>
                <a:schemeClr val="bg1">
                  <a:lumMod val="95000"/>
                </a:schemeClr>
              </a:solidFill>
            </a:endParaRPr>
          </a:p>
          <a:p>
            <a:pPr marL="285750" indent="-285750">
              <a:buFont typeface="Wingdings" panose="05000000000000000000" pitchFamily="2" charset="2"/>
              <a:buChar char="Ø"/>
            </a:pPr>
            <a:r>
              <a:rPr lang="en-US" dirty="0" smtClean="0">
                <a:solidFill>
                  <a:schemeClr val="bg1">
                    <a:lumMod val="95000"/>
                  </a:schemeClr>
                </a:solidFill>
              </a:rPr>
              <a:t>In </a:t>
            </a:r>
            <a:r>
              <a:rPr lang="en-US" dirty="0">
                <a:solidFill>
                  <a:schemeClr val="bg1">
                    <a:lumMod val="95000"/>
                  </a:schemeClr>
                </a:solidFill>
              </a:rPr>
              <a:t>item-based collaborative filtering, similarities between items are calculated based on the ratings given to them by users. </a:t>
            </a:r>
            <a:endParaRPr lang="en-US" dirty="0" smtClean="0">
              <a:solidFill>
                <a:schemeClr val="bg1">
                  <a:lumMod val="95000"/>
                </a:schemeClr>
              </a:solidFill>
            </a:endParaRPr>
          </a:p>
          <a:p>
            <a:pPr marL="285750" indent="-285750">
              <a:buFont typeface="Wingdings" panose="05000000000000000000" pitchFamily="2" charset="2"/>
              <a:buChar char="Ø"/>
            </a:pPr>
            <a:endParaRPr lang="en-US" dirty="0">
              <a:solidFill>
                <a:schemeClr val="bg1">
                  <a:lumMod val="95000"/>
                </a:schemeClr>
              </a:solidFill>
            </a:endParaRPr>
          </a:p>
          <a:p>
            <a:endParaRPr lang="en-US" dirty="0" smtClean="0">
              <a:solidFill>
                <a:schemeClr val="bg1">
                  <a:lumMod val="95000"/>
                </a:schemeClr>
              </a:solidFill>
            </a:endParaRPr>
          </a:p>
          <a:p>
            <a:pPr marL="285750" indent="-285750">
              <a:buFont typeface="Wingdings" panose="05000000000000000000" pitchFamily="2" charset="2"/>
              <a:buChar char="Ø"/>
            </a:pPr>
            <a:endParaRPr lang="en-US" dirty="0">
              <a:solidFill>
                <a:schemeClr val="bg1">
                  <a:lumMod val="95000"/>
                </a:schemeClr>
              </a:solidFill>
            </a:endParaRPr>
          </a:p>
          <a:p>
            <a:pPr marL="285750" indent="-285750">
              <a:buFont typeface="Wingdings" panose="05000000000000000000" pitchFamily="2" charset="2"/>
              <a:buChar char="Ø"/>
            </a:pPr>
            <a:r>
              <a:rPr lang="en-US" dirty="0" smtClean="0">
                <a:solidFill>
                  <a:schemeClr val="bg1">
                    <a:lumMod val="95000"/>
                  </a:schemeClr>
                </a:solidFill>
              </a:rPr>
              <a:t>For </a:t>
            </a:r>
            <a:r>
              <a:rPr lang="en-US" dirty="0">
                <a:solidFill>
                  <a:schemeClr val="bg1">
                    <a:lumMod val="95000"/>
                  </a:schemeClr>
                </a:solidFill>
              </a:rPr>
              <a:t>example, if two movies are frequently rated highly by the same users, they are considered to be similar movies.</a:t>
            </a:r>
            <a:endParaRPr lang="en-IN" dirty="0"/>
          </a:p>
        </p:txBody>
      </p:sp>
    </p:spTree>
    <p:extLst>
      <p:ext uri="{BB962C8B-B14F-4D97-AF65-F5344CB8AC3E}">
        <p14:creationId xmlns:p14="http://schemas.microsoft.com/office/powerpoint/2010/main" val="365796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rtl="0"/>
            <a:fld id="{C263D6C4-4840-40CC-AC84-17E24B3B7BDE}" type="slidenum">
              <a:rPr lang="en-GB" noProof="0" smtClean="0"/>
              <a:pPr rtl="0"/>
              <a:t>6</a:t>
            </a:fld>
            <a:endParaRPr lang="en-GB" noProof="0"/>
          </a:p>
        </p:txBody>
      </p:sp>
      <p:sp>
        <p:nvSpPr>
          <p:cNvPr id="3" name="Rectangle 2"/>
          <p:cNvSpPr/>
          <p:nvPr/>
        </p:nvSpPr>
        <p:spPr>
          <a:xfrm>
            <a:off x="1138688" y="921488"/>
            <a:ext cx="9782354" cy="4801314"/>
          </a:xfrm>
          <a:prstGeom prst="rect">
            <a:avLst/>
          </a:prstGeom>
        </p:spPr>
        <p:txBody>
          <a:bodyPr wrap="square">
            <a:spAutoFit/>
          </a:bodyPr>
          <a:lstStyle/>
          <a:p>
            <a:pPr marL="342900" indent="-342900">
              <a:buFont typeface="Wingdings" panose="05000000000000000000" pitchFamily="2" charset="2"/>
              <a:buChar char="Ø"/>
            </a:pPr>
            <a:r>
              <a:rPr lang="en-US" dirty="0">
                <a:solidFill>
                  <a:schemeClr val="bg1"/>
                </a:solidFill>
              </a:rPr>
              <a:t>Exploratory Data Analysis (EDA) is a crucial step in the movie recommendation system project in Python. EDA is a process of </a:t>
            </a:r>
            <a:r>
              <a:rPr lang="en-US" dirty="0" err="1">
                <a:solidFill>
                  <a:schemeClr val="bg1"/>
                </a:solidFill>
              </a:rPr>
              <a:t>analysing</a:t>
            </a:r>
            <a:r>
              <a:rPr lang="en-US" dirty="0">
                <a:solidFill>
                  <a:schemeClr val="bg1"/>
                </a:solidFill>
              </a:rPr>
              <a:t> and visualizing the data to understand its characteristics and extract meaningful insights from it.</a:t>
            </a: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r>
              <a:rPr lang="en-US" dirty="0">
                <a:solidFill>
                  <a:schemeClr val="bg1"/>
                </a:solidFill>
              </a:rPr>
              <a:t>In a movie recommendation system project, EDA involves </a:t>
            </a:r>
            <a:r>
              <a:rPr lang="en-US" dirty="0" err="1">
                <a:solidFill>
                  <a:schemeClr val="bg1"/>
                </a:solidFill>
              </a:rPr>
              <a:t>analysing</a:t>
            </a:r>
            <a:r>
              <a:rPr lang="en-US" dirty="0">
                <a:solidFill>
                  <a:schemeClr val="bg1"/>
                </a:solidFill>
              </a:rPr>
              <a:t> and understanding the dataset, which contains information about the users, movies, and their ratings.</a:t>
            </a: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r>
              <a:rPr lang="en-US" dirty="0">
                <a:solidFill>
                  <a:schemeClr val="bg1"/>
                </a:solidFill>
              </a:rPr>
              <a:t> EDA can help to identify patterns, trends, and relationships within the data that can be used to improve the recommendation system's accuracy and effectiveness.</a:t>
            </a: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endParaRPr lang="en-US" dirty="0">
              <a:solidFill>
                <a:schemeClr val="bg1"/>
              </a:solidFill>
            </a:endParaRPr>
          </a:p>
          <a:p>
            <a:pPr marL="342900" indent="-342900">
              <a:buFont typeface="Wingdings" panose="05000000000000000000" pitchFamily="2" charset="2"/>
              <a:buChar char="Ø"/>
            </a:pPr>
            <a:r>
              <a:rPr lang="en-US" dirty="0">
                <a:solidFill>
                  <a:schemeClr val="bg1"/>
                </a:solidFill>
              </a:rPr>
              <a:t>Some common techniques used in EDA for movie recommendation systems include data visualization techniques such as histograms, scatter plots, and </a:t>
            </a:r>
            <a:r>
              <a:rPr lang="en-US" dirty="0" err="1">
                <a:solidFill>
                  <a:schemeClr val="bg1"/>
                </a:solidFill>
              </a:rPr>
              <a:t>heatmaps</a:t>
            </a:r>
            <a:r>
              <a:rPr lang="en-US" dirty="0">
                <a:solidFill>
                  <a:schemeClr val="bg1"/>
                </a:solidFill>
              </a:rPr>
              <a:t>. These visualizations can help to identify outliers, correlations, and other patterns in the data that may not be immediately apparent through summary statistics alone.</a:t>
            </a:r>
          </a:p>
        </p:txBody>
      </p:sp>
    </p:spTree>
    <p:extLst>
      <p:ext uri="{BB962C8B-B14F-4D97-AF65-F5344CB8AC3E}">
        <p14:creationId xmlns:p14="http://schemas.microsoft.com/office/powerpoint/2010/main" val="222227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750" y="2924355"/>
            <a:ext cx="7841411" cy="701731"/>
          </a:xfrm>
        </p:spPr>
        <p:txBody>
          <a:bodyPr/>
          <a:lstStyle/>
          <a:p>
            <a:r>
              <a:rPr lang="en-IN" sz="4400" dirty="0" smtClean="0"/>
              <a:t>CODES AND OUTPUTS</a:t>
            </a:r>
            <a:endParaRPr lang="en-IN" sz="44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7</a:t>
            </a:fld>
            <a:endParaRPr lang="en-GB" noProof="0"/>
          </a:p>
        </p:txBody>
      </p:sp>
    </p:spTree>
    <p:extLst>
      <p:ext uri="{BB962C8B-B14F-4D97-AF65-F5344CB8AC3E}">
        <p14:creationId xmlns:p14="http://schemas.microsoft.com/office/powerpoint/2010/main" val="21888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B806631-3D8F-788C-74D5-942A6EA4B2AE}"/>
              </a:ext>
            </a:extLst>
          </p:cNvPr>
          <p:cNvSpPr>
            <a:spLocks noGrp="1"/>
          </p:cNvSpPr>
          <p:nvPr>
            <p:ph type="sldNum" sz="quarter" idx="12"/>
          </p:nvPr>
        </p:nvSpPr>
        <p:spPr/>
        <p:txBody>
          <a:bodyPr/>
          <a:lstStyle/>
          <a:p>
            <a:pPr rtl="0"/>
            <a:fld id="{C263D6C4-4840-40CC-AC84-17E24B3B7BDE}" type="slidenum">
              <a:rPr lang="en-GB" noProof="0" smtClean="0"/>
              <a:pPr rtl="0"/>
              <a:t>8</a:t>
            </a:fld>
            <a:endParaRPr lang="en-GB" noProof="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6" y="545643"/>
            <a:ext cx="5113476" cy="5594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467" y="545643"/>
            <a:ext cx="5749133" cy="5572712"/>
          </a:xfrm>
          <a:prstGeom prst="rect">
            <a:avLst/>
          </a:prstGeom>
        </p:spPr>
      </p:pic>
    </p:spTree>
    <p:extLst>
      <p:ext uri="{BB962C8B-B14F-4D97-AF65-F5344CB8AC3E}">
        <p14:creationId xmlns:p14="http://schemas.microsoft.com/office/powerpoint/2010/main" val="291257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8335DB6-86B7-9E59-4101-1FE241118E70}"/>
              </a:ext>
            </a:extLst>
          </p:cNvPr>
          <p:cNvSpPr>
            <a:spLocks noGrp="1"/>
          </p:cNvSpPr>
          <p:nvPr>
            <p:ph type="sldNum" sz="quarter" idx="12"/>
          </p:nvPr>
        </p:nvSpPr>
        <p:spPr/>
        <p:txBody>
          <a:bodyPr/>
          <a:lstStyle/>
          <a:p>
            <a:pPr rtl="0"/>
            <a:fld id="{C263D6C4-4840-40CC-AC84-17E24B3B7BDE}" type="slidenum">
              <a:rPr lang="en-GB" noProof="0" smtClean="0"/>
              <a:pPr rtl="0"/>
              <a:t>9</a:t>
            </a:fld>
            <a:endParaRPr lang="en-GB" noProof="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92" y="519494"/>
            <a:ext cx="5125913" cy="56138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114" y="519494"/>
            <a:ext cx="5799812" cy="5613887"/>
          </a:xfrm>
          <a:prstGeom prst="rect">
            <a:avLst/>
          </a:prstGeom>
        </p:spPr>
      </p:pic>
    </p:spTree>
    <p:extLst>
      <p:ext uri="{BB962C8B-B14F-4D97-AF65-F5344CB8AC3E}">
        <p14:creationId xmlns:p14="http://schemas.microsoft.com/office/powerpoint/2010/main" val="179003682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schemas.microsoft.com/office/2006/documentManagement/type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138</TotalTime>
  <Words>622</Words>
  <Application>Microsoft Office PowerPoint</Application>
  <PresentationFormat>Widescreen</PresentationFormat>
  <Paragraphs>74</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Tahoma</vt:lpstr>
      <vt:lpstr>Trade Gothic LT Pro</vt:lpstr>
      <vt:lpstr>Trebuchet MS</vt:lpstr>
      <vt:lpstr>Wingdings</vt:lpstr>
      <vt:lpstr>Office Theme</vt:lpstr>
      <vt:lpstr>MOVIE RECOMMENDATION SYSTEM </vt:lpstr>
      <vt:lpstr> INTRODUCTION</vt:lpstr>
      <vt:lpstr>PowerPoint Presentation</vt:lpstr>
      <vt:lpstr> COLLABORATIVE FILTERING</vt:lpstr>
      <vt:lpstr>PowerPoint Presentation</vt:lpstr>
      <vt:lpstr>PowerPoint Presentation</vt:lpstr>
      <vt:lpstr>CODES AND OUTPUTS</vt:lpstr>
      <vt:lpstr>PowerPoint Presentation</vt:lpstr>
      <vt:lpstr>PowerPoint Presentation</vt:lpstr>
      <vt:lpstr>PowerPoint Presentation</vt:lpstr>
      <vt:lpstr>PowerPoint Presentation</vt:lpstr>
      <vt:lpstr>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COUSINS OF COMPILERS</dc:title>
  <dc:creator>A1244</dc:creator>
  <cp:lastModifiedBy>Microsoft account</cp:lastModifiedBy>
  <cp:revision>10</cp:revision>
  <dcterms:created xsi:type="dcterms:W3CDTF">2023-04-23T16:39:40Z</dcterms:created>
  <dcterms:modified xsi:type="dcterms:W3CDTF">2023-04-27T17:30:15Z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