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4"/>
  </p:notes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8" r:id="rId9"/>
    <p:sldId id="290" r:id="rId10"/>
    <p:sldId id="292" r:id="rId11"/>
    <p:sldId id="270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4" r:id="rId28"/>
    <p:sldId id="286" r:id="rId29"/>
    <p:sldId id="287" r:id="rId30"/>
    <p:sldId id="288" r:id="rId31"/>
    <p:sldId id="261" r:id="rId32"/>
    <p:sldId id="29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762"/>
  </p:normalViewPr>
  <p:slideViewPr>
    <p:cSldViewPr snapToGrid="0" snapToObjects="1">
      <p:cViewPr varScale="1">
        <p:scale>
          <a:sx n="120" d="100"/>
          <a:sy n="120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15BA3-7A40-0C4F-967D-F3F34C9660C3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F74F0-FB4E-8645-AB31-17926CEE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73a74df84_1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73a74df84_1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96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6885dd356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6885dd356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725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9e46ff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9e46ff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542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73a74df84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73a74df84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763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73a74df84_1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73a74df84_1_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25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73a74df84_1_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73a74df84_1_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793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73a74df84_1_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73a74df84_1_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573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73a74df84_1_1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73a74df84_1_1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719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73a74df84_1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73a74df84_1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815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59e46ff3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359e46ff3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36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6185-BE97-D441-A7FF-B57AD831FCE1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5172AEC-E1BB-734F-8A5B-3E03B53FA7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66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6185-BE97-D441-A7FF-B57AD831FCE1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2AEC-E1BB-734F-8A5B-3E03B53FA7B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78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6185-BE97-D441-A7FF-B57AD831FCE1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2AEC-E1BB-734F-8A5B-3E03B53FA7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266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595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6185-BE97-D441-A7FF-B57AD831FCE1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2AEC-E1BB-734F-8A5B-3E03B53FA7B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14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6185-BE97-D441-A7FF-B57AD831FCE1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2AEC-E1BB-734F-8A5B-3E03B53FA7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15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6185-BE97-D441-A7FF-B57AD831FCE1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2AEC-E1BB-734F-8A5B-3E03B53FA7B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26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6185-BE97-D441-A7FF-B57AD831FCE1}" type="datetimeFigureOut">
              <a:rPr lang="en-US" smtClean="0"/>
              <a:t>4/18/19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2AEC-E1BB-734F-8A5B-3E03B53FA7B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26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6185-BE97-D441-A7FF-B57AD831FCE1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2AEC-E1BB-734F-8A5B-3E03B53FA7B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45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6185-BE97-D441-A7FF-B57AD831FCE1}" type="datetimeFigureOut">
              <a:rPr lang="en-US" smtClean="0"/>
              <a:t>4/18/19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2AEC-E1BB-734F-8A5B-3E03B53F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4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6185-BE97-D441-A7FF-B57AD831FCE1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2AEC-E1BB-734F-8A5B-3E03B53FA7B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4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3226185-BE97-D441-A7FF-B57AD831FCE1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2AEC-E1BB-734F-8A5B-3E03B53FA7B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00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26185-BE97-D441-A7FF-B57AD831FCE1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5172AEC-E1BB-734F-8A5B-3E03B53FA7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84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~johnhew/public/14-seq2seq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~johnhew/public/14-seq2seq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~johnhew/public/14-seq2seq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~johnhew/public/14-seq2seq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~johnhew/public/14-seq2seq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~johnhew/public/14-seq2seq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~johnhew/public/14-seq2seq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~johnhew/public/14-seq2seq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05.01121.pdf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xiv.org/pdf/1505.01121.pdf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5.01121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5.01121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05.01121.pdf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rxiv.org/pdf/1505.01121.pdf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rxiv.org/pdf/1505.01121.pdf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rxiv.org/pdf/1505.01121.pdf" TargetMode="Externa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xiv.org/pdf/1505.01121.pdf" TargetMode="Externa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rxiv.org/pdf/1505.01121.pdf" TargetMode="Externa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rxiv.org/pdf/1505.01121.pdf" TargetMode="Externa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~johnhew/public/14-seq2seq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~johnhew/public/14-seq2seq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C231-47FD-8F4A-BF16-BFA05D3AA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Question Answering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7100B-0E4A-1046-A68D-866DFE48A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Reno Kriz</a:t>
            </a:r>
          </a:p>
          <a:p>
            <a:r>
              <a:rPr lang="en-US" dirty="0"/>
              <a:t>Stat 991</a:t>
            </a:r>
          </a:p>
        </p:txBody>
      </p:sp>
    </p:spTree>
    <p:extLst>
      <p:ext uri="{BB962C8B-B14F-4D97-AF65-F5344CB8AC3E}">
        <p14:creationId xmlns:p14="http://schemas.microsoft.com/office/powerpoint/2010/main" val="2943512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/>
          <p:nvPr/>
        </p:nvSpPr>
        <p:spPr>
          <a:xfrm>
            <a:off x="2271467" y="5364701"/>
            <a:ext cx="8816000" cy="121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err="1"/>
              <a:t>BackGround</a:t>
            </a:r>
            <a:r>
              <a:rPr lang="en" dirty="0"/>
              <a:t>: Seq2Seq Models</a:t>
            </a:r>
            <a:endParaRPr dirty="0"/>
          </a:p>
        </p:txBody>
      </p:sp>
      <p:sp>
        <p:nvSpPr>
          <p:cNvPr id="219" name="Google Shape;219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97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dirty="0"/>
              <a:t>How do RNN’s produce probability distributions over a vocabulary?</a:t>
            </a:r>
            <a:endParaRPr dirty="0"/>
          </a:p>
        </p:txBody>
      </p:sp>
      <p:sp>
        <p:nvSpPr>
          <p:cNvPr id="220" name="Google Shape;220;p20"/>
          <p:cNvSpPr txBox="1"/>
          <p:nvPr/>
        </p:nvSpPr>
        <p:spPr>
          <a:xfrm>
            <a:off x="1995229" y="2830633"/>
            <a:ext cx="1100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Only</a:t>
            </a:r>
            <a:endParaRPr sz="3200"/>
          </a:p>
        </p:txBody>
      </p:sp>
      <p:sp>
        <p:nvSpPr>
          <p:cNvPr id="221" name="Google Shape;221;p20"/>
          <p:cNvSpPr/>
          <p:nvPr/>
        </p:nvSpPr>
        <p:spPr>
          <a:xfrm>
            <a:off x="1588667" y="4680933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22" name="Google Shape;222;p20"/>
          <p:cNvCxnSpPr>
            <a:stCxn id="221" idx="3"/>
            <a:endCxn id="223" idx="1"/>
          </p:cNvCxnSpPr>
          <p:nvPr/>
        </p:nvCxnSpPr>
        <p:spPr>
          <a:xfrm>
            <a:off x="2271467" y="4779733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3" name="Google Shape;223;p20"/>
          <p:cNvSpPr/>
          <p:nvPr/>
        </p:nvSpPr>
        <p:spPr>
          <a:xfrm>
            <a:off x="2918667" y="4680933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4" name="Google Shape;224;p20"/>
          <p:cNvSpPr/>
          <p:nvPr/>
        </p:nvSpPr>
        <p:spPr>
          <a:xfrm>
            <a:off x="4149000" y="4680933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25" name="Google Shape;225;p20"/>
          <p:cNvCxnSpPr>
            <a:stCxn id="223" idx="3"/>
            <a:endCxn id="224" idx="1"/>
          </p:cNvCxnSpPr>
          <p:nvPr/>
        </p:nvCxnSpPr>
        <p:spPr>
          <a:xfrm>
            <a:off x="3601467" y="4779733"/>
            <a:ext cx="5476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6" name="Google Shape;226;p20"/>
          <p:cNvSpPr txBox="1"/>
          <p:nvPr/>
        </p:nvSpPr>
        <p:spPr>
          <a:xfrm>
            <a:off x="3325229" y="2830633"/>
            <a:ext cx="1100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use</a:t>
            </a:r>
            <a:endParaRPr sz="3200"/>
          </a:p>
        </p:txBody>
      </p:sp>
      <p:sp>
        <p:nvSpPr>
          <p:cNvPr id="227" name="Google Shape;227;p20"/>
          <p:cNvSpPr txBox="1"/>
          <p:nvPr/>
        </p:nvSpPr>
        <p:spPr>
          <a:xfrm>
            <a:off x="4337033" y="2830633"/>
            <a:ext cx="14452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FF0000"/>
                </a:solidFill>
              </a:rPr>
              <a:t>neural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228" name="Google Shape;228;p20"/>
          <p:cNvSpPr/>
          <p:nvPr/>
        </p:nvSpPr>
        <p:spPr>
          <a:xfrm>
            <a:off x="2453033" y="3648600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9" name="Google Shape;229;p20"/>
          <p:cNvSpPr/>
          <p:nvPr/>
        </p:nvSpPr>
        <p:spPr>
          <a:xfrm>
            <a:off x="3783033" y="3648600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0" name="Google Shape;230;p20"/>
          <p:cNvSpPr/>
          <p:nvPr/>
        </p:nvSpPr>
        <p:spPr>
          <a:xfrm>
            <a:off x="2453033" y="4633133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1" name="Google Shape;231;p20"/>
          <p:cNvSpPr/>
          <p:nvPr/>
        </p:nvSpPr>
        <p:spPr>
          <a:xfrm>
            <a:off x="3783033" y="4633133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32" name="Google Shape;232;p20"/>
          <p:cNvCxnSpPr>
            <a:stCxn id="228" idx="2"/>
            <a:endCxn id="230" idx="0"/>
          </p:cNvCxnSpPr>
          <p:nvPr/>
        </p:nvCxnSpPr>
        <p:spPr>
          <a:xfrm>
            <a:off x="2545233" y="4193800"/>
            <a:ext cx="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20"/>
          <p:cNvCxnSpPr>
            <a:stCxn id="229" idx="2"/>
            <a:endCxn id="231" idx="0"/>
          </p:cNvCxnSpPr>
          <p:nvPr/>
        </p:nvCxnSpPr>
        <p:spPr>
          <a:xfrm>
            <a:off x="3875233" y="4193800"/>
            <a:ext cx="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4" name="Google Shape;234;p20"/>
          <p:cNvSpPr/>
          <p:nvPr/>
        </p:nvSpPr>
        <p:spPr>
          <a:xfrm rot="5400000">
            <a:off x="8188233" y="4158851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5" name="Google Shape;235;p20"/>
          <p:cNvSpPr/>
          <p:nvPr/>
        </p:nvSpPr>
        <p:spPr>
          <a:xfrm rot="5400000">
            <a:off x="7435533" y="4119875"/>
            <a:ext cx="1024800" cy="617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6" name="Google Shape;236;p20"/>
          <p:cNvSpPr txBox="1"/>
          <p:nvPr/>
        </p:nvSpPr>
        <p:spPr>
          <a:xfrm>
            <a:off x="6169433" y="3885751"/>
            <a:ext cx="16692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softmax</a:t>
            </a:r>
            <a:r>
              <a:rPr lang="en" sz="4000"/>
              <a:t>(</a:t>
            </a:r>
            <a:endParaRPr sz="4000"/>
          </a:p>
        </p:txBody>
      </p:sp>
      <p:sp>
        <p:nvSpPr>
          <p:cNvPr id="237" name="Google Shape;237;p20"/>
          <p:cNvSpPr txBox="1"/>
          <p:nvPr/>
        </p:nvSpPr>
        <p:spPr>
          <a:xfrm>
            <a:off x="8628433" y="3885733"/>
            <a:ext cx="16692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/>
              <a:t>) =</a:t>
            </a:r>
            <a:endParaRPr sz="4000"/>
          </a:p>
        </p:txBody>
      </p:sp>
      <p:sp>
        <p:nvSpPr>
          <p:cNvPr id="238" name="Google Shape;238;p20"/>
          <p:cNvSpPr/>
          <p:nvPr/>
        </p:nvSpPr>
        <p:spPr>
          <a:xfrm rot="5400000">
            <a:off x="2074633" y="5799107"/>
            <a:ext cx="941200" cy="1976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39" name="Google Shape;239;p20"/>
          <p:cNvCxnSpPr>
            <a:stCxn id="224" idx="0"/>
            <a:endCxn id="234" idx="1"/>
          </p:cNvCxnSpPr>
          <p:nvPr/>
        </p:nvCxnSpPr>
        <p:spPr>
          <a:xfrm rot="-5400000">
            <a:off x="6127600" y="2278933"/>
            <a:ext cx="764800" cy="4039200"/>
          </a:xfrm>
          <a:prstGeom prst="curvedConnector3">
            <a:avLst>
              <a:gd name="adj1" fmla="val 171505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240" name="Google Shape;240;p20"/>
          <p:cNvSpPr txBox="1"/>
          <p:nvPr/>
        </p:nvSpPr>
        <p:spPr>
          <a:xfrm>
            <a:off x="3120905" y="5798913"/>
            <a:ext cx="2562000" cy="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241" name="Google Shape;241;p20"/>
          <p:cNvSpPr txBox="1"/>
          <p:nvPr/>
        </p:nvSpPr>
        <p:spPr>
          <a:xfrm>
            <a:off x="2637433" y="5365667"/>
            <a:ext cx="8545600" cy="12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A probability distribution over the vocab, constructed from the RNN memory and 1 last transformation (in green.) The </a:t>
            </a:r>
            <a:r>
              <a:rPr lang="en" sz="2400" dirty="0" err="1"/>
              <a:t>softmax</a:t>
            </a:r>
            <a:r>
              <a:rPr lang="en" sz="2400" dirty="0"/>
              <a:t> function turns “scores” into a probability distribution.</a:t>
            </a:r>
            <a:endParaRPr sz="2400" dirty="0"/>
          </a:p>
        </p:txBody>
      </p:sp>
      <p:sp>
        <p:nvSpPr>
          <p:cNvPr id="242" name="Google Shape;242;p20"/>
          <p:cNvSpPr/>
          <p:nvPr/>
        </p:nvSpPr>
        <p:spPr>
          <a:xfrm rot="5400000">
            <a:off x="9111933" y="4314607"/>
            <a:ext cx="941200" cy="1976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3" name="Google Shape;243;p20"/>
          <p:cNvSpPr txBox="1"/>
          <p:nvPr/>
        </p:nvSpPr>
        <p:spPr>
          <a:xfrm>
            <a:off x="7889936" y="4513733"/>
            <a:ext cx="366800" cy="1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4</a:t>
            </a:r>
            <a:endParaRPr sz="2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7422EF-A636-DA4A-8EC9-7958366C5F01}"/>
              </a:ext>
            </a:extLst>
          </p:cNvPr>
          <p:cNvSpPr txBox="1"/>
          <p:nvPr/>
        </p:nvSpPr>
        <p:spPr>
          <a:xfrm>
            <a:off x="8227144" y="200312"/>
            <a:ext cx="4032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Slides shamelessly borrowed from John Hewitt. (</a:t>
            </a:r>
            <a:r>
              <a:rPr lang="en-US" sz="1200" dirty="0">
                <a:hlinkClick r:id="rId3"/>
              </a:rPr>
              <a:t>https://nlp.stanford.edu/~johnhew/public/14-seq2seq.pdf</a:t>
            </a:r>
            <a:r>
              <a:rPr lang="en-US" sz="1200" dirty="0"/>
              <a:t>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8597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508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Background: Seq2Seq Models</a:t>
            </a:r>
            <a:endParaRPr dirty="0"/>
          </a:p>
        </p:txBody>
      </p:sp>
      <p:sp>
        <p:nvSpPr>
          <p:cNvPr id="400" name="Google Shape;400;p25"/>
          <p:cNvSpPr txBox="1">
            <a:spLocks noGrp="1"/>
          </p:cNvSpPr>
          <p:nvPr>
            <p:ph type="body" idx="1"/>
          </p:nvPr>
        </p:nvSpPr>
        <p:spPr>
          <a:xfrm>
            <a:off x="415600" y="1398883"/>
            <a:ext cx="11360800" cy="121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General idea</a:t>
            </a:r>
            <a:r>
              <a:rPr lang="en" dirty="0"/>
              <a:t>: generate the output one token at a time</a:t>
            </a:r>
          </a:p>
          <a:p>
            <a:pPr marL="0" indent="0">
              <a:buNone/>
            </a:pPr>
            <a:r>
              <a:rPr lang="en" dirty="0"/>
              <a:t>The model that takes the encoded representation and generates the output is called the Decoder, and is also generally an RNN.</a:t>
            </a:r>
            <a:endParaRPr dirty="0"/>
          </a:p>
        </p:txBody>
      </p:sp>
      <p:sp>
        <p:nvSpPr>
          <p:cNvPr id="401" name="Google Shape;401;p25"/>
          <p:cNvSpPr txBox="1"/>
          <p:nvPr/>
        </p:nvSpPr>
        <p:spPr>
          <a:xfrm>
            <a:off x="681180" y="2575067"/>
            <a:ext cx="1100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dirty="0"/>
              <a:t>Only</a:t>
            </a:r>
            <a:endParaRPr sz="3200" dirty="0"/>
          </a:p>
        </p:txBody>
      </p:sp>
      <p:sp>
        <p:nvSpPr>
          <p:cNvPr id="402" name="Google Shape;402;p25"/>
          <p:cNvSpPr/>
          <p:nvPr/>
        </p:nvSpPr>
        <p:spPr>
          <a:xfrm>
            <a:off x="274617" y="4425367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03" name="Google Shape;403;p25"/>
          <p:cNvCxnSpPr>
            <a:stCxn id="402" idx="3"/>
            <a:endCxn id="404" idx="1"/>
          </p:cNvCxnSpPr>
          <p:nvPr/>
        </p:nvCxnSpPr>
        <p:spPr>
          <a:xfrm>
            <a:off x="957417" y="4524167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4" name="Google Shape;404;p25"/>
          <p:cNvSpPr/>
          <p:nvPr/>
        </p:nvSpPr>
        <p:spPr>
          <a:xfrm>
            <a:off x="1604617" y="4425367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5" name="Google Shape;405;p25"/>
          <p:cNvSpPr/>
          <p:nvPr/>
        </p:nvSpPr>
        <p:spPr>
          <a:xfrm>
            <a:off x="2834951" y="4425367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06" name="Google Shape;406;p25"/>
          <p:cNvCxnSpPr>
            <a:stCxn id="405" idx="3"/>
            <a:endCxn id="407" idx="1"/>
          </p:cNvCxnSpPr>
          <p:nvPr/>
        </p:nvCxnSpPr>
        <p:spPr>
          <a:xfrm>
            <a:off x="3517751" y="4524167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7" name="Google Shape;407;p25"/>
          <p:cNvSpPr/>
          <p:nvPr/>
        </p:nvSpPr>
        <p:spPr>
          <a:xfrm>
            <a:off x="4164951" y="4425367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08" name="Google Shape;408;p25"/>
          <p:cNvCxnSpPr>
            <a:stCxn id="404" idx="3"/>
            <a:endCxn id="405" idx="1"/>
          </p:cNvCxnSpPr>
          <p:nvPr/>
        </p:nvCxnSpPr>
        <p:spPr>
          <a:xfrm>
            <a:off x="2287417" y="4524167"/>
            <a:ext cx="5476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9" name="Google Shape;409;p25"/>
          <p:cNvSpPr txBox="1"/>
          <p:nvPr/>
        </p:nvSpPr>
        <p:spPr>
          <a:xfrm>
            <a:off x="2011180" y="2575067"/>
            <a:ext cx="1100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dirty="0"/>
              <a:t>use</a:t>
            </a:r>
            <a:endParaRPr sz="3200" dirty="0"/>
          </a:p>
        </p:txBody>
      </p:sp>
      <p:sp>
        <p:nvSpPr>
          <p:cNvPr id="410" name="Google Shape;410;p25"/>
          <p:cNvSpPr txBox="1"/>
          <p:nvPr/>
        </p:nvSpPr>
        <p:spPr>
          <a:xfrm>
            <a:off x="3022983" y="2575067"/>
            <a:ext cx="14452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neural</a:t>
            </a:r>
            <a:endParaRPr sz="3200"/>
          </a:p>
        </p:txBody>
      </p:sp>
      <p:sp>
        <p:nvSpPr>
          <p:cNvPr id="411" name="Google Shape;411;p25"/>
          <p:cNvSpPr txBox="1"/>
          <p:nvPr/>
        </p:nvSpPr>
        <p:spPr>
          <a:xfrm>
            <a:off x="4514517" y="2575067"/>
            <a:ext cx="1214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nets</a:t>
            </a:r>
            <a:endParaRPr sz="3200"/>
          </a:p>
        </p:txBody>
      </p:sp>
      <p:sp>
        <p:nvSpPr>
          <p:cNvPr id="412" name="Google Shape;412;p25"/>
          <p:cNvSpPr/>
          <p:nvPr/>
        </p:nvSpPr>
        <p:spPr>
          <a:xfrm>
            <a:off x="1138984" y="3393033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3" name="Google Shape;413;p25"/>
          <p:cNvSpPr/>
          <p:nvPr/>
        </p:nvSpPr>
        <p:spPr>
          <a:xfrm>
            <a:off x="2468984" y="3393033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4" name="Google Shape;414;p25"/>
          <p:cNvSpPr/>
          <p:nvPr/>
        </p:nvSpPr>
        <p:spPr>
          <a:xfrm>
            <a:off x="3653384" y="3393033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5" name="Google Shape;415;p25"/>
          <p:cNvSpPr/>
          <p:nvPr/>
        </p:nvSpPr>
        <p:spPr>
          <a:xfrm>
            <a:off x="5029317" y="3393033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16" name="Google Shape;416;p25"/>
          <p:cNvCxnSpPr>
            <a:stCxn id="407" idx="3"/>
          </p:cNvCxnSpPr>
          <p:nvPr/>
        </p:nvCxnSpPr>
        <p:spPr>
          <a:xfrm>
            <a:off x="4847751" y="4524167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7" name="Google Shape;417;p25"/>
          <p:cNvSpPr/>
          <p:nvPr/>
        </p:nvSpPr>
        <p:spPr>
          <a:xfrm>
            <a:off x="1138984" y="4377567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8" name="Google Shape;418;p25"/>
          <p:cNvSpPr/>
          <p:nvPr/>
        </p:nvSpPr>
        <p:spPr>
          <a:xfrm>
            <a:off x="2468984" y="4377567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9" name="Google Shape;419;p25"/>
          <p:cNvSpPr/>
          <p:nvPr/>
        </p:nvSpPr>
        <p:spPr>
          <a:xfrm>
            <a:off x="3658367" y="4377567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0" name="Google Shape;420;p25"/>
          <p:cNvSpPr/>
          <p:nvPr/>
        </p:nvSpPr>
        <p:spPr>
          <a:xfrm>
            <a:off x="5029300" y="4361000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21" name="Google Shape;421;p25"/>
          <p:cNvCxnSpPr>
            <a:stCxn id="412" idx="2"/>
            <a:endCxn id="417" idx="0"/>
          </p:cNvCxnSpPr>
          <p:nvPr/>
        </p:nvCxnSpPr>
        <p:spPr>
          <a:xfrm>
            <a:off x="1231184" y="3938233"/>
            <a:ext cx="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2" name="Google Shape;422;p25"/>
          <p:cNvCxnSpPr>
            <a:stCxn id="413" idx="2"/>
            <a:endCxn id="418" idx="0"/>
          </p:cNvCxnSpPr>
          <p:nvPr/>
        </p:nvCxnSpPr>
        <p:spPr>
          <a:xfrm>
            <a:off x="2561184" y="3938233"/>
            <a:ext cx="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" name="Google Shape;423;p25"/>
          <p:cNvCxnSpPr>
            <a:stCxn id="414" idx="2"/>
            <a:endCxn id="419" idx="0"/>
          </p:cNvCxnSpPr>
          <p:nvPr/>
        </p:nvCxnSpPr>
        <p:spPr>
          <a:xfrm>
            <a:off x="3745584" y="3938233"/>
            <a:ext cx="480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" name="Google Shape;424;p25"/>
          <p:cNvCxnSpPr>
            <a:stCxn id="415" idx="2"/>
            <a:endCxn id="420" idx="0"/>
          </p:cNvCxnSpPr>
          <p:nvPr/>
        </p:nvCxnSpPr>
        <p:spPr>
          <a:xfrm>
            <a:off x="5121517" y="3938233"/>
            <a:ext cx="0" cy="4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5" name="Google Shape;425;p25"/>
          <p:cNvSpPr txBox="1"/>
          <p:nvPr/>
        </p:nvSpPr>
        <p:spPr>
          <a:xfrm>
            <a:off x="4514517" y="2575067"/>
            <a:ext cx="1214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3200">
              <a:solidFill>
                <a:srgbClr val="FF0000"/>
              </a:solidFill>
            </a:endParaRPr>
          </a:p>
        </p:txBody>
      </p:sp>
      <p:sp>
        <p:nvSpPr>
          <p:cNvPr id="426" name="Google Shape;426;p25"/>
          <p:cNvSpPr/>
          <p:nvPr/>
        </p:nvSpPr>
        <p:spPr>
          <a:xfrm>
            <a:off x="5494951" y="4425367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7" name="Google Shape;427;p25"/>
          <p:cNvSpPr txBox="1"/>
          <p:nvPr/>
        </p:nvSpPr>
        <p:spPr>
          <a:xfrm>
            <a:off x="5901541" y="5538167"/>
            <a:ext cx="1100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Jiri</a:t>
            </a:r>
            <a:endParaRPr sz="3200"/>
          </a:p>
          <a:p>
            <a:pPr algn="ctr"/>
            <a:endParaRPr sz="3200"/>
          </a:p>
        </p:txBody>
      </p:sp>
      <p:cxnSp>
        <p:nvCxnSpPr>
          <p:cNvPr id="428" name="Google Shape;428;p25"/>
          <p:cNvCxnSpPr>
            <a:stCxn id="429" idx="3"/>
            <a:endCxn id="430" idx="1"/>
          </p:cNvCxnSpPr>
          <p:nvPr/>
        </p:nvCxnSpPr>
        <p:spPr>
          <a:xfrm>
            <a:off x="6177751" y="4524167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0" name="Google Shape;430;p25"/>
          <p:cNvSpPr/>
          <p:nvPr/>
        </p:nvSpPr>
        <p:spPr>
          <a:xfrm>
            <a:off x="6824951" y="4425367"/>
            <a:ext cx="682800" cy="197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rgbClr val="76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1" name="Google Shape;431;p25"/>
          <p:cNvSpPr/>
          <p:nvPr/>
        </p:nvSpPr>
        <p:spPr>
          <a:xfrm rot="10800000">
            <a:off x="6359317" y="5062167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2" name="Google Shape;432;p25"/>
          <p:cNvSpPr/>
          <p:nvPr/>
        </p:nvSpPr>
        <p:spPr>
          <a:xfrm>
            <a:off x="6359317" y="4377567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33" name="Google Shape;433;p25"/>
          <p:cNvCxnSpPr>
            <a:stCxn id="426" idx="2"/>
          </p:cNvCxnSpPr>
          <p:nvPr/>
        </p:nvCxnSpPr>
        <p:spPr>
          <a:xfrm>
            <a:off x="5836351" y="4622967"/>
            <a:ext cx="388400" cy="11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4" name="Google Shape;434;p25"/>
          <p:cNvCxnSpPr/>
          <p:nvPr/>
        </p:nvCxnSpPr>
        <p:spPr>
          <a:xfrm rot="10800000">
            <a:off x="6451517" y="4639367"/>
            <a:ext cx="0" cy="4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5" name="Google Shape;435;p25"/>
          <p:cNvSpPr/>
          <p:nvPr/>
        </p:nvSpPr>
        <p:spPr>
          <a:xfrm>
            <a:off x="5842124" y="4425367"/>
            <a:ext cx="354400" cy="197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rgbClr val="76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02E78A-A118-434B-9FFE-409A922301C1}"/>
              </a:ext>
            </a:extLst>
          </p:cNvPr>
          <p:cNvSpPr txBox="1"/>
          <p:nvPr/>
        </p:nvSpPr>
        <p:spPr>
          <a:xfrm>
            <a:off x="8227144" y="200312"/>
            <a:ext cx="4032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Slides shamelessly borrowed from John Hewitt. (</a:t>
            </a:r>
            <a:r>
              <a:rPr lang="en-US" sz="1200" dirty="0">
                <a:hlinkClick r:id="rId3"/>
              </a:rPr>
              <a:t>https://nlp.stanford.edu/~johnhew/public/14-seq2seq.pdf</a:t>
            </a:r>
            <a:r>
              <a:rPr lang="en-US" sz="1200" dirty="0"/>
              <a:t>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66038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508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Background: Seq2Seq Models</a:t>
            </a:r>
            <a:endParaRPr dirty="0"/>
          </a:p>
        </p:txBody>
      </p:sp>
      <p:sp>
        <p:nvSpPr>
          <p:cNvPr id="442" name="Google Shape;442;p26"/>
          <p:cNvSpPr txBox="1"/>
          <p:nvPr/>
        </p:nvSpPr>
        <p:spPr>
          <a:xfrm>
            <a:off x="681180" y="2575067"/>
            <a:ext cx="1100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Only</a:t>
            </a:r>
            <a:endParaRPr sz="3200"/>
          </a:p>
        </p:txBody>
      </p:sp>
      <p:sp>
        <p:nvSpPr>
          <p:cNvPr id="443" name="Google Shape;443;p26"/>
          <p:cNvSpPr/>
          <p:nvPr/>
        </p:nvSpPr>
        <p:spPr>
          <a:xfrm>
            <a:off x="274617" y="4425367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44" name="Google Shape;444;p26"/>
          <p:cNvCxnSpPr>
            <a:stCxn id="443" idx="3"/>
            <a:endCxn id="445" idx="1"/>
          </p:cNvCxnSpPr>
          <p:nvPr/>
        </p:nvCxnSpPr>
        <p:spPr>
          <a:xfrm>
            <a:off x="957417" y="4524167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5" name="Google Shape;445;p26"/>
          <p:cNvSpPr/>
          <p:nvPr/>
        </p:nvSpPr>
        <p:spPr>
          <a:xfrm>
            <a:off x="1604617" y="4425367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6" name="Google Shape;446;p26"/>
          <p:cNvSpPr/>
          <p:nvPr/>
        </p:nvSpPr>
        <p:spPr>
          <a:xfrm>
            <a:off x="2834951" y="4425367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47" name="Google Shape;447;p26"/>
          <p:cNvCxnSpPr>
            <a:stCxn id="446" idx="3"/>
            <a:endCxn id="448" idx="1"/>
          </p:cNvCxnSpPr>
          <p:nvPr/>
        </p:nvCxnSpPr>
        <p:spPr>
          <a:xfrm>
            <a:off x="3517751" y="4524167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8" name="Google Shape;448;p26"/>
          <p:cNvSpPr/>
          <p:nvPr/>
        </p:nvSpPr>
        <p:spPr>
          <a:xfrm>
            <a:off x="4164951" y="4425367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49" name="Google Shape;449;p26"/>
          <p:cNvCxnSpPr>
            <a:stCxn id="445" idx="3"/>
            <a:endCxn id="446" idx="1"/>
          </p:cNvCxnSpPr>
          <p:nvPr/>
        </p:nvCxnSpPr>
        <p:spPr>
          <a:xfrm>
            <a:off x="2287417" y="4524167"/>
            <a:ext cx="5476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0" name="Google Shape;450;p26"/>
          <p:cNvSpPr txBox="1"/>
          <p:nvPr/>
        </p:nvSpPr>
        <p:spPr>
          <a:xfrm>
            <a:off x="2011180" y="2575067"/>
            <a:ext cx="1100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use</a:t>
            </a:r>
            <a:endParaRPr sz="3200"/>
          </a:p>
        </p:txBody>
      </p:sp>
      <p:sp>
        <p:nvSpPr>
          <p:cNvPr id="451" name="Google Shape;451;p26"/>
          <p:cNvSpPr txBox="1"/>
          <p:nvPr/>
        </p:nvSpPr>
        <p:spPr>
          <a:xfrm>
            <a:off x="3022983" y="2575067"/>
            <a:ext cx="14452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neural</a:t>
            </a:r>
            <a:endParaRPr sz="3200"/>
          </a:p>
        </p:txBody>
      </p:sp>
      <p:sp>
        <p:nvSpPr>
          <p:cNvPr id="452" name="Google Shape;452;p26"/>
          <p:cNvSpPr txBox="1"/>
          <p:nvPr/>
        </p:nvSpPr>
        <p:spPr>
          <a:xfrm>
            <a:off x="4514517" y="2575067"/>
            <a:ext cx="1214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nets</a:t>
            </a:r>
            <a:endParaRPr sz="3200"/>
          </a:p>
        </p:txBody>
      </p:sp>
      <p:sp>
        <p:nvSpPr>
          <p:cNvPr id="453" name="Google Shape;453;p26"/>
          <p:cNvSpPr/>
          <p:nvPr/>
        </p:nvSpPr>
        <p:spPr>
          <a:xfrm>
            <a:off x="1138984" y="3393033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4" name="Google Shape;454;p26"/>
          <p:cNvSpPr/>
          <p:nvPr/>
        </p:nvSpPr>
        <p:spPr>
          <a:xfrm>
            <a:off x="2468984" y="3393033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5" name="Google Shape;455;p26"/>
          <p:cNvSpPr/>
          <p:nvPr/>
        </p:nvSpPr>
        <p:spPr>
          <a:xfrm>
            <a:off x="3653384" y="3393033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6" name="Google Shape;456;p26"/>
          <p:cNvSpPr/>
          <p:nvPr/>
        </p:nvSpPr>
        <p:spPr>
          <a:xfrm>
            <a:off x="5029317" y="3393033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57" name="Google Shape;457;p26"/>
          <p:cNvCxnSpPr>
            <a:stCxn id="448" idx="3"/>
          </p:cNvCxnSpPr>
          <p:nvPr/>
        </p:nvCxnSpPr>
        <p:spPr>
          <a:xfrm>
            <a:off x="4847751" y="4524167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8" name="Google Shape;458;p26"/>
          <p:cNvSpPr/>
          <p:nvPr/>
        </p:nvSpPr>
        <p:spPr>
          <a:xfrm>
            <a:off x="1138984" y="4377567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9" name="Google Shape;459;p26"/>
          <p:cNvSpPr/>
          <p:nvPr/>
        </p:nvSpPr>
        <p:spPr>
          <a:xfrm>
            <a:off x="2468984" y="4377567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0" name="Google Shape;460;p26"/>
          <p:cNvSpPr/>
          <p:nvPr/>
        </p:nvSpPr>
        <p:spPr>
          <a:xfrm>
            <a:off x="3658367" y="4377567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1" name="Google Shape;461;p26"/>
          <p:cNvSpPr/>
          <p:nvPr/>
        </p:nvSpPr>
        <p:spPr>
          <a:xfrm>
            <a:off x="5029300" y="4361000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62" name="Google Shape;462;p26"/>
          <p:cNvCxnSpPr>
            <a:stCxn id="453" idx="2"/>
            <a:endCxn id="458" idx="0"/>
          </p:cNvCxnSpPr>
          <p:nvPr/>
        </p:nvCxnSpPr>
        <p:spPr>
          <a:xfrm>
            <a:off x="1231184" y="3938233"/>
            <a:ext cx="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3" name="Google Shape;463;p26"/>
          <p:cNvCxnSpPr>
            <a:stCxn id="454" idx="2"/>
            <a:endCxn id="459" idx="0"/>
          </p:cNvCxnSpPr>
          <p:nvPr/>
        </p:nvCxnSpPr>
        <p:spPr>
          <a:xfrm>
            <a:off x="2561184" y="3938233"/>
            <a:ext cx="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4" name="Google Shape;464;p26"/>
          <p:cNvCxnSpPr>
            <a:stCxn id="455" idx="2"/>
            <a:endCxn id="460" idx="0"/>
          </p:cNvCxnSpPr>
          <p:nvPr/>
        </p:nvCxnSpPr>
        <p:spPr>
          <a:xfrm>
            <a:off x="3745584" y="3938233"/>
            <a:ext cx="480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5" name="Google Shape;465;p26"/>
          <p:cNvCxnSpPr>
            <a:stCxn id="456" idx="2"/>
            <a:endCxn id="461" idx="0"/>
          </p:cNvCxnSpPr>
          <p:nvPr/>
        </p:nvCxnSpPr>
        <p:spPr>
          <a:xfrm>
            <a:off x="5121517" y="3938233"/>
            <a:ext cx="0" cy="4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6" name="Google Shape;466;p26"/>
          <p:cNvSpPr txBox="1"/>
          <p:nvPr/>
        </p:nvSpPr>
        <p:spPr>
          <a:xfrm>
            <a:off x="4514517" y="2575067"/>
            <a:ext cx="1214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3200">
              <a:solidFill>
                <a:srgbClr val="FF0000"/>
              </a:solidFill>
            </a:endParaRPr>
          </a:p>
        </p:txBody>
      </p:sp>
      <p:sp>
        <p:nvSpPr>
          <p:cNvPr id="467" name="Google Shape;467;p26"/>
          <p:cNvSpPr/>
          <p:nvPr/>
        </p:nvSpPr>
        <p:spPr>
          <a:xfrm>
            <a:off x="5494951" y="4425367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8" name="Google Shape;468;p26"/>
          <p:cNvSpPr txBox="1"/>
          <p:nvPr/>
        </p:nvSpPr>
        <p:spPr>
          <a:xfrm>
            <a:off x="5901541" y="5538167"/>
            <a:ext cx="1100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Jiri</a:t>
            </a:r>
            <a:endParaRPr sz="3200"/>
          </a:p>
          <a:p>
            <a:pPr algn="ctr"/>
            <a:endParaRPr sz="3200"/>
          </a:p>
        </p:txBody>
      </p:sp>
      <p:cxnSp>
        <p:nvCxnSpPr>
          <p:cNvPr id="469" name="Google Shape;469;p26"/>
          <p:cNvCxnSpPr>
            <a:stCxn id="470" idx="3"/>
            <a:endCxn id="471" idx="1"/>
          </p:cNvCxnSpPr>
          <p:nvPr/>
        </p:nvCxnSpPr>
        <p:spPr>
          <a:xfrm>
            <a:off x="6177751" y="4524167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1" name="Google Shape;471;p26"/>
          <p:cNvSpPr/>
          <p:nvPr/>
        </p:nvSpPr>
        <p:spPr>
          <a:xfrm>
            <a:off x="6824951" y="4425367"/>
            <a:ext cx="682800" cy="197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rgbClr val="76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2" name="Google Shape;472;p26"/>
          <p:cNvSpPr/>
          <p:nvPr/>
        </p:nvSpPr>
        <p:spPr>
          <a:xfrm>
            <a:off x="8055284" y="4425367"/>
            <a:ext cx="682800" cy="197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rgbClr val="76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73" name="Google Shape;473;p26"/>
          <p:cNvCxnSpPr>
            <a:stCxn id="471" idx="3"/>
            <a:endCxn id="472" idx="1"/>
          </p:cNvCxnSpPr>
          <p:nvPr/>
        </p:nvCxnSpPr>
        <p:spPr>
          <a:xfrm>
            <a:off x="7507751" y="4524167"/>
            <a:ext cx="5476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4" name="Google Shape;474;p26"/>
          <p:cNvSpPr txBox="1"/>
          <p:nvPr/>
        </p:nvSpPr>
        <p:spPr>
          <a:xfrm>
            <a:off x="6824961" y="5538167"/>
            <a:ext cx="15556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naanị</a:t>
            </a:r>
            <a:endParaRPr sz="3200"/>
          </a:p>
        </p:txBody>
      </p:sp>
      <p:sp>
        <p:nvSpPr>
          <p:cNvPr id="475" name="Google Shape;475;p26"/>
          <p:cNvSpPr/>
          <p:nvPr/>
        </p:nvSpPr>
        <p:spPr>
          <a:xfrm rot="10800000">
            <a:off x="7735251" y="5062167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6" name="Google Shape;476;p26"/>
          <p:cNvSpPr/>
          <p:nvPr/>
        </p:nvSpPr>
        <p:spPr>
          <a:xfrm rot="10800000">
            <a:off x="6359317" y="5062167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7" name="Google Shape;477;p26"/>
          <p:cNvSpPr/>
          <p:nvPr/>
        </p:nvSpPr>
        <p:spPr>
          <a:xfrm>
            <a:off x="6359317" y="4377567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8" name="Google Shape;478;p26"/>
          <p:cNvSpPr/>
          <p:nvPr/>
        </p:nvSpPr>
        <p:spPr>
          <a:xfrm>
            <a:off x="7689317" y="4377567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79" name="Google Shape;479;p26"/>
          <p:cNvCxnSpPr>
            <a:stCxn id="467" idx="2"/>
          </p:cNvCxnSpPr>
          <p:nvPr/>
        </p:nvCxnSpPr>
        <p:spPr>
          <a:xfrm>
            <a:off x="5836351" y="4622967"/>
            <a:ext cx="388400" cy="11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" name="Google Shape;480;p26"/>
          <p:cNvCxnSpPr/>
          <p:nvPr/>
        </p:nvCxnSpPr>
        <p:spPr>
          <a:xfrm>
            <a:off x="7151217" y="4622967"/>
            <a:ext cx="388400" cy="11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" name="Google Shape;481;p26"/>
          <p:cNvCxnSpPr/>
          <p:nvPr/>
        </p:nvCxnSpPr>
        <p:spPr>
          <a:xfrm rot="10800000">
            <a:off x="7822651" y="4622967"/>
            <a:ext cx="480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2" name="Google Shape;482;p26"/>
          <p:cNvCxnSpPr/>
          <p:nvPr/>
        </p:nvCxnSpPr>
        <p:spPr>
          <a:xfrm rot="10800000">
            <a:off x="6451517" y="4639367"/>
            <a:ext cx="0" cy="4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3" name="Google Shape;483;p26"/>
          <p:cNvSpPr/>
          <p:nvPr/>
        </p:nvSpPr>
        <p:spPr>
          <a:xfrm>
            <a:off x="5842124" y="4425367"/>
            <a:ext cx="354400" cy="197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rgbClr val="76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" name="Google Shape;400;p25">
            <a:extLst>
              <a:ext uri="{FF2B5EF4-FFF2-40B4-BE49-F238E27FC236}">
                <a16:creationId xmlns:a16="http://schemas.microsoft.com/office/drawing/2014/main" id="{E1813CAB-F8B5-3646-8734-4AB213E1BF71}"/>
              </a:ext>
            </a:extLst>
          </p:cNvPr>
          <p:cNvSpPr txBox="1">
            <a:spLocks/>
          </p:cNvSpPr>
          <p:nvPr/>
        </p:nvSpPr>
        <p:spPr>
          <a:xfrm>
            <a:off x="415600" y="1398883"/>
            <a:ext cx="11360800" cy="121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General idea</a:t>
            </a:r>
            <a:r>
              <a:rPr lang="en-US" dirty="0"/>
              <a:t>: generate the output one token at a time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model that takes the encoded representation and generates the output is called the Decoder, and is also generally an RNN.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661D55-5698-3447-985A-00DD322C96CC}"/>
              </a:ext>
            </a:extLst>
          </p:cNvPr>
          <p:cNvSpPr txBox="1"/>
          <p:nvPr/>
        </p:nvSpPr>
        <p:spPr>
          <a:xfrm>
            <a:off x="8227144" y="200312"/>
            <a:ext cx="4032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Slides shamelessly borrowed from John Hewitt. (</a:t>
            </a:r>
            <a:r>
              <a:rPr lang="en-US" sz="1200" dirty="0">
                <a:hlinkClick r:id="rId3"/>
              </a:rPr>
              <a:t>https://nlp.stanford.edu/~johnhew/public/14-seq2seq.pdf</a:t>
            </a:r>
            <a:r>
              <a:rPr lang="en-US" sz="1200" dirty="0"/>
              <a:t>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845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508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Background: Seq2Seq Models</a:t>
            </a:r>
            <a:endParaRPr dirty="0"/>
          </a:p>
        </p:txBody>
      </p:sp>
      <p:sp>
        <p:nvSpPr>
          <p:cNvPr id="490" name="Google Shape;490;p27"/>
          <p:cNvSpPr txBox="1"/>
          <p:nvPr/>
        </p:nvSpPr>
        <p:spPr>
          <a:xfrm>
            <a:off x="681180" y="2575067"/>
            <a:ext cx="1100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Only</a:t>
            </a:r>
            <a:endParaRPr sz="3200"/>
          </a:p>
        </p:txBody>
      </p:sp>
      <p:sp>
        <p:nvSpPr>
          <p:cNvPr id="491" name="Google Shape;491;p27"/>
          <p:cNvSpPr/>
          <p:nvPr/>
        </p:nvSpPr>
        <p:spPr>
          <a:xfrm>
            <a:off x="274617" y="4425367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92" name="Google Shape;492;p27"/>
          <p:cNvCxnSpPr>
            <a:stCxn id="491" idx="3"/>
            <a:endCxn id="493" idx="1"/>
          </p:cNvCxnSpPr>
          <p:nvPr/>
        </p:nvCxnSpPr>
        <p:spPr>
          <a:xfrm>
            <a:off x="957417" y="4524167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3" name="Google Shape;493;p27"/>
          <p:cNvSpPr/>
          <p:nvPr/>
        </p:nvSpPr>
        <p:spPr>
          <a:xfrm>
            <a:off x="1604617" y="4425367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94" name="Google Shape;494;p27"/>
          <p:cNvSpPr/>
          <p:nvPr/>
        </p:nvSpPr>
        <p:spPr>
          <a:xfrm>
            <a:off x="2834951" y="4425367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95" name="Google Shape;495;p27"/>
          <p:cNvCxnSpPr>
            <a:stCxn id="494" idx="3"/>
            <a:endCxn id="496" idx="1"/>
          </p:cNvCxnSpPr>
          <p:nvPr/>
        </p:nvCxnSpPr>
        <p:spPr>
          <a:xfrm>
            <a:off x="3517751" y="4524167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6" name="Google Shape;496;p27"/>
          <p:cNvSpPr/>
          <p:nvPr/>
        </p:nvSpPr>
        <p:spPr>
          <a:xfrm>
            <a:off x="4164951" y="4425367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97" name="Google Shape;497;p27"/>
          <p:cNvCxnSpPr>
            <a:stCxn id="493" idx="3"/>
            <a:endCxn id="494" idx="1"/>
          </p:cNvCxnSpPr>
          <p:nvPr/>
        </p:nvCxnSpPr>
        <p:spPr>
          <a:xfrm>
            <a:off x="2287417" y="4524167"/>
            <a:ext cx="5476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8" name="Google Shape;498;p27"/>
          <p:cNvSpPr txBox="1"/>
          <p:nvPr/>
        </p:nvSpPr>
        <p:spPr>
          <a:xfrm>
            <a:off x="2011180" y="2575067"/>
            <a:ext cx="1100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use</a:t>
            </a:r>
            <a:endParaRPr sz="3200"/>
          </a:p>
        </p:txBody>
      </p:sp>
      <p:sp>
        <p:nvSpPr>
          <p:cNvPr id="499" name="Google Shape;499;p27"/>
          <p:cNvSpPr txBox="1"/>
          <p:nvPr/>
        </p:nvSpPr>
        <p:spPr>
          <a:xfrm>
            <a:off x="3022983" y="2575067"/>
            <a:ext cx="14452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neural</a:t>
            </a:r>
            <a:endParaRPr sz="3200"/>
          </a:p>
        </p:txBody>
      </p:sp>
      <p:sp>
        <p:nvSpPr>
          <p:cNvPr id="500" name="Google Shape;500;p27"/>
          <p:cNvSpPr txBox="1"/>
          <p:nvPr/>
        </p:nvSpPr>
        <p:spPr>
          <a:xfrm>
            <a:off x="4514517" y="2575067"/>
            <a:ext cx="1214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nets</a:t>
            </a:r>
            <a:endParaRPr sz="3200"/>
          </a:p>
        </p:txBody>
      </p:sp>
      <p:sp>
        <p:nvSpPr>
          <p:cNvPr id="501" name="Google Shape;501;p27"/>
          <p:cNvSpPr/>
          <p:nvPr/>
        </p:nvSpPr>
        <p:spPr>
          <a:xfrm>
            <a:off x="1138984" y="3393033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2" name="Google Shape;502;p27"/>
          <p:cNvSpPr/>
          <p:nvPr/>
        </p:nvSpPr>
        <p:spPr>
          <a:xfrm>
            <a:off x="2468984" y="3393033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3" name="Google Shape;503;p27"/>
          <p:cNvSpPr/>
          <p:nvPr/>
        </p:nvSpPr>
        <p:spPr>
          <a:xfrm>
            <a:off x="3653384" y="3393033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4" name="Google Shape;504;p27"/>
          <p:cNvSpPr/>
          <p:nvPr/>
        </p:nvSpPr>
        <p:spPr>
          <a:xfrm>
            <a:off x="5029317" y="3393033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05" name="Google Shape;505;p27"/>
          <p:cNvCxnSpPr>
            <a:stCxn id="496" idx="3"/>
          </p:cNvCxnSpPr>
          <p:nvPr/>
        </p:nvCxnSpPr>
        <p:spPr>
          <a:xfrm>
            <a:off x="4847751" y="4524167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6" name="Google Shape;506;p27"/>
          <p:cNvSpPr/>
          <p:nvPr/>
        </p:nvSpPr>
        <p:spPr>
          <a:xfrm>
            <a:off x="1138984" y="4377567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7" name="Google Shape;507;p27"/>
          <p:cNvSpPr/>
          <p:nvPr/>
        </p:nvSpPr>
        <p:spPr>
          <a:xfrm>
            <a:off x="2468984" y="4377567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8" name="Google Shape;508;p27"/>
          <p:cNvSpPr/>
          <p:nvPr/>
        </p:nvSpPr>
        <p:spPr>
          <a:xfrm>
            <a:off x="3658367" y="4377567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9" name="Google Shape;509;p27"/>
          <p:cNvSpPr/>
          <p:nvPr/>
        </p:nvSpPr>
        <p:spPr>
          <a:xfrm>
            <a:off x="5029300" y="4361000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10" name="Google Shape;510;p27"/>
          <p:cNvCxnSpPr>
            <a:stCxn id="501" idx="2"/>
            <a:endCxn id="506" idx="0"/>
          </p:cNvCxnSpPr>
          <p:nvPr/>
        </p:nvCxnSpPr>
        <p:spPr>
          <a:xfrm>
            <a:off x="1231184" y="3938233"/>
            <a:ext cx="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" name="Google Shape;511;p27"/>
          <p:cNvCxnSpPr>
            <a:stCxn id="502" idx="2"/>
            <a:endCxn id="507" idx="0"/>
          </p:cNvCxnSpPr>
          <p:nvPr/>
        </p:nvCxnSpPr>
        <p:spPr>
          <a:xfrm>
            <a:off x="2561184" y="3938233"/>
            <a:ext cx="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2" name="Google Shape;512;p27"/>
          <p:cNvCxnSpPr>
            <a:stCxn id="503" idx="2"/>
            <a:endCxn id="508" idx="0"/>
          </p:cNvCxnSpPr>
          <p:nvPr/>
        </p:nvCxnSpPr>
        <p:spPr>
          <a:xfrm>
            <a:off x="3745584" y="3938233"/>
            <a:ext cx="480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3" name="Google Shape;513;p27"/>
          <p:cNvCxnSpPr>
            <a:stCxn id="504" idx="2"/>
            <a:endCxn id="509" idx="0"/>
          </p:cNvCxnSpPr>
          <p:nvPr/>
        </p:nvCxnSpPr>
        <p:spPr>
          <a:xfrm>
            <a:off x="5121517" y="3938233"/>
            <a:ext cx="0" cy="4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4" name="Google Shape;514;p27"/>
          <p:cNvSpPr txBox="1"/>
          <p:nvPr/>
        </p:nvSpPr>
        <p:spPr>
          <a:xfrm>
            <a:off x="4514517" y="2575067"/>
            <a:ext cx="1214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3200">
              <a:solidFill>
                <a:srgbClr val="FF0000"/>
              </a:solidFill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5494951" y="4425367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6" name="Google Shape;516;p27"/>
          <p:cNvSpPr txBox="1"/>
          <p:nvPr/>
        </p:nvSpPr>
        <p:spPr>
          <a:xfrm>
            <a:off x="5901541" y="5538167"/>
            <a:ext cx="1100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Jiri</a:t>
            </a:r>
            <a:endParaRPr sz="3200"/>
          </a:p>
          <a:p>
            <a:pPr algn="ctr"/>
            <a:endParaRPr sz="3200"/>
          </a:p>
        </p:txBody>
      </p:sp>
      <p:cxnSp>
        <p:nvCxnSpPr>
          <p:cNvPr id="517" name="Google Shape;517;p27"/>
          <p:cNvCxnSpPr>
            <a:stCxn id="518" idx="3"/>
            <a:endCxn id="519" idx="1"/>
          </p:cNvCxnSpPr>
          <p:nvPr/>
        </p:nvCxnSpPr>
        <p:spPr>
          <a:xfrm>
            <a:off x="6177751" y="4524167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9" name="Google Shape;519;p27"/>
          <p:cNvSpPr/>
          <p:nvPr/>
        </p:nvSpPr>
        <p:spPr>
          <a:xfrm>
            <a:off x="6824951" y="4425367"/>
            <a:ext cx="682800" cy="197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rgbClr val="76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0" name="Google Shape;520;p27"/>
          <p:cNvSpPr/>
          <p:nvPr/>
        </p:nvSpPr>
        <p:spPr>
          <a:xfrm>
            <a:off x="8055284" y="4425367"/>
            <a:ext cx="682800" cy="197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rgbClr val="76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21" name="Google Shape;521;p27"/>
          <p:cNvCxnSpPr>
            <a:stCxn id="520" idx="3"/>
            <a:endCxn id="522" idx="1"/>
          </p:cNvCxnSpPr>
          <p:nvPr/>
        </p:nvCxnSpPr>
        <p:spPr>
          <a:xfrm>
            <a:off x="8738084" y="4524167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2" name="Google Shape;522;p27"/>
          <p:cNvSpPr/>
          <p:nvPr/>
        </p:nvSpPr>
        <p:spPr>
          <a:xfrm>
            <a:off x="9385284" y="4425367"/>
            <a:ext cx="682800" cy="197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rgbClr val="76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23" name="Google Shape;523;p27"/>
          <p:cNvCxnSpPr>
            <a:stCxn id="519" idx="3"/>
            <a:endCxn id="520" idx="1"/>
          </p:cNvCxnSpPr>
          <p:nvPr/>
        </p:nvCxnSpPr>
        <p:spPr>
          <a:xfrm>
            <a:off x="7507751" y="4524167"/>
            <a:ext cx="5476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4" name="Google Shape;524;p27"/>
          <p:cNvSpPr txBox="1"/>
          <p:nvPr/>
        </p:nvSpPr>
        <p:spPr>
          <a:xfrm>
            <a:off x="6824961" y="5538167"/>
            <a:ext cx="15556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naanị</a:t>
            </a:r>
            <a:endParaRPr sz="3200"/>
          </a:p>
        </p:txBody>
      </p:sp>
      <p:sp>
        <p:nvSpPr>
          <p:cNvPr id="525" name="Google Shape;525;p27"/>
          <p:cNvSpPr/>
          <p:nvPr/>
        </p:nvSpPr>
        <p:spPr>
          <a:xfrm rot="10800000">
            <a:off x="8919651" y="5062167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6" name="Google Shape;526;p27"/>
          <p:cNvSpPr/>
          <p:nvPr/>
        </p:nvSpPr>
        <p:spPr>
          <a:xfrm rot="10800000">
            <a:off x="7735251" y="5062167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7" name="Google Shape;527;p27"/>
          <p:cNvSpPr/>
          <p:nvPr/>
        </p:nvSpPr>
        <p:spPr>
          <a:xfrm rot="10800000">
            <a:off x="6359317" y="5062167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8" name="Google Shape;528;p27"/>
          <p:cNvSpPr/>
          <p:nvPr/>
        </p:nvSpPr>
        <p:spPr>
          <a:xfrm>
            <a:off x="6359317" y="4377567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9" name="Google Shape;529;p27"/>
          <p:cNvSpPr/>
          <p:nvPr/>
        </p:nvSpPr>
        <p:spPr>
          <a:xfrm>
            <a:off x="7689317" y="4377567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0" name="Google Shape;530;p27"/>
          <p:cNvSpPr/>
          <p:nvPr/>
        </p:nvSpPr>
        <p:spPr>
          <a:xfrm>
            <a:off x="8878700" y="4377567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1" name="Google Shape;531;p27"/>
          <p:cNvSpPr txBox="1"/>
          <p:nvPr/>
        </p:nvSpPr>
        <p:spPr>
          <a:xfrm>
            <a:off x="8306869" y="5538167"/>
            <a:ext cx="15556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FF0000"/>
                </a:solidFill>
              </a:rPr>
              <a:t>netwọk</a:t>
            </a:r>
            <a:endParaRPr sz="3200">
              <a:solidFill>
                <a:srgbClr val="FF0000"/>
              </a:solidFill>
            </a:endParaRPr>
          </a:p>
          <a:p>
            <a:pPr algn="ctr"/>
            <a:endParaRPr sz="3200">
              <a:solidFill>
                <a:srgbClr val="FF0000"/>
              </a:solidFill>
            </a:endParaRPr>
          </a:p>
        </p:txBody>
      </p:sp>
      <p:cxnSp>
        <p:nvCxnSpPr>
          <p:cNvPr id="532" name="Google Shape;532;p27"/>
          <p:cNvCxnSpPr>
            <a:stCxn id="515" idx="2"/>
          </p:cNvCxnSpPr>
          <p:nvPr/>
        </p:nvCxnSpPr>
        <p:spPr>
          <a:xfrm>
            <a:off x="5836351" y="4622967"/>
            <a:ext cx="388400" cy="11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" name="Google Shape;533;p27"/>
          <p:cNvCxnSpPr/>
          <p:nvPr/>
        </p:nvCxnSpPr>
        <p:spPr>
          <a:xfrm>
            <a:off x="7151217" y="4622967"/>
            <a:ext cx="388400" cy="11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4" name="Google Shape;534;p27"/>
          <p:cNvCxnSpPr/>
          <p:nvPr/>
        </p:nvCxnSpPr>
        <p:spPr>
          <a:xfrm>
            <a:off x="8380551" y="4622967"/>
            <a:ext cx="388400" cy="11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5" name="Google Shape;535;p27"/>
          <p:cNvCxnSpPr/>
          <p:nvPr/>
        </p:nvCxnSpPr>
        <p:spPr>
          <a:xfrm rot="10800000">
            <a:off x="9011851" y="4622967"/>
            <a:ext cx="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6" name="Google Shape;536;p27"/>
          <p:cNvCxnSpPr/>
          <p:nvPr/>
        </p:nvCxnSpPr>
        <p:spPr>
          <a:xfrm rot="10800000">
            <a:off x="7822651" y="4622967"/>
            <a:ext cx="480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" name="Google Shape;537;p27"/>
          <p:cNvCxnSpPr/>
          <p:nvPr/>
        </p:nvCxnSpPr>
        <p:spPr>
          <a:xfrm rot="10800000">
            <a:off x="6451517" y="4639367"/>
            <a:ext cx="0" cy="4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8" name="Google Shape;538;p27"/>
          <p:cNvSpPr/>
          <p:nvPr/>
        </p:nvSpPr>
        <p:spPr>
          <a:xfrm>
            <a:off x="5842124" y="4425367"/>
            <a:ext cx="354400" cy="197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rgbClr val="76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" name="Google Shape;400;p25">
            <a:extLst>
              <a:ext uri="{FF2B5EF4-FFF2-40B4-BE49-F238E27FC236}">
                <a16:creationId xmlns:a16="http://schemas.microsoft.com/office/drawing/2014/main" id="{E737430F-E16D-6F42-9545-934F447613DE}"/>
              </a:ext>
            </a:extLst>
          </p:cNvPr>
          <p:cNvSpPr txBox="1">
            <a:spLocks/>
          </p:cNvSpPr>
          <p:nvPr/>
        </p:nvSpPr>
        <p:spPr>
          <a:xfrm>
            <a:off x="415600" y="1398883"/>
            <a:ext cx="11360800" cy="121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General idea</a:t>
            </a:r>
            <a:r>
              <a:rPr lang="en-US" dirty="0"/>
              <a:t>: generate the output one token at a time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model that takes the encoded representation and generates the output is called the Decoder, and is also generally an RNN.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6C6333-4FF2-344F-A8D1-CA1B0B408C7C}"/>
              </a:ext>
            </a:extLst>
          </p:cNvPr>
          <p:cNvSpPr txBox="1"/>
          <p:nvPr/>
        </p:nvSpPr>
        <p:spPr>
          <a:xfrm>
            <a:off x="8227144" y="200312"/>
            <a:ext cx="4032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Slides shamelessly borrowed from John Hewitt. (</a:t>
            </a:r>
            <a:r>
              <a:rPr lang="en-US" sz="1200" dirty="0">
                <a:hlinkClick r:id="rId3"/>
              </a:rPr>
              <a:t>https://nlp.stanford.edu/~johnhew/public/14-seq2seq.pdf</a:t>
            </a:r>
            <a:r>
              <a:rPr lang="en-US" sz="1200" dirty="0"/>
              <a:t>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0300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508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Background: Seq2Seq Models</a:t>
            </a:r>
            <a:endParaRPr dirty="0"/>
          </a:p>
        </p:txBody>
      </p:sp>
      <p:sp>
        <p:nvSpPr>
          <p:cNvPr id="545" name="Google Shape;545;p28"/>
          <p:cNvSpPr txBox="1"/>
          <p:nvPr/>
        </p:nvSpPr>
        <p:spPr>
          <a:xfrm>
            <a:off x="681180" y="2575067"/>
            <a:ext cx="1100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Only</a:t>
            </a:r>
            <a:endParaRPr sz="3200"/>
          </a:p>
        </p:txBody>
      </p:sp>
      <p:sp>
        <p:nvSpPr>
          <p:cNvPr id="546" name="Google Shape;546;p28"/>
          <p:cNvSpPr/>
          <p:nvPr/>
        </p:nvSpPr>
        <p:spPr>
          <a:xfrm>
            <a:off x="274617" y="4425367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47" name="Google Shape;547;p28"/>
          <p:cNvCxnSpPr>
            <a:stCxn id="546" idx="3"/>
            <a:endCxn id="548" idx="1"/>
          </p:cNvCxnSpPr>
          <p:nvPr/>
        </p:nvCxnSpPr>
        <p:spPr>
          <a:xfrm>
            <a:off x="957417" y="4524167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8" name="Google Shape;548;p28"/>
          <p:cNvSpPr/>
          <p:nvPr/>
        </p:nvSpPr>
        <p:spPr>
          <a:xfrm>
            <a:off x="1604617" y="4425367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9" name="Google Shape;549;p28"/>
          <p:cNvSpPr/>
          <p:nvPr/>
        </p:nvSpPr>
        <p:spPr>
          <a:xfrm>
            <a:off x="2834951" y="4425367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50" name="Google Shape;550;p28"/>
          <p:cNvCxnSpPr>
            <a:stCxn id="549" idx="3"/>
            <a:endCxn id="551" idx="1"/>
          </p:cNvCxnSpPr>
          <p:nvPr/>
        </p:nvCxnSpPr>
        <p:spPr>
          <a:xfrm>
            <a:off x="3517751" y="4524167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1" name="Google Shape;551;p28"/>
          <p:cNvSpPr/>
          <p:nvPr/>
        </p:nvSpPr>
        <p:spPr>
          <a:xfrm>
            <a:off x="4164951" y="4425367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52" name="Google Shape;552;p28"/>
          <p:cNvCxnSpPr>
            <a:stCxn id="548" idx="3"/>
            <a:endCxn id="549" idx="1"/>
          </p:cNvCxnSpPr>
          <p:nvPr/>
        </p:nvCxnSpPr>
        <p:spPr>
          <a:xfrm>
            <a:off x="2287417" y="4524167"/>
            <a:ext cx="5476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3" name="Google Shape;553;p28"/>
          <p:cNvSpPr txBox="1"/>
          <p:nvPr/>
        </p:nvSpPr>
        <p:spPr>
          <a:xfrm>
            <a:off x="2011180" y="2575067"/>
            <a:ext cx="1100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use</a:t>
            </a:r>
            <a:endParaRPr sz="3200"/>
          </a:p>
        </p:txBody>
      </p:sp>
      <p:sp>
        <p:nvSpPr>
          <p:cNvPr id="554" name="Google Shape;554;p28"/>
          <p:cNvSpPr txBox="1"/>
          <p:nvPr/>
        </p:nvSpPr>
        <p:spPr>
          <a:xfrm>
            <a:off x="3022983" y="2575067"/>
            <a:ext cx="14452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neural</a:t>
            </a:r>
            <a:endParaRPr sz="3200"/>
          </a:p>
        </p:txBody>
      </p:sp>
      <p:sp>
        <p:nvSpPr>
          <p:cNvPr id="555" name="Google Shape;555;p28"/>
          <p:cNvSpPr txBox="1"/>
          <p:nvPr/>
        </p:nvSpPr>
        <p:spPr>
          <a:xfrm>
            <a:off x="4514517" y="2575067"/>
            <a:ext cx="1214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nets</a:t>
            </a:r>
            <a:endParaRPr sz="3200"/>
          </a:p>
        </p:txBody>
      </p:sp>
      <p:sp>
        <p:nvSpPr>
          <p:cNvPr id="556" name="Google Shape;556;p28"/>
          <p:cNvSpPr/>
          <p:nvPr/>
        </p:nvSpPr>
        <p:spPr>
          <a:xfrm>
            <a:off x="1138984" y="3393033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7" name="Google Shape;557;p28"/>
          <p:cNvSpPr/>
          <p:nvPr/>
        </p:nvSpPr>
        <p:spPr>
          <a:xfrm>
            <a:off x="2468984" y="3393033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8" name="Google Shape;558;p28"/>
          <p:cNvSpPr/>
          <p:nvPr/>
        </p:nvSpPr>
        <p:spPr>
          <a:xfrm>
            <a:off x="3653384" y="3393033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9" name="Google Shape;559;p28"/>
          <p:cNvSpPr/>
          <p:nvPr/>
        </p:nvSpPr>
        <p:spPr>
          <a:xfrm>
            <a:off x="5029317" y="3393033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60" name="Google Shape;560;p28"/>
          <p:cNvCxnSpPr>
            <a:stCxn id="551" idx="3"/>
          </p:cNvCxnSpPr>
          <p:nvPr/>
        </p:nvCxnSpPr>
        <p:spPr>
          <a:xfrm>
            <a:off x="4847751" y="4524167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1" name="Google Shape;561;p28"/>
          <p:cNvSpPr/>
          <p:nvPr/>
        </p:nvSpPr>
        <p:spPr>
          <a:xfrm>
            <a:off x="1138984" y="4377567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2" name="Google Shape;562;p28"/>
          <p:cNvSpPr/>
          <p:nvPr/>
        </p:nvSpPr>
        <p:spPr>
          <a:xfrm>
            <a:off x="2468984" y="4377567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3" name="Google Shape;563;p28"/>
          <p:cNvSpPr/>
          <p:nvPr/>
        </p:nvSpPr>
        <p:spPr>
          <a:xfrm>
            <a:off x="3658367" y="4377567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4" name="Google Shape;564;p28"/>
          <p:cNvSpPr/>
          <p:nvPr/>
        </p:nvSpPr>
        <p:spPr>
          <a:xfrm>
            <a:off x="5029300" y="4361000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65" name="Google Shape;565;p28"/>
          <p:cNvCxnSpPr>
            <a:stCxn id="556" idx="2"/>
            <a:endCxn id="561" idx="0"/>
          </p:cNvCxnSpPr>
          <p:nvPr/>
        </p:nvCxnSpPr>
        <p:spPr>
          <a:xfrm>
            <a:off x="1231184" y="3938233"/>
            <a:ext cx="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6" name="Google Shape;566;p28"/>
          <p:cNvCxnSpPr>
            <a:stCxn id="557" idx="2"/>
            <a:endCxn id="562" idx="0"/>
          </p:cNvCxnSpPr>
          <p:nvPr/>
        </p:nvCxnSpPr>
        <p:spPr>
          <a:xfrm>
            <a:off x="2561184" y="3938233"/>
            <a:ext cx="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7" name="Google Shape;567;p28"/>
          <p:cNvCxnSpPr>
            <a:stCxn id="558" idx="2"/>
            <a:endCxn id="563" idx="0"/>
          </p:cNvCxnSpPr>
          <p:nvPr/>
        </p:nvCxnSpPr>
        <p:spPr>
          <a:xfrm>
            <a:off x="3745584" y="3938233"/>
            <a:ext cx="480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8" name="Google Shape;568;p28"/>
          <p:cNvCxnSpPr>
            <a:stCxn id="559" idx="2"/>
            <a:endCxn id="564" idx="0"/>
          </p:cNvCxnSpPr>
          <p:nvPr/>
        </p:nvCxnSpPr>
        <p:spPr>
          <a:xfrm>
            <a:off x="5121517" y="3938233"/>
            <a:ext cx="0" cy="4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9" name="Google Shape;569;p28"/>
          <p:cNvSpPr txBox="1"/>
          <p:nvPr/>
        </p:nvSpPr>
        <p:spPr>
          <a:xfrm>
            <a:off x="4514517" y="2575067"/>
            <a:ext cx="1214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3200">
              <a:solidFill>
                <a:srgbClr val="FF0000"/>
              </a:solidFill>
            </a:endParaRPr>
          </a:p>
        </p:txBody>
      </p:sp>
      <p:sp>
        <p:nvSpPr>
          <p:cNvPr id="570" name="Google Shape;570;p28"/>
          <p:cNvSpPr/>
          <p:nvPr/>
        </p:nvSpPr>
        <p:spPr>
          <a:xfrm>
            <a:off x="5494951" y="4425367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1" name="Google Shape;571;p28"/>
          <p:cNvSpPr txBox="1"/>
          <p:nvPr/>
        </p:nvSpPr>
        <p:spPr>
          <a:xfrm>
            <a:off x="5901541" y="5538167"/>
            <a:ext cx="1100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Jiri</a:t>
            </a:r>
            <a:endParaRPr sz="3200"/>
          </a:p>
          <a:p>
            <a:pPr algn="ctr"/>
            <a:endParaRPr sz="3200"/>
          </a:p>
        </p:txBody>
      </p:sp>
      <p:cxnSp>
        <p:nvCxnSpPr>
          <p:cNvPr id="572" name="Google Shape;572;p28"/>
          <p:cNvCxnSpPr>
            <a:stCxn id="573" idx="3"/>
            <a:endCxn id="574" idx="1"/>
          </p:cNvCxnSpPr>
          <p:nvPr/>
        </p:nvCxnSpPr>
        <p:spPr>
          <a:xfrm>
            <a:off x="6177751" y="4524167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4" name="Google Shape;574;p28"/>
          <p:cNvSpPr/>
          <p:nvPr/>
        </p:nvSpPr>
        <p:spPr>
          <a:xfrm>
            <a:off x="6824951" y="4425367"/>
            <a:ext cx="682800" cy="197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rgbClr val="76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5" name="Google Shape;575;p28"/>
          <p:cNvSpPr/>
          <p:nvPr/>
        </p:nvSpPr>
        <p:spPr>
          <a:xfrm>
            <a:off x="8055284" y="4425367"/>
            <a:ext cx="682800" cy="197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rgbClr val="76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76" name="Google Shape;576;p28"/>
          <p:cNvCxnSpPr>
            <a:stCxn id="575" idx="3"/>
            <a:endCxn id="577" idx="1"/>
          </p:cNvCxnSpPr>
          <p:nvPr/>
        </p:nvCxnSpPr>
        <p:spPr>
          <a:xfrm>
            <a:off x="8738084" y="4524167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7" name="Google Shape;577;p28"/>
          <p:cNvSpPr/>
          <p:nvPr/>
        </p:nvSpPr>
        <p:spPr>
          <a:xfrm>
            <a:off x="9385284" y="4425367"/>
            <a:ext cx="682800" cy="197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rgbClr val="76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78" name="Google Shape;578;p28"/>
          <p:cNvCxnSpPr>
            <a:stCxn id="574" idx="3"/>
            <a:endCxn id="575" idx="1"/>
          </p:cNvCxnSpPr>
          <p:nvPr/>
        </p:nvCxnSpPr>
        <p:spPr>
          <a:xfrm>
            <a:off x="7507751" y="4524167"/>
            <a:ext cx="5476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9" name="Google Shape;579;p28"/>
          <p:cNvSpPr txBox="1"/>
          <p:nvPr/>
        </p:nvSpPr>
        <p:spPr>
          <a:xfrm>
            <a:off x="6824961" y="5538167"/>
            <a:ext cx="15556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naanị</a:t>
            </a:r>
            <a:endParaRPr sz="3200"/>
          </a:p>
        </p:txBody>
      </p:sp>
      <p:sp>
        <p:nvSpPr>
          <p:cNvPr id="580" name="Google Shape;580;p28"/>
          <p:cNvSpPr/>
          <p:nvPr/>
        </p:nvSpPr>
        <p:spPr>
          <a:xfrm rot="10800000">
            <a:off x="10249651" y="5062167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1" name="Google Shape;581;p28"/>
          <p:cNvSpPr/>
          <p:nvPr/>
        </p:nvSpPr>
        <p:spPr>
          <a:xfrm rot="10800000">
            <a:off x="8919651" y="5062167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2" name="Google Shape;582;p28"/>
          <p:cNvSpPr/>
          <p:nvPr/>
        </p:nvSpPr>
        <p:spPr>
          <a:xfrm rot="10800000">
            <a:off x="7735251" y="5062167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3" name="Google Shape;583;p28"/>
          <p:cNvSpPr/>
          <p:nvPr/>
        </p:nvSpPr>
        <p:spPr>
          <a:xfrm rot="10800000">
            <a:off x="6359317" y="5062167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84" name="Google Shape;584;p28"/>
          <p:cNvCxnSpPr>
            <a:stCxn id="577" idx="3"/>
          </p:cNvCxnSpPr>
          <p:nvPr/>
        </p:nvCxnSpPr>
        <p:spPr>
          <a:xfrm>
            <a:off x="10068084" y="4524167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5" name="Google Shape;585;p28"/>
          <p:cNvSpPr/>
          <p:nvPr/>
        </p:nvSpPr>
        <p:spPr>
          <a:xfrm>
            <a:off x="6359317" y="4377567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6" name="Google Shape;586;p28"/>
          <p:cNvSpPr/>
          <p:nvPr/>
        </p:nvSpPr>
        <p:spPr>
          <a:xfrm>
            <a:off x="7689317" y="4377567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7" name="Google Shape;587;p28"/>
          <p:cNvSpPr/>
          <p:nvPr/>
        </p:nvSpPr>
        <p:spPr>
          <a:xfrm>
            <a:off x="8878700" y="4377567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8" name="Google Shape;588;p28"/>
          <p:cNvSpPr/>
          <p:nvPr/>
        </p:nvSpPr>
        <p:spPr>
          <a:xfrm>
            <a:off x="10249633" y="4361000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9" name="Google Shape;589;p28"/>
          <p:cNvSpPr txBox="1"/>
          <p:nvPr/>
        </p:nvSpPr>
        <p:spPr>
          <a:xfrm>
            <a:off x="8306869" y="5538167"/>
            <a:ext cx="15556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FF0000"/>
                </a:solidFill>
              </a:rPr>
              <a:t>netwọk</a:t>
            </a:r>
            <a:endParaRPr sz="3200">
              <a:solidFill>
                <a:srgbClr val="FF0000"/>
              </a:solidFill>
            </a:endParaRPr>
          </a:p>
          <a:p>
            <a:pPr algn="ctr"/>
            <a:endParaRPr sz="3200">
              <a:solidFill>
                <a:srgbClr val="FF0000"/>
              </a:solidFill>
            </a:endParaRPr>
          </a:p>
        </p:txBody>
      </p:sp>
      <p:sp>
        <p:nvSpPr>
          <p:cNvPr id="590" name="Google Shape;590;p28"/>
          <p:cNvSpPr/>
          <p:nvPr/>
        </p:nvSpPr>
        <p:spPr>
          <a:xfrm>
            <a:off x="10715284" y="4425367"/>
            <a:ext cx="682800" cy="197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rgbClr val="76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1" name="Google Shape;591;p28"/>
          <p:cNvSpPr txBox="1"/>
          <p:nvPr/>
        </p:nvSpPr>
        <p:spPr>
          <a:xfrm>
            <a:off x="9906835" y="5538167"/>
            <a:ext cx="870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FF0000"/>
                </a:solidFill>
              </a:rPr>
              <a:t>nụ</a:t>
            </a:r>
            <a:endParaRPr sz="3200">
              <a:solidFill>
                <a:srgbClr val="FF0000"/>
              </a:solidFill>
            </a:endParaRPr>
          </a:p>
          <a:p>
            <a:pPr algn="ctr"/>
            <a:endParaRPr sz="3200">
              <a:solidFill>
                <a:srgbClr val="FF0000"/>
              </a:solidFill>
            </a:endParaRPr>
          </a:p>
        </p:txBody>
      </p:sp>
      <p:cxnSp>
        <p:nvCxnSpPr>
          <p:cNvPr id="592" name="Google Shape;592;p28"/>
          <p:cNvCxnSpPr>
            <a:stCxn id="570" idx="2"/>
          </p:cNvCxnSpPr>
          <p:nvPr/>
        </p:nvCxnSpPr>
        <p:spPr>
          <a:xfrm>
            <a:off x="5836351" y="4622967"/>
            <a:ext cx="388400" cy="11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" name="Google Shape;593;p28"/>
          <p:cNvCxnSpPr/>
          <p:nvPr/>
        </p:nvCxnSpPr>
        <p:spPr>
          <a:xfrm>
            <a:off x="7151217" y="4622967"/>
            <a:ext cx="388400" cy="11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4" name="Google Shape;594;p28"/>
          <p:cNvCxnSpPr/>
          <p:nvPr/>
        </p:nvCxnSpPr>
        <p:spPr>
          <a:xfrm>
            <a:off x="9730751" y="4622967"/>
            <a:ext cx="388400" cy="11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" name="Google Shape;595;p28"/>
          <p:cNvCxnSpPr/>
          <p:nvPr/>
        </p:nvCxnSpPr>
        <p:spPr>
          <a:xfrm>
            <a:off x="8380551" y="4622967"/>
            <a:ext cx="388400" cy="11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6" name="Google Shape;596;p28"/>
          <p:cNvCxnSpPr/>
          <p:nvPr/>
        </p:nvCxnSpPr>
        <p:spPr>
          <a:xfrm rot="10800000">
            <a:off x="10341851" y="4622967"/>
            <a:ext cx="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7" name="Google Shape;597;p28"/>
          <p:cNvCxnSpPr/>
          <p:nvPr/>
        </p:nvCxnSpPr>
        <p:spPr>
          <a:xfrm rot="10800000">
            <a:off x="9011851" y="4622967"/>
            <a:ext cx="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8" name="Google Shape;598;p28"/>
          <p:cNvCxnSpPr/>
          <p:nvPr/>
        </p:nvCxnSpPr>
        <p:spPr>
          <a:xfrm rot="10800000">
            <a:off x="7822651" y="4622967"/>
            <a:ext cx="480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" name="Google Shape;599;p28"/>
          <p:cNvCxnSpPr/>
          <p:nvPr/>
        </p:nvCxnSpPr>
        <p:spPr>
          <a:xfrm rot="10800000">
            <a:off x="6451517" y="4639367"/>
            <a:ext cx="0" cy="4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0" name="Google Shape;600;p28"/>
          <p:cNvSpPr/>
          <p:nvPr/>
        </p:nvSpPr>
        <p:spPr>
          <a:xfrm>
            <a:off x="5842124" y="4425367"/>
            <a:ext cx="354400" cy="197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rgbClr val="76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" name="Google Shape;400;p25">
            <a:extLst>
              <a:ext uri="{FF2B5EF4-FFF2-40B4-BE49-F238E27FC236}">
                <a16:creationId xmlns:a16="http://schemas.microsoft.com/office/drawing/2014/main" id="{C1A960A3-8EE3-7F45-BE72-FEAF595E60EA}"/>
              </a:ext>
            </a:extLst>
          </p:cNvPr>
          <p:cNvSpPr txBox="1">
            <a:spLocks/>
          </p:cNvSpPr>
          <p:nvPr/>
        </p:nvSpPr>
        <p:spPr>
          <a:xfrm>
            <a:off x="415600" y="1398883"/>
            <a:ext cx="11360800" cy="121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General idea</a:t>
            </a:r>
            <a:r>
              <a:rPr lang="en-US" dirty="0"/>
              <a:t>: generate the output one token at a time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model that takes the encoded representation and generates the output is called the Decoder, and is also generally an RNN.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BDEB20C-BB67-9343-A63F-CD9DA3E47AC7}"/>
              </a:ext>
            </a:extLst>
          </p:cNvPr>
          <p:cNvSpPr txBox="1"/>
          <p:nvPr/>
        </p:nvSpPr>
        <p:spPr>
          <a:xfrm>
            <a:off x="8227144" y="200312"/>
            <a:ext cx="4032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Slides shamelessly borrowed from John Hewitt. (</a:t>
            </a:r>
            <a:r>
              <a:rPr lang="en-US" sz="1200" dirty="0">
                <a:hlinkClick r:id="rId3"/>
              </a:rPr>
              <a:t>https://nlp.stanford.edu/~johnhew/public/14-seq2seq.pdf</a:t>
            </a:r>
            <a:r>
              <a:rPr lang="en-US" sz="1200" dirty="0"/>
              <a:t>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15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9"/>
          <p:cNvSpPr/>
          <p:nvPr/>
        </p:nvSpPr>
        <p:spPr>
          <a:xfrm>
            <a:off x="5818733" y="3763633"/>
            <a:ext cx="5806800" cy="2580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6" name="Google Shape;606;p29"/>
          <p:cNvSpPr/>
          <p:nvPr/>
        </p:nvSpPr>
        <p:spPr>
          <a:xfrm>
            <a:off x="11933" y="2580700"/>
            <a:ext cx="5806800" cy="2580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7" name="Google Shape;607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508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Background: Seq2Seq Models</a:t>
            </a:r>
            <a:endParaRPr dirty="0"/>
          </a:p>
        </p:txBody>
      </p:sp>
      <p:sp>
        <p:nvSpPr>
          <p:cNvPr id="609" name="Google Shape;609;p29"/>
          <p:cNvSpPr txBox="1"/>
          <p:nvPr/>
        </p:nvSpPr>
        <p:spPr>
          <a:xfrm>
            <a:off x="681180" y="2575067"/>
            <a:ext cx="1100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Only</a:t>
            </a:r>
            <a:endParaRPr sz="3200"/>
          </a:p>
        </p:txBody>
      </p:sp>
      <p:sp>
        <p:nvSpPr>
          <p:cNvPr id="610" name="Google Shape;610;p29"/>
          <p:cNvSpPr/>
          <p:nvPr/>
        </p:nvSpPr>
        <p:spPr>
          <a:xfrm>
            <a:off x="274617" y="4425367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11" name="Google Shape;611;p29"/>
          <p:cNvCxnSpPr>
            <a:stCxn id="610" idx="3"/>
            <a:endCxn id="612" idx="1"/>
          </p:cNvCxnSpPr>
          <p:nvPr/>
        </p:nvCxnSpPr>
        <p:spPr>
          <a:xfrm>
            <a:off x="957417" y="4524167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2" name="Google Shape;612;p29"/>
          <p:cNvSpPr/>
          <p:nvPr/>
        </p:nvSpPr>
        <p:spPr>
          <a:xfrm>
            <a:off x="1604617" y="4425367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3" name="Google Shape;613;p29"/>
          <p:cNvSpPr/>
          <p:nvPr/>
        </p:nvSpPr>
        <p:spPr>
          <a:xfrm>
            <a:off x="2834951" y="4425367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14" name="Google Shape;614;p29"/>
          <p:cNvCxnSpPr>
            <a:stCxn id="613" idx="3"/>
            <a:endCxn id="615" idx="1"/>
          </p:cNvCxnSpPr>
          <p:nvPr/>
        </p:nvCxnSpPr>
        <p:spPr>
          <a:xfrm>
            <a:off x="3517751" y="4524167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5" name="Google Shape;615;p29"/>
          <p:cNvSpPr/>
          <p:nvPr/>
        </p:nvSpPr>
        <p:spPr>
          <a:xfrm>
            <a:off x="4164951" y="4425367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16" name="Google Shape;616;p29"/>
          <p:cNvCxnSpPr>
            <a:stCxn id="612" idx="3"/>
            <a:endCxn id="613" idx="1"/>
          </p:cNvCxnSpPr>
          <p:nvPr/>
        </p:nvCxnSpPr>
        <p:spPr>
          <a:xfrm>
            <a:off x="2287417" y="4524167"/>
            <a:ext cx="5476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7" name="Google Shape;617;p29"/>
          <p:cNvSpPr txBox="1"/>
          <p:nvPr/>
        </p:nvSpPr>
        <p:spPr>
          <a:xfrm>
            <a:off x="2011180" y="2575067"/>
            <a:ext cx="1100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use</a:t>
            </a:r>
            <a:endParaRPr sz="3200"/>
          </a:p>
        </p:txBody>
      </p:sp>
      <p:sp>
        <p:nvSpPr>
          <p:cNvPr id="618" name="Google Shape;618;p29"/>
          <p:cNvSpPr txBox="1"/>
          <p:nvPr/>
        </p:nvSpPr>
        <p:spPr>
          <a:xfrm>
            <a:off x="3022983" y="2575067"/>
            <a:ext cx="14452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neural</a:t>
            </a:r>
            <a:endParaRPr sz="3200"/>
          </a:p>
        </p:txBody>
      </p:sp>
      <p:sp>
        <p:nvSpPr>
          <p:cNvPr id="619" name="Google Shape;619;p29"/>
          <p:cNvSpPr txBox="1"/>
          <p:nvPr/>
        </p:nvSpPr>
        <p:spPr>
          <a:xfrm>
            <a:off x="4514517" y="2575067"/>
            <a:ext cx="1214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nets</a:t>
            </a:r>
            <a:endParaRPr sz="3200"/>
          </a:p>
        </p:txBody>
      </p:sp>
      <p:sp>
        <p:nvSpPr>
          <p:cNvPr id="620" name="Google Shape;620;p29"/>
          <p:cNvSpPr/>
          <p:nvPr/>
        </p:nvSpPr>
        <p:spPr>
          <a:xfrm>
            <a:off x="1138984" y="3393033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1" name="Google Shape;621;p29"/>
          <p:cNvSpPr/>
          <p:nvPr/>
        </p:nvSpPr>
        <p:spPr>
          <a:xfrm>
            <a:off x="2468984" y="3393033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2" name="Google Shape;622;p29"/>
          <p:cNvSpPr/>
          <p:nvPr/>
        </p:nvSpPr>
        <p:spPr>
          <a:xfrm>
            <a:off x="3653384" y="3393033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3" name="Google Shape;623;p29"/>
          <p:cNvSpPr/>
          <p:nvPr/>
        </p:nvSpPr>
        <p:spPr>
          <a:xfrm>
            <a:off x="5029317" y="3393033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24" name="Google Shape;624;p29"/>
          <p:cNvCxnSpPr>
            <a:stCxn id="615" idx="3"/>
          </p:cNvCxnSpPr>
          <p:nvPr/>
        </p:nvCxnSpPr>
        <p:spPr>
          <a:xfrm>
            <a:off x="4847751" y="4524167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5" name="Google Shape;625;p29"/>
          <p:cNvSpPr/>
          <p:nvPr/>
        </p:nvSpPr>
        <p:spPr>
          <a:xfrm>
            <a:off x="1138984" y="4377567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6" name="Google Shape;626;p29"/>
          <p:cNvSpPr/>
          <p:nvPr/>
        </p:nvSpPr>
        <p:spPr>
          <a:xfrm>
            <a:off x="2468984" y="4377567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7" name="Google Shape;627;p29"/>
          <p:cNvSpPr/>
          <p:nvPr/>
        </p:nvSpPr>
        <p:spPr>
          <a:xfrm>
            <a:off x="3658367" y="4377567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8" name="Google Shape;628;p29"/>
          <p:cNvSpPr/>
          <p:nvPr/>
        </p:nvSpPr>
        <p:spPr>
          <a:xfrm>
            <a:off x="5029300" y="4361000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29" name="Google Shape;629;p29"/>
          <p:cNvCxnSpPr>
            <a:stCxn id="620" idx="2"/>
            <a:endCxn id="625" idx="0"/>
          </p:cNvCxnSpPr>
          <p:nvPr/>
        </p:nvCxnSpPr>
        <p:spPr>
          <a:xfrm>
            <a:off x="1231184" y="3938233"/>
            <a:ext cx="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" name="Google Shape;630;p29"/>
          <p:cNvCxnSpPr>
            <a:stCxn id="621" idx="2"/>
            <a:endCxn id="626" idx="0"/>
          </p:cNvCxnSpPr>
          <p:nvPr/>
        </p:nvCxnSpPr>
        <p:spPr>
          <a:xfrm>
            <a:off x="2561184" y="3938233"/>
            <a:ext cx="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1" name="Google Shape;631;p29"/>
          <p:cNvCxnSpPr>
            <a:stCxn id="622" idx="2"/>
            <a:endCxn id="627" idx="0"/>
          </p:cNvCxnSpPr>
          <p:nvPr/>
        </p:nvCxnSpPr>
        <p:spPr>
          <a:xfrm>
            <a:off x="3745584" y="3938233"/>
            <a:ext cx="480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2" name="Google Shape;632;p29"/>
          <p:cNvCxnSpPr>
            <a:stCxn id="623" idx="2"/>
            <a:endCxn id="628" idx="0"/>
          </p:cNvCxnSpPr>
          <p:nvPr/>
        </p:nvCxnSpPr>
        <p:spPr>
          <a:xfrm>
            <a:off x="5121517" y="3938233"/>
            <a:ext cx="0" cy="4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3" name="Google Shape;633;p29"/>
          <p:cNvSpPr txBox="1"/>
          <p:nvPr/>
        </p:nvSpPr>
        <p:spPr>
          <a:xfrm>
            <a:off x="4514517" y="2575067"/>
            <a:ext cx="1214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3200">
              <a:solidFill>
                <a:srgbClr val="FF0000"/>
              </a:solidFill>
            </a:endParaRPr>
          </a:p>
        </p:txBody>
      </p:sp>
      <p:sp>
        <p:nvSpPr>
          <p:cNvPr id="634" name="Google Shape;634;p29"/>
          <p:cNvSpPr/>
          <p:nvPr/>
        </p:nvSpPr>
        <p:spPr>
          <a:xfrm>
            <a:off x="5494951" y="4425367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5" name="Google Shape;635;p29"/>
          <p:cNvSpPr txBox="1"/>
          <p:nvPr/>
        </p:nvSpPr>
        <p:spPr>
          <a:xfrm>
            <a:off x="5901541" y="5538167"/>
            <a:ext cx="1100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Jiri</a:t>
            </a:r>
            <a:endParaRPr sz="3200"/>
          </a:p>
          <a:p>
            <a:pPr algn="ctr"/>
            <a:endParaRPr sz="3200"/>
          </a:p>
        </p:txBody>
      </p:sp>
      <p:cxnSp>
        <p:nvCxnSpPr>
          <p:cNvPr id="636" name="Google Shape;636;p29"/>
          <p:cNvCxnSpPr>
            <a:stCxn id="637" idx="3"/>
            <a:endCxn id="638" idx="1"/>
          </p:cNvCxnSpPr>
          <p:nvPr/>
        </p:nvCxnSpPr>
        <p:spPr>
          <a:xfrm>
            <a:off x="6177751" y="4524167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8" name="Google Shape;638;p29"/>
          <p:cNvSpPr/>
          <p:nvPr/>
        </p:nvSpPr>
        <p:spPr>
          <a:xfrm>
            <a:off x="6824951" y="4425367"/>
            <a:ext cx="682800" cy="197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rgbClr val="76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9" name="Google Shape;639;p29"/>
          <p:cNvSpPr/>
          <p:nvPr/>
        </p:nvSpPr>
        <p:spPr>
          <a:xfrm>
            <a:off x="8055284" y="4425367"/>
            <a:ext cx="682800" cy="197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rgbClr val="76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40" name="Google Shape;640;p29"/>
          <p:cNvCxnSpPr>
            <a:stCxn id="639" idx="3"/>
            <a:endCxn id="641" idx="1"/>
          </p:cNvCxnSpPr>
          <p:nvPr/>
        </p:nvCxnSpPr>
        <p:spPr>
          <a:xfrm>
            <a:off x="8738084" y="4524167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1" name="Google Shape;641;p29"/>
          <p:cNvSpPr/>
          <p:nvPr/>
        </p:nvSpPr>
        <p:spPr>
          <a:xfrm>
            <a:off x="9385284" y="4425367"/>
            <a:ext cx="682800" cy="197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rgbClr val="76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42" name="Google Shape;642;p29"/>
          <p:cNvCxnSpPr>
            <a:stCxn id="638" idx="3"/>
            <a:endCxn id="639" idx="1"/>
          </p:cNvCxnSpPr>
          <p:nvPr/>
        </p:nvCxnSpPr>
        <p:spPr>
          <a:xfrm>
            <a:off x="7507751" y="4524167"/>
            <a:ext cx="5476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3" name="Google Shape;643;p29"/>
          <p:cNvSpPr txBox="1"/>
          <p:nvPr/>
        </p:nvSpPr>
        <p:spPr>
          <a:xfrm>
            <a:off x="6824961" y="5538167"/>
            <a:ext cx="15556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naanị</a:t>
            </a:r>
            <a:endParaRPr sz="3200"/>
          </a:p>
        </p:txBody>
      </p:sp>
      <p:sp>
        <p:nvSpPr>
          <p:cNvPr id="644" name="Google Shape;644;p29"/>
          <p:cNvSpPr/>
          <p:nvPr/>
        </p:nvSpPr>
        <p:spPr>
          <a:xfrm rot="10800000">
            <a:off x="10249651" y="5062167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5" name="Google Shape;645;p29"/>
          <p:cNvSpPr/>
          <p:nvPr/>
        </p:nvSpPr>
        <p:spPr>
          <a:xfrm rot="10800000">
            <a:off x="8919651" y="5062167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6" name="Google Shape;646;p29"/>
          <p:cNvSpPr/>
          <p:nvPr/>
        </p:nvSpPr>
        <p:spPr>
          <a:xfrm rot="10800000">
            <a:off x="7735251" y="5062167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7" name="Google Shape;647;p29"/>
          <p:cNvSpPr/>
          <p:nvPr/>
        </p:nvSpPr>
        <p:spPr>
          <a:xfrm rot="10800000">
            <a:off x="6359317" y="5062167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48" name="Google Shape;648;p29"/>
          <p:cNvCxnSpPr>
            <a:stCxn id="641" idx="3"/>
          </p:cNvCxnSpPr>
          <p:nvPr/>
        </p:nvCxnSpPr>
        <p:spPr>
          <a:xfrm>
            <a:off x="10068084" y="4524167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9" name="Google Shape;649;p29"/>
          <p:cNvSpPr/>
          <p:nvPr/>
        </p:nvSpPr>
        <p:spPr>
          <a:xfrm>
            <a:off x="6359317" y="4377567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0" name="Google Shape;650;p29"/>
          <p:cNvSpPr/>
          <p:nvPr/>
        </p:nvSpPr>
        <p:spPr>
          <a:xfrm>
            <a:off x="7689317" y="4377567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1" name="Google Shape;651;p29"/>
          <p:cNvSpPr/>
          <p:nvPr/>
        </p:nvSpPr>
        <p:spPr>
          <a:xfrm>
            <a:off x="8878700" y="4377567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2" name="Google Shape;652;p29"/>
          <p:cNvSpPr/>
          <p:nvPr/>
        </p:nvSpPr>
        <p:spPr>
          <a:xfrm>
            <a:off x="10249633" y="4361000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3" name="Google Shape;653;p29"/>
          <p:cNvSpPr txBox="1"/>
          <p:nvPr/>
        </p:nvSpPr>
        <p:spPr>
          <a:xfrm>
            <a:off x="8306869" y="5538167"/>
            <a:ext cx="15556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FF0000"/>
                </a:solidFill>
              </a:rPr>
              <a:t>netwọk</a:t>
            </a:r>
            <a:endParaRPr sz="3200">
              <a:solidFill>
                <a:srgbClr val="FF0000"/>
              </a:solidFill>
            </a:endParaRPr>
          </a:p>
          <a:p>
            <a:pPr algn="ctr"/>
            <a:endParaRPr sz="3200">
              <a:solidFill>
                <a:srgbClr val="FF0000"/>
              </a:solidFill>
            </a:endParaRPr>
          </a:p>
        </p:txBody>
      </p:sp>
      <p:sp>
        <p:nvSpPr>
          <p:cNvPr id="654" name="Google Shape;654;p29"/>
          <p:cNvSpPr/>
          <p:nvPr/>
        </p:nvSpPr>
        <p:spPr>
          <a:xfrm>
            <a:off x="10715284" y="4425367"/>
            <a:ext cx="682800" cy="197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rgbClr val="76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5" name="Google Shape;655;p29"/>
          <p:cNvSpPr txBox="1"/>
          <p:nvPr/>
        </p:nvSpPr>
        <p:spPr>
          <a:xfrm>
            <a:off x="9906835" y="5538167"/>
            <a:ext cx="870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FF0000"/>
                </a:solidFill>
              </a:rPr>
              <a:t>nụ</a:t>
            </a:r>
            <a:endParaRPr sz="3200">
              <a:solidFill>
                <a:srgbClr val="FF0000"/>
              </a:solidFill>
            </a:endParaRPr>
          </a:p>
          <a:p>
            <a:pPr algn="ctr"/>
            <a:endParaRPr sz="3200">
              <a:solidFill>
                <a:srgbClr val="FF0000"/>
              </a:solidFill>
            </a:endParaRPr>
          </a:p>
        </p:txBody>
      </p:sp>
      <p:cxnSp>
        <p:nvCxnSpPr>
          <p:cNvPr id="656" name="Google Shape;656;p29"/>
          <p:cNvCxnSpPr>
            <a:stCxn id="634" idx="2"/>
          </p:cNvCxnSpPr>
          <p:nvPr/>
        </p:nvCxnSpPr>
        <p:spPr>
          <a:xfrm>
            <a:off x="5836351" y="4622967"/>
            <a:ext cx="388400" cy="11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7" name="Google Shape;657;p29"/>
          <p:cNvCxnSpPr/>
          <p:nvPr/>
        </p:nvCxnSpPr>
        <p:spPr>
          <a:xfrm>
            <a:off x="7151217" y="4622967"/>
            <a:ext cx="388400" cy="11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8" name="Google Shape;658;p29"/>
          <p:cNvCxnSpPr/>
          <p:nvPr/>
        </p:nvCxnSpPr>
        <p:spPr>
          <a:xfrm>
            <a:off x="9730751" y="4622967"/>
            <a:ext cx="388400" cy="11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9" name="Google Shape;659;p29"/>
          <p:cNvCxnSpPr/>
          <p:nvPr/>
        </p:nvCxnSpPr>
        <p:spPr>
          <a:xfrm>
            <a:off x="8380551" y="4622967"/>
            <a:ext cx="388400" cy="11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0" name="Google Shape;660;p29"/>
          <p:cNvCxnSpPr/>
          <p:nvPr/>
        </p:nvCxnSpPr>
        <p:spPr>
          <a:xfrm rot="10800000">
            <a:off x="10341851" y="4622967"/>
            <a:ext cx="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1" name="Google Shape;661;p29"/>
          <p:cNvCxnSpPr/>
          <p:nvPr/>
        </p:nvCxnSpPr>
        <p:spPr>
          <a:xfrm rot="10800000">
            <a:off x="9011851" y="4622967"/>
            <a:ext cx="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2" name="Google Shape;662;p29"/>
          <p:cNvCxnSpPr/>
          <p:nvPr/>
        </p:nvCxnSpPr>
        <p:spPr>
          <a:xfrm rot="10800000">
            <a:off x="7822651" y="4622967"/>
            <a:ext cx="480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3" name="Google Shape;663;p29"/>
          <p:cNvCxnSpPr/>
          <p:nvPr/>
        </p:nvCxnSpPr>
        <p:spPr>
          <a:xfrm rot="10800000">
            <a:off x="6451517" y="4639367"/>
            <a:ext cx="0" cy="4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4" name="Google Shape;664;p29"/>
          <p:cNvSpPr txBox="1"/>
          <p:nvPr/>
        </p:nvSpPr>
        <p:spPr>
          <a:xfrm>
            <a:off x="1481533" y="4735367"/>
            <a:ext cx="37324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 b="1"/>
              <a:t>Encoder (seq)</a:t>
            </a:r>
            <a:endParaRPr sz="4000" b="1"/>
          </a:p>
        </p:txBody>
      </p:sp>
      <p:sp>
        <p:nvSpPr>
          <p:cNvPr id="665" name="Google Shape;665;p29"/>
          <p:cNvSpPr txBox="1"/>
          <p:nvPr/>
        </p:nvSpPr>
        <p:spPr>
          <a:xfrm>
            <a:off x="7332333" y="3237600"/>
            <a:ext cx="42092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 b="1"/>
              <a:t>Decoder (2seq)</a:t>
            </a:r>
            <a:endParaRPr sz="4000" b="1"/>
          </a:p>
        </p:txBody>
      </p:sp>
      <p:sp>
        <p:nvSpPr>
          <p:cNvPr id="666" name="Google Shape;666;p29"/>
          <p:cNvSpPr/>
          <p:nvPr/>
        </p:nvSpPr>
        <p:spPr>
          <a:xfrm>
            <a:off x="5842124" y="4425367"/>
            <a:ext cx="354400" cy="197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rgbClr val="76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" name="Google Shape;400;p25">
            <a:extLst>
              <a:ext uri="{FF2B5EF4-FFF2-40B4-BE49-F238E27FC236}">
                <a16:creationId xmlns:a16="http://schemas.microsoft.com/office/drawing/2014/main" id="{640C7682-16DF-854E-BA2F-03D3CD05B81C}"/>
              </a:ext>
            </a:extLst>
          </p:cNvPr>
          <p:cNvSpPr txBox="1">
            <a:spLocks/>
          </p:cNvSpPr>
          <p:nvPr/>
        </p:nvSpPr>
        <p:spPr>
          <a:xfrm>
            <a:off x="415600" y="1398883"/>
            <a:ext cx="11360800" cy="121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120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General idea</a:t>
            </a:r>
            <a:r>
              <a:rPr lang="en-US" dirty="0"/>
              <a:t>: generate the output one token at a time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model that takes the encoded representation and generates the output is called the Decoder, and is also generally an RNN.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A1B58D-53B5-894B-940D-7E395CA906EA}"/>
              </a:ext>
            </a:extLst>
          </p:cNvPr>
          <p:cNvSpPr txBox="1"/>
          <p:nvPr/>
        </p:nvSpPr>
        <p:spPr>
          <a:xfrm>
            <a:off x="8227144" y="200312"/>
            <a:ext cx="4032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Slides shamelessly borrowed from John Hewitt. (</a:t>
            </a:r>
            <a:r>
              <a:rPr lang="en-US" sz="1200" dirty="0">
                <a:hlinkClick r:id="rId3"/>
              </a:rPr>
              <a:t>https://nlp.stanford.edu/~johnhew/public/14-seq2seq.pdf</a:t>
            </a:r>
            <a:r>
              <a:rPr lang="en-US" sz="1200" dirty="0"/>
              <a:t>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9922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Background: Seq2Seq Models</a:t>
            </a:r>
            <a:endParaRPr dirty="0"/>
          </a:p>
        </p:txBody>
      </p:sp>
      <p:sp>
        <p:nvSpPr>
          <p:cNvPr id="672" name="Google Shape;672;p30"/>
          <p:cNvSpPr txBox="1">
            <a:spLocks noGrp="1"/>
          </p:cNvSpPr>
          <p:nvPr>
            <p:ph type="body" idx="1"/>
          </p:nvPr>
        </p:nvSpPr>
        <p:spPr>
          <a:xfrm>
            <a:off x="415600" y="1297700"/>
            <a:ext cx="11556000" cy="162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sz="2133"/>
              <a:t>In practice, training for a single sentence is done by “forcing” the decoder to generate gold sequences, and penalizing it for assigning the sequence a low probability. Losses for each token in the sequence are summed. Then, the summed loss is used to take a step in the right direction in all model parameters (including word embeddings!) (</a:t>
            </a:r>
            <a:r>
              <a:rPr lang="en" sz="2133" i="1"/>
              <a:t>stochastic gradient descent.)</a:t>
            </a:r>
            <a:endParaRPr sz="2133" b="1" i="1"/>
          </a:p>
        </p:txBody>
      </p:sp>
      <p:sp>
        <p:nvSpPr>
          <p:cNvPr id="673" name="Google Shape;673;p30"/>
          <p:cNvSpPr/>
          <p:nvPr/>
        </p:nvSpPr>
        <p:spPr>
          <a:xfrm>
            <a:off x="-16" y="4908233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74" name="Google Shape;674;p30"/>
          <p:cNvCxnSpPr>
            <a:stCxn id="673" idx="3"/>
            <a:endCxn id="675" idx="1"/>
          </p:cNvCxnSpPr>
          <p:nvPr/>
        </p:nvCxnSpPr>
        <p:spPr>
          <a:xfrm>
            <a:off x="682784" y="5007033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5" name="Google Shape;675;p30"/>
          <p:cNvSpPr/>
          <p:nvPr/>
        </p:nvSpPr>
        <p:spPr>
          <a:xfrm>
            <a:off x="1329984" y="4908233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6" name="Google Shape;676;p30"/>
          <p:cNvSpPr txBox="1"/>
          <p:nvPr/>
        </p:nvSpPr>
        <p:spPr>
          <a:xfrm>
            <a:off x="188016" y="3057933"/>
            <a:ext cx="14452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neural</a:t>
            </a:r>
            <a:endParaRPr sz="3200"/>
          </a:p>
        </p:txBody>
      </p:sp>
      <p:sp>
        <p:nvSpPr>
          <p:cNvPr id="677" name="Google Shape;677;p30"/>
          <p:cNvSpPr txBox="1"/>
          <p:nvPr/>
        </p:nvSpPr>
        <p:spPr>
          <a:xfrm>
            <a:off x="1679551" y="3057933"/>
            <a:ext cx="1214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nets</a:t>
            </a:r>
            <a:endParaRPr sz="3200"/>
          </a:p>
        </p:txBody>
      </p:sp>
      <p:sp>
        <p:nvSpPr>
          <p:cNvPr id="678" name="Google Shape;678;p30"/>
          <p:cNvSpPr/>
          <p:nvPr/>
        </p:nvSpPr>
        <p:spPr>
          <a:xfrm>
            <a:off x="818417" y="3875900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9" name="Google Shape;679;p30"/>
          <p:cNvSpPr/>
          <p:nvPr/>
        </p:nvSpPr>
        <p:spPr>
          <a:xfrm>
            <a:off x="2194351" y="3875900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80" name="Google Shape;680;p30"/>
          <p:cNvCxnSpPr>
            <a:stCxn id="675" idx="3"/>
          </p:cNvCxnSpPr>
          <p:nvPr/>
        </p:nvCxnSpPr>
        <p:spPr>
          <a:xfrm>
            <a:off x="2012784" y="5007033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1" name="Google Shape;681;p30"/>
          <p:cNvSpPr/>
          <p:nvPr/>
        </p:nvSpPr>
        <p:spPr>
          <a:xfrm>
            <a:off x="823400" y="4860433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2" name="Google Shape;682;p30"/>
          <p:cNvSpPr/>
          <p:nvPr/>
        </p:nvSpPr>
        <p:spPr>
          <a:xfrm>
            <a:off x="2194333" y="4843867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83" name="Google Shape;683;p30"/>
          <p:cNvCxnSpPr>
            <a:stCxn id="678" idx="2"/>
            <a:endCxn id="681" idx="0"/>
          </p:cNvCxnSpPr>
          <p:nvPr/>
        </p:nvCxnSpPr>
        <p:spPr>
          <a:xfrm>
            <a:off x="910617" y="4421100"/>
            <a:ext cx="480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4" name="Google Shape;684;p30"/>
          <p:cNvCxnSpPr>
            <a:stCxn id="679" idx="2"/>
            <a:endCxn id="682" idx="0"/>
          </p:cNvCxnSpPr>
          <p:nvPr/>
        </p:nvCxnSpPr>
        <p:spPr>
          <a:xfrm>
            <a:off x="2286551" y="4421100"/>
            <a:ext cx="0" cy="4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5" name="Google Shape;685;p30"/>
          <p:cNvSpPr txBox="1"/>
          <p:nvPr/>
        </p:nvSpPr>
        <p:spPr>
          <a:xfrm>
            <a:off x="1679551" y="3057933"/>
            <a:ext cx="1214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3200">
              <a:solidFill>
                <a:srgbClr val="FF0000"/>
              </a:solidFill>
            </a:endParaRPr>
          </a:p>
        </p:txBody>
      </p:sp>
      <p:sp>
        <p:nvSpPr>
          <p:cNvPr id="686" name="Google Shape;686;p30"/>
          <p:cNvSpPr/>
          <p:nvPr/>
        </p:nvSpPr>
        <p:spPr>
          <a:xfrm>
            <a:off x="2659984" y="4908233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87" name="Google Shape;687;p30"/>
          <p:cNvCxnSpPr>
            <a:endCxn id="688" idx="1"/>
          </p:cNvCxnSpPr>
          <p:nvPr/>
        </p:nvCxnSpPr>
        <p:spPr>
          <a:xfrm>
            <a:off x="3342784" y="5007033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9" name="Google Shape;689;p30"/>
          <p:cNvSpPr/>
          <p:nvPr/>
        </p:nvSpPr>
        <p:spPr>
          <a:xfrm>
            <a:off x="3524351" y="4860433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90" name="Google Shape;690;p30"/>
          <p:cNvCxnSpPr/>
          <p:nvPr/>
        </p:nvCxnSpPr>
        <p:spPr>
          <a:xfrm rot="10800000">
            <a:off x="3616551" y="5122233"/>
            <a:ext cx="0" cy="4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1" name="Google Shape;691;p30"/>
          <p:cNvSpPr txBox="1"/>
          <p:nvPr/>
        </p:nvSpPr>
        <p:spPr>
          <a:xfrm>
            <a:off x="9681033" y="7001600"/>
            <a:ext cx="3488800" cy="1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P(Jiri|</a:t>
            </a:r>
            <a:r>
              <a:rPr lang="en" sz="2400" i="1"/>
              <a:t>encoder</a:t>
            </a:r>
            <a:r>
              <a:rPr lang="en" sz="2400"/>
              <a:t>) = .7</a:t>
            </a:r>
            <a:endParaRPr sz="2400"/>
          </a:p>
          <a:p>
            <a:r>
              <a:rPr lang="en" sz="2400"/>
              <a:t>P(naanị|</a:t>
            </a:r>
            <a:r>
              <a:rPr lang="en" sz="2400" i="1"/>
              <a:t>encoder</a:t>
            </a:r>
            <a:r>
              <a:rPr lang="en" sz="2400"/>
              <a:t>) = .15</a:t>
            </a:r>
            <a:endParaRPr sz="2400"/>
          </a:p>
          <a:p>
            <a:r>
              <a:rPr lang="en" sz="2400"/>
              <a:t>P(netwọk|</a:t>
            </a:r>
            <a:r>
              <a:rPr lang="en" sz="2400" i="1"/>
              <a:t>encoder</a:t>
            </a:r>
            <a:r>
              <a:rPr lang="en" sz="2400"/>
              <a:t>) = .1</a:t>
            </a:r>
            <a:endParaRPr sz="2400"/>
          </a:p>
          <a:p>
            <a:r>
              <a:rPr lang="en" sz="2400"/>
              <a:t>P(nụ|</a:t>
            </a:r>
            <a:r>
              <a:rPr lang="en" sz="2400" i="1"/>
              <a:t>encoder</a:t>
            </a:r>
            <a:r>
              <a:rPr lang="en" sz="2400"/>
              <a:t>) = .5</a:t>
            </a:r>
            <a:endParaRPr sz="2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CFBA0F-06B8-8B45-8349-5B048A0B15E8}"/>
              </a:ext>
            </a:extLst>
          </p:cNvPr>
          <p:cNvSpPr txBox="1"/>
          <p:nvPr/>
        </p:nvSpPr>
        <p:spPr>
          <a:xfrm>
            <a:off x="8227144" y="200312"/>
            <a:ext cx="4032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Slides shamelessly borrowed from John Hewitt. (</a:t>
            </a:r>
            <a:r>
              <a:rPr lang="en-US" sz="1200" dirty="0">
                <a:hlinkClick r:id="rId3"/>
              </a:rPr>
              <a:t>https://nlp.stanford.edu/~johnhew/public/14-seq2seq.pdf</a:t>
            </a:r>
            <a:r>
              <a:rPr lang="en-US" sz="1200" dirty="0"/>
              <a:t>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766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Background: Seq2Seq Models</a:t>
            </a:r>
            <a:endParaRPr dirty="0"/>
          </a:p>
        </p:txBody>
      </p:sp>
      <p:sp>
        <p:nvSpPr>
          <p:cNvPr id="697" name="Google Shape;697;p31"/>
          <p:cNvSpPr txBox="1">
            <a:spLocks noGrp="1"/>
          </p:cNvSpPr>
          <p:nvPr>
            <p:ph type="body" idx="1"/>
          </p:nvPr>
        </p:nvSpPr>
        <p:spPr>
          <a:xfrm>
            <a:off x="415600" y="1297700"/>
            <a:ext cx="11556000" cy="162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sz="2133"/>
              <a:t>In practice, training for a single sentence is done by “forcing” the decoder to generate gold sequences, and penalizing it for assigning the sequence a low probability. Losses for each token in the sequence are summed. Then, the summed loss is used to take a step in the right direction in all model parameters (including word embeddings!) (</a:t>
            </a:r>
            <a:r>
              <a:rPr lang="en" sz="2133" i="1"/>
              <a:t>stochastic gradient descent.)</a:t>
            </a:r>
            <a:endParaRPr sz="2133" b="1" i="1"/>
          </a:p>
        </p:txBody>
      </p:sp>
      <p:sp>
        <p:nvSpPr>
          <p:cNvPr id="698" name="Google Shape;698;p31"/>
          <p:cNvSpPr/>
          <p:nvPr/>
        </p:nvSpPr>
        <p:spPr>
          <a:xfrm>
            <a:off x="-16" y="4908233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99" name="Google Shape;699;p31"/>
          <p:cNvCxnSpPr>
            <a:stCxn id="698" idx="3"/>
            <a:endCxn id="700" idx="1"/>
          </p:cNvCxnSpPr>
          <p:nvPr/>
        </p:nvCxnSpPr>
        <p:spPr>
          <a:xfrm>
            <a:off x="682784" y="5007033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0" name="Google Shape;700;p31"/>
          <p:cNvSpPr/>
          <p:nvPr/>
        </p:nvSpPr>
        <p:spPr>
          <a:xfrm>
            <a:off x="1329984" y="4908233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1" name="Google Shape;701;p31"/>
          <p:cNvSpPr txBox="1"/>
          <p:nvPr/>
        </p:nvSpPr>
        <p:spPr>
          <a:xfrm>
            <a:off x="188016" y="3057933"/>
            <a:ext cx="14452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neural</a:t>
            </a:r>
            <a:endParaRPr sz="3200"/>
          </a:p>
        </p:txBody>
      </p:sp>
      <p:sp>
        <p:nvSpPr>
          <p:cNvPr id="702" name="Google Shape;702;p31"/>
          <p:cNvSpPr txBox="1"/>
          <p:nvPr/>
        </p:nvSpPr>
        <p:spPr>
          <a:xfrm>
            <a:off x="1679551" y="3057933"/>
            <a:ext cx="1214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nets</a:t>
            </a:r>
            <a:endParaRPr sz="3200"/>
          </a:p>
        </p:txBody>
      </p:sp>
      <p:sp>
        <p:nvSpPr>
          <p:cNvPr id="703" name="Google Shape;703;p31"/>
          <p:cNvSpPr/>
          <p:nvPr/>
        </p:nvSpPr>
        <p:spPr>
          <a:xfrm>
            <a:off x="818417" y="3875900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4" name="Google Shape;704;p31"/>
          <p:cNvSpPr/>
          <p:nvPr/>
        </p:nvSpPr>
        <p:spPr>
          <a:xfrm>
            <a:off x="2194351" y="3875900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05" name="Google Shape;705;p31"/>
          <p:cNvCxnSpPr>
            <a:stCxn id="700" idx="3"/>
          </p:cNvCxnSpPr>
          <p:nvPr/>
        </p:nvCxnSpPr>
        <p:spPr>
          <a:xfrm>
            <a:off x="2012784" y="5007033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6" name="Google Shape;706;p31"/>
          <p:cNvSpPr/>
          <p:nvPr/>
        </p:nvSpPr>
        <p:spPr>
          <a:xfrm>
            <a:off x="823400" y="4860433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7" name="Google Shape;707;p31"/>
          <p:cNvSpPr/>
          <p:nvPr/>
        </p:nvSpPr>
        <p:spPr>
          <a:xfrm>
            <a:off x="2194333" y="4843867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08" name="Google Shape;708;p31"/>
          <p:cNvCxnSpPr>
            <a:stCxn id="703" idx="2"/>
            <a:endCxn id="706" idx="0"/>
          </p:cNvCxnSpPr>
          <p:nvPr/>
        </p:nvCxnSpPr>
        <p:spPr>
          <a:xfrm>
            <a:off x="910617" y="4421100"/>
            <a:ext cx="480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9" name="Google Shape;709;p31"/>
          <p:cNvCxnSpPr>
            <a:stCxn id="704" idx="2"/>
            <a:endCxn id="707" idx="0"/>
          </p:cNvCxnSpPr>
          <p:nvPr/>
        </p:nvCxnSpPr>
        <p:spPr>
          <a:xfrm>
            <a:off x="2286551" y="4421100"/>
            <a:ext cx="0" cy="4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0" name="Google Shape;710;p31"/>
          <p:cNvSpPr txBox="1"/>
          <p:nvPr/>
        </p:nvSpPr>
        <p:spPr>
          <a:xfrm>
            <a:off x="1679551" y="3057933"/>
            <a:ext cx="1214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3200">
              <a:solidFill>
                <a:srgbClr val="FF0000"/>
              </a:solidFill>
            </a:endParaRPr>
          </a:p>
        </p:txBody>
      </p:sp>
      <p:sp>
        <p:nvSpPr>
          <p:cNvPr id="711" name="Google Shape;711;p31"/>
          <p:cNvSpPr/>
          <p:nvPr/>
        </p:nvSpPr>
        <p:spPr>
          <a:xfrm>
            <a:off x="2659984" y="4908233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12" name="Google Shape;712;p31"/>
          <p:cNvCxnSpPr>
            <a:endCxn id="713" idx="1"/>
          </p:cNvCxnSpPr>
          <p:nvPr/>
        </p:nvCxnSpPr>
        <p:spPr>
          <a:xfrm>
            <a:off x="3342784" y="5007033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4" name="Google Shape;714;p31"/>
          <p:cNvSpPr/>
          <p:nvPr/>
        </p:nvSpPr>
        <p:spPr>
          <a:xfrm>
            <a:off x="3524351" y="4860433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15" name="Google Shape;715;p31"/>
          <p:cNvCxnSpPr/>
          <p:nvPr/>
        </p:nvCxnSpPr>
        <p:spPr>
          <a:xfrm rot="10800000">
            <a:off x="3616551" y="5122233"/>
            <a:ext cx="0" cy="4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6" name="Google Shape;716;p31"/>
          <p:cNvSpPr txBox="1"/>
          <p:nvPr/>
        </p:nvSpPr>
        <p:spPr>
          <a:xfrm>
            <a:off x="9681033" y="7001600"/>
            <a:ext cx="3488800" cy="1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P(Jiri|</a:t>
            </a:r>
            <a:r>
              <a:rPr lang="en" sz="2400" i="1"/>
              <a:t>encoder</a:t>
            </a:r>
            <a:r>
              <a:rPr lang="en" sz="2400"/>
              <a:t>) = .7</a:t>
            </a:r>
            <a:endParaRPr sz="2400"/>
          </a:p>
          <a:p>
            <a:r>
              <a:rPr lang="en" sz="2400"/>
              <a:t>P(naanị|</a:t>
            </a:r>
            <a:r>
              <a:rPr lang="en" sz="2400" i="1"/>
              <a:t>encoder</a:t>
            </a:r>
            <a:r>
              <a:rPr lang="en" sz="2400"/>
              <a:t>) = .15</a:t>
            </a:r>
            <a:endParaRPr sz="2400"/>
          </a:p>
          <a:p>
            <a:r>
              <a:rPr lang="en" sz="2400"/>
              <a:t>P(netwọk|</a:t>
            </a:r>
            <a:r>
              <a:rPr lang="en" sz="2400" i="1"/>
              <a:t>encoder</a:t>
            </a:r>
            <a:r>
              <a:rPr lang="en" sz="2400"/>
              <a:t>) = .1</a:t>
            </a:r>
            <a:endParaRPr sz="2400"/>
          </a:p>
          <a:p>
            <a:r>
              <a:rPr lang="en" sz="2400"/>
              <a:t>P(nụ|</a:t>
            </a:r>
            <a:r>
              <a:rPr lang="en" sz="2400" i="1"/>
              <a:t>encoder</a:t>
            </a:r>
            <a:r>
              <a:rPr lang="en" sz="2400"/>
              <a:t>) = .5</a:t>
            </a:r>
            <a:endParaRPr sz="2400"/>
          </a:p>
        </p:txBody>
      </p:sp>
      <p:sp>
        <p:nvSpPr>
          <p:cNvPr id="717" name="Google Shape;717;p31"/>
          <p:cNvSpPr/>
          <p:nvPr/>
        </p:nvSpPr>
        <p:spPr>
          <a:xfrm>
            <a:off x="4683500" y="3632100"/>
            <a:ext cx="184400" cy="1374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18" name="Google Shape;718;p31"/>
          <p:cNvCxnSpPr>
            <a:stCxn id="711" idx="0"/>
            <a:endCxn id="717" idx="1"/>
          </p:cNvCxnSpPr>
          <p:nvPr/>
        </p:nvCxnSpPr>
        <p:spPr>
          <a:xfrm rot="-5400000">
            <a:off x="3547984" y="3772833"/>
            <a:ext cx="588800" cy="16820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9" name="Google Shape;719;p31"/>
          <p:cNvSpPr/>
          <p:nvPr/>
        </p:nvSpPr>
        <p:spPr>
          <a:xfrm>
            <a:off x="5220340" y="3541959"/>
            <a:ext cx="426800" cy="1430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20" name="Google Shape;720;p31"/>
          <p:cNvSpPr/>
          <p:nvPr/>
        </p:nvSpPr>
        <p:spPr>
          <a:xfrm>
            <a:off x="5647175" y="4602311"/>
            <a:ext cx="426800" cy="3700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21" name="Google Shape;721;p31"/>
          <p:cNvSpPr/>
          <p:nvPr/>
        </p:nvSpPr>
        <p:spPr>
          <a:xfrm>
            <a:off x="6074009" y="4423212"/>
            <a:ext cx="426800" cy="5492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22" name="Google Shape;722;p31"/>
          <p:cNvSpPr/>
          <p:nvPr/>
        </p:nvSpPr>
        <p:spPr>
          <a:xfrm>
            <a:off x="6500844" y="4423212"/>
            <a:ext cx="426800" cy="5492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23" name="Google Shape;723;p31"/>
          <p:cNvCxnSpPr/>
          <p:nvPr/>
        </p:nvCxnSpPr>
        <p:spPr>
          <a:xfrm>
            <a:off x="4846517" y="4964031"/>
            <a:ext cx="258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4" name="Google Shape;724;p31"/>
          <p:cNvCxnSpPr/>
          <p:nvPr/>
        </p:nvCxnSpPr>
        <p:spPr>
          <a:xfrm>
            <a:off x="4834535" y="3188467"/>
            <a:ext cx="260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5" name="Google Shape;725;p31"/>
          <p:cNvSpPr txBox="1"/>
          <p:nvPr/>
        </p:nvSpPr>
        <p:spPr>
          <a:xfrm rot="-2700000">
            <a:off x="4651463" y="5040795"/>
            <a:ext cx="1100259" cy="39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Jiri</a:t>
            </a:r>
            <a:endParaRPr sz="2400"/>
          </a:p>
          <a:p>
            <a:pPr algn="ctr"/>
            <a:endParaRPr sz="2400"/>
          </a:p>
        </p:txBody>
      </p:sp>
      <p:sp>
        <p:nvSpPr>
          <p:cNvPr id="726" name="Google Shape;726;p31"/>
          <p:cNvSpPr txBox="1"/>
          <p:nvPr/>
        </p:nvSpPr>
        <p:spPr>
          <a:xfrm rot="-2700000">
            <a:off x="4863032" y="5040841"/>
            <a:ext cx="1555635" cy="39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naanị</a:t>
            </a:r>
            <a:endParaRPr sz="2400"/>
          </a:p>
        </p:txBody>
      </p:sp>
      <p:sp>
        <p:nvSpPr>
          <p:cNvPr id="727" name="Google Shape;727;p31"/>
          <p:cNvSpPr txBox="1"/>
          <p:nvPr/>
        </p:nvSpPr>
        <p:spPr>
          <a:xfrm rot="-2700000">
            <a:off x="5310207" y="5040841"/>
            <a:ext cx="1555635" cy="39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netwọk</a:t>
            </a:r>
            <a:endParaRPr sz="2400"/>
          </a:p>
          <a:p>
            <a:pPr algn="ctr"/>
            <a:endParaRPr sz="2400"/>
          </a:p>
        </p:txBody>
      </p:sp>
      <p:sp>
        <p:nvSpPr>
          <p:cNvPr id="728" name="Google Shape;728;p31"/>
          <p:cNvSpPr txBox="1"/>
          <p:nvPr/>
        </p:nvSpPr>
        <p:spPr>
          <a:xfrm rot="-2700000">
            <a:off x="6196440" y="4959378"/>
            <a:ext cx="870024" cy="39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nụ</a:t>
            </a:r>
            <a:endParaRPr sz="2400"/>
          </a:p>
          <a:p>
            <a:pPr algn="ctr"/>
            <a:endParaRPr sz="2400"/>
          </a:p>
        </p:txBody>
      </p:sp>
      <p:sp>
        <p:nvSpPr>
          <p:cNvPr id="729" name="Google Shape;729;p31"/>
          <p:cNvSpPr txBox="1"/>
          <p:nvPr/>
        </p:nvSpPr>
        <p:spPr>
          <a:xfrm>
            <a:off x="5143133" y="3345233"/>
            <a:ext cx="5812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.7</a:t>
            </a:r>
            <a:endParaRPr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5B8F12-E1F9-5847-B10C-F32E79FDF6E4}"/>
              </a:ext>
            </a:extLst>
          </p:cNvPr>
          <p:cNvSpPr txBox="1"/>
          <p:nvPr/>
        </p:nvSpPr>
        <p:spPr>
          <a:xfrm>
            <a:off x="8227144" y="200312"/>
            <a:ext cx="4032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Slides shamelessly borrowed from John Hewitt. (</a:t>
            </a:r>
            <a:r>
              <a:rPr lang="en-US" sz="1200" dirty="0">
                <a:hlinkClick r:id="rId3"/>
              </a:rPr>
              <a:t>https://nlp.stanford.edu/~johnhew/public/14-seq2seq.pdf</a:t>
            </a:r>
            <a:r>
              <a:rPr lang="en-US" sz="1200" dirty="0"/>
              <a:t>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4416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12E6-73EB-C548-91B9-4977972D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VQA!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3659C-4962-F542-87A2-A71CE02E1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combine CNN for image representation and Seq2Seq conditional languages for VQA.</a:t>
            </a:r>
          </a:p>
          <a:p>
            <a:r>
              <a:rPr lang="en-US" dirty="0"/>
              <a:t>Malinkowski et al. (2015) proposes an end-to-end formulation (Neural-Image-QA), which trains all parts jointly.</a:t>
            </a:r>
          </a:p>
          <a:p>
            <a:pPr lvl="1"/>
            <a:r>
              <a:rPr lang="en-US" dirty="0"/>
              <a:t>The image is first analyzed via a CNN.</a:t>
            </a:r>
          </a:p>
          <a:p>
            <a:pPr lvl="1"/>
            <a:r>
              <a:rPr lang="en-US" dirty="0"/>
              <a:t>The image and question are then fed into an Long Short Term Memory Network (LSTM).</a:t>
            </a:r>
          </a:p>
          <a:p>
            <a:pPr lvl="1"/>
            <a:r>
              <a:rPr lang="en-US" dirty="0"/>
              <a:t>The answer is then generated via a decoder one token at a time.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22261B-B93E-F447-B9A3-C3FAE84C93B4}"/>
              </a:ext>
            </a:extLst>
          </p:cNvPr>
          <p:cNvSpPr/>
          <p:nvPr/>
        </p:nvSpPr>
        <p:spPr>
          <a:xfrm>
            <a:off x="8405446" y="272702"/>
            <a:ext cx="3704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</a:rPr>
              <a:t>From Malinkowski et al. (2015)</a:t>
            </a:r>
          </a:p>
          <a:p>
            <a:r>
              <a:rPr lang="en-US" sz="1200" dirty="0">
                <a:latin typeface="Helvetica Neue" panose="02000503000000020004" pitchFamily="2" charset="0"/>
                <a:hlinkClick r:id="rId2"/>
              </a:rPr>
              <a:t>https://arxiv.org/pdf/1505.01121.pdf</a:t>
            </a:r>
            <a:endParaRPr lang="en-US" sz="1200" dirty="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520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12E6-73EB-C548-91B9-4977972D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Neural-Image-QA: Approach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22261B-B93E-F447-B9A3-C3FAE84C93B4}"/>
              </a:ext>
            </a:extLst>
          </p:cNvPr>
          <p:cNvSpPr/>
          <p:nvPr/>
        </p:nvSpPr>
        <p:spPr>
          <a:xfrm>
            <a:off x="8405446" y="272702"/>
            <a:ext cx="3704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</a:rPr>
              <a:t>From Malinkowski et al. (2015)</a:t>
            </a:r>
          </a:p>
          <a:p>
            <a:r>
              <a:rPr lang="en-US" sz="1200" dirty="0">
                <a:latin typeface="Helvetica Neue" panose="02000503000000020004" pitchFamily="2" charset="0"/>
                <a:hlinkClick r:id="rId2"/>
              </a:rPr>
              <a:t>https://arxiv.org/pdf/1505.01121.pdf</a:t>
            </a:r>
            <a:endParaRPr lang="en-US" sz="1200" dirty="0">
              <a:latin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A5F5E-35D0-3E4A-8909-F94E47D4E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1677632"/>
            <a:ext cx="7048500" cy="355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B8A93A-BCFA-7441-9557-F6E444DAAFB4}"/>
              </a:ext>
            </a:extLst>
          </p:cNvPr>
          <p:cNvSpPr txBox="1"/>
          <p:nvPr/>
        </p:nvSpPr>
        <p:spPr>
          <a:xfrm>
            <a:off x="7464100" y="2716968"/>
            <a:ext cx="446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VQA Architecture of Neural-Image-QA</a:t>
            </a:r>
          </a:p>
        </p:txBody>
      </p:sp>
    </p:spTree>
    <p:extLst>
      <p:ext uri="{BB962C8B-B14F-4D97-AF65-F5344CB8AC3E}">
        <p14:creationId xmlns:p14="http://schemas.microsoft.com/office/powerpoint/2010/main" val="376618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3BCC-0500-9841-9045-F37841E1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Visual Question Answering (VQA)?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C68F-749A-AF49-9926-AFAEB506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r>
              <a:rPr lang="en-US" dirty="0"/>
              <a:t>VQA is the task of answering questions about images.</a:t>
            </a:r>
          </a:p>
          <a:p>
            <a:pPr lvl="1"/>
            <a:r>
              <a:rPr lang="en-US" dirty="0"/>
              <a:t>Seminal VQA work used smaller datasets that were limited in scope (Malinowski and Fritz, 2014).</a:t>
            </a:r>
          </a:p>
          <a:p>
            <a:pPr lvl="1"/>
            <a:r>
              <a:rPr lang="en-US" dirty="0"/>
              <a:t>Most recent work has focused on free-form and open-ended questions (Agrawal et al., 2015).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456F9-A5F4-3649-AE50-F6CB70665085}"/>
              </a:ext>
            </a:extLst>
          </p:cNvPr>
          <p:cNvSpPr txBox="1"/>
          <p:nvPr/>
        </p:nvSpPr>
        <p:spPr>
          <a:xfrm>
            <a:off x="6747132" y="5346686"/>
            <a:ext cx="3993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of images and questions from the VQA dataset (Agrawal et al., 2015)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911C89-0C89-8549-BE6E-CFCD465FB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133" y="2135390"/>
            <a:ext cx="4003783" cy="32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89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A4B8-5A6B-4345-A00B-BDAC3E1A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Neural-Image-QA: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A2C5-2AA5-A84C-90C3-D193F6DD96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formulation: Given an image </a:t>
            </a:r>
            <a:r>
              <a:rPr lang="en-US" i="1" dirty="0"/>
              <a:t>x</a:t>
            </a:r>
            <a:r>
              <a:rPr lang="en-US" dirty="0"/>
              <a:t> and a question q, predict an answer </a:t>
            </a:r>
            <a:r>
              <a:rPr lang="en-US" i="1" dirty="0"/>
              <a:t>a </a:t>
            </a:r>
            <a:r>
              <a:rPr lang="en-US" dirty="0"/>
              <a:t>according to a parametric probability measure: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θ</a:t>
            </a:r>
            <a:r>
              <a:rPr lang="en-US" dirty="0"/>
              <a:t> represent a vector of all parameters to learn and A is a set of all answers.</a:t>
            </a:r>
          </a:p>
          <a:p>
            <a:pPr marL="795847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F73D1-834E-FD40-89BA-A153487E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437" y="2743200"/>
            <a:ext cx="3403600" cy="685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DCE11F-09C0-2D4D-ADDC-6748481A692C}"/>
              </a:ext>
            </a:extLst>
          </p:cNvPr>
          <p:cNvSpPr/>
          <p:nvPr/>
        </p:nvSpPr>
        <p:spPr>
          <a:xfrm>
            <a:off x="8405446" y="272702"/>
            <a:ext cx="3704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</a:rPr>
              <a:t>From Malinkowski et al. (2015)</a:t>
            </a:r>
          </a:p>
          <a:p>
            <a:r>
              <a:rPr lang="en-US" sz="1200" dirty="0">
                <a:latin typeface="Helvetica Neue" panose="02000503000000020004" pitchFamily="2" charset="0"/>
                <a:hlinkClick r:id="rId3"/>
              </a:rPr>
              <a:t>https://arxiv.org/pdf/1505.01121.pdf</a:t>
            </a:r>
            <a:endParaRPr lang="en-US" sz="1200" dirty="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196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80D3-3B30-1941-9D89-96F5290A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Neural-Image-QA: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3B2E7-BB4C-8A4E-9F22-5E6AC381C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can break down this problem into generating a set of answer words</a:t>
            </a:r>
          </a:p>
          <a:p>
            <a:pPr marL="152396" indent="0">
              <a:buNone/>
            </a:pPr>
            <a:r>
              <a:rPr lang="en-US" i="1" dirty="0"/>
              <a:t>				</a:t>
            </a:r>
            <a:r>
              <a:rPr lang="en-US" i="1" dirty="0" err="1"/>
              <a:t>a</a:t>
            </a:r>
            <a:r>
              <a:rPr lang="en-US" i="1" baseline="-25000" dirty="0" err="1"/>
              <a:t>q,t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i="1" baseline="-25000" dirty="0"/>
              <a:t>2</a:t>
            </a:r>
            <a:r>
              <a:rPr lang="en-US" dirty="0"/>
              <a:t> ,...,</a:t>
            </a:r>
            <a:r>
              <a:rPr lang="en-US" i="1" dirty="0"/>
              <a:t>a</a:t>
            </a:r>
            <a:r>
              <a:rPr lang="en-US" i="1" baseline="-25000" dirty="0"/>
              <a:t>N(q, x)</a:t>
            </a:r>
            <a:r>
              <a:rPr lang="en-US" dirty="0"/>
              <a:t>}</a:t>
            </a:r>
          </a:p>
          <a:p>
            <a:pPr marL="152396" indent="0">
              <a:buNone/>
            </a:pPr>
            <a:endParaRPr lang="en-US" baseline="-25000" dirty="0"/>
          </a:p>
          <a:p>
            <a:r>
              <a:rPr lang="en-US" i="1" dirty="0"/>
              <a:t>a</a:t>
            </a:r>
            <a:r>
              <a:rPr lang="en-US" i="1" baseline="-25000" dirty="0"/>
              <a:t>t</a:t>
            </a:r>
            <a:r>
              <a:rPr lang="en-US" dirty="0"/>
              <a:t> are words from a finite vocabulary </a:t>
            </a:r>
            <a:r>
              <a:rPr lang="en-US" i="1"/>
              <a:t>V’.</a:t>
            </a:r>
            <a:endParaRPr lang="en-US" i="1" dirty="0"/>
          </a:p>
          <a:p>
            <a:pPr lvl="1"/>
            <a:r>
              <a:rPr lang="en-US" dirty="0"/>
              <a:t>When generating, we instead predict words from </a:t>
            </a:r>
            <a:r>
              <a:rPr lang="en-US" i="1" dirty="0"/>
              <a:t>V = V’ </a:t>
            </a:r>
            <a:r>
              <a:rPr lang="en-US" dirty="0"/>
              <a:t>∪</a:t>
            </a:r>
            <a:r>
              <a:rPr lang="en-US" i="1" dirty="0"/>
              <a:t> {$}</a:t>
            </a:r>
            <a:r>
              <a:rPr lang="en-US" dirty="0"/>
              <a:t>, where </a:t>
            </a:r>
            <a:r>
              <a:rPr lang="en-US" i="1" dirty="0"/>
              <a:t>$</a:t>
            </a:r>
            <a:r>
              <a:rPr lang="en-US" dirty="0"/>
              <a:t> is a token representing the end-of-sequence.</a:t>
            </a:r>
          </a:p>
          <a:p>
            <a:r>
              <a:rPr lang="en-US" dirty="0"/>
              <a:t>We can formulate the problem recursively as follows:</a:t>
            </a:r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DC1AD-0043-E242-9C6A-47E2DCD8B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4843312"/>
            <a:ext cx="4064000" cy="723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213464-E999-E34A-89EE-9F99A5287D5C}"/>
              </a:ext>
            </a:extLst>
          </p:cNvPr>
          <p:cNvSpPr/>
          <p:nvPr/>
        </p:nvSpPr>
        <p:spPr>
          <a:xfrm>
            <a:off x="8405446" y="272702"/>
            <a:ext cx="3704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</a:rPr>
              <a:t>From Malinkowski et al. (2015)</a:t>
            </a:r>
          </a:p>
          <a:p>
            <a:r>
              <a:rPr lang="en-US" sz="1200" dirty="0">
                <a:latin typeface="Helvetica Neue" panose="02000503000000020004" pitchFamily="2" charset="0"/>
                <a:hlinkClick r:id="rId3"/>
              </a:rPr>
              <a:t>https://arxiv.org/pdf/1505.01121.pdf</a:t>
            </a:r>
            <a:endParaRPr lang="en-US" sz="1200" dirty="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37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2543-A679-CE40-9764-1600C7A7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Neural-Image-QA: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B5858-83B0-F247-B71B-972D17653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CNN was first pretrained on the ImageNet dataset.</a:t>
            </a:r>
          </a:p>
          <a:p>
            <a:pPr lvl="1"/>
            <a:r>
              <a:rPr lang="en-US" dirty="0"/>
              <a:t>To finetune for this task, the last layer of the CNN was randomly initialized and then trained jointly with the LSTM network.</a:t>
            </a:r>
          </a:p>
          <a:p>
            <a:r>
              <a:rPr lang="en-US" dirty="0"/>
              <a:t>Lots of hyperparameters to tune (learning rate, dropout, number of hidden units, number of layers, etc.)</a:t>
            </a:r>
          </a:p>
          <a:p>
            <a:pPr lvl="1"/>
            <a:r>
              <a:rPr lang="en-US" dirty="0"/>
              <a:t>This tuning is very important for many NLP and vision tasks!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69DAAA-DA7E-1448-A51A-1AC44C9BC4C8}"/>
              </a:ext>
            </a:extLst>
          </p:cNvPr>
          <p:cNvSpPr/>
          <p:nvPr/>
        </p:nvSpPr>
        <p:spPr>
          <a:xfrm>
            <a:off x="8405446" y="272702"/>
            <a:ext cx="3704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</a:rPr>
              <a:t>From Malinkowski et al. (2015)</a:t>
            </a:r>
          </a:p>
          <a:p>
            <a:r>
              <a:rPr lang="en-US" sz="1200" dirty="0">
                <a:latin typeface="Helvetica Neue" panose="02000503000000020004" pitchFamily="2" charset="0"/>
                <a:hlinkClick r:id="rId2"/>
              </a:rPr>
              <a:t>https://arxiv.org/pdf/1505.01121.pdf</a:t>
            </a:r>
            <a:endParaRPr lang="en-US" sz="1200" dirty="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271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810A-B7A5-C54C-81A1-9AE5EBA0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Neural-Image-QA: Experimental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8F9B7-3195-3A4B-B5FB-C9E2EAD4E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5680400" cy="4555200"/>
          </a:xfrm>
        </p:spPr>
        <p:txBody>
          <a:bodyPr/>
          <a:lstStyle/>
          <a:p>
            <a:r>
              <a:rPr lang="en-US" dirty="0"/>
              <a:t>This work uses the DAtaset for QUestion Answering on Real-world images (DAQUAR) dataset.</a:t>
            </a:r>
          </a:p>
          <a:p>
            <a:r>
              <a:rPr lang="en-US" dirty="0"/>
              <a:t>This contains12,468 human question-answer pairs on images of indoor scenes (Malinkowski and Fritz, 2014).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9CA640-BA2A-1040-859E-202882E42158}"/>
              </a:ext>
            </a:extLst>
          </p:cNvPr>
          <p:cNvSpPr/>
          <p:nvPr/>
        </p:nvSpPr>
        <p:spPr>
          <a:xfrm>
            <a:off x="8405446" y="272702"/>
            <a:ext cx="3704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</a:rPr>
              <a:t>From Malinkowski et al. (2015)</a:t>
            </a:r>
          </a:p>
          <a:p>
            <a:r>
              <a:rPr lang="en-US" sz="1200" dirty="0">
                <a:latin typeface="Helvetica Neue" panose="02000503000000020004" pitchFamily="2" charset="0"/>
                <a:hlinkClick r:id="rId2"/>
              </a:rPr>
              <a:t>https://arxiv.org/pdf/1505.01121.pdf</a:t>
            </a:r>
            <a:endParaRPr lang="en-US" sz="1200" dirty="0">
              <a:latin typeface="Helvetica Neue" panose="02000503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CD0008-5681-404A-9336-BA7E3A4A5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849" y="1677632"/>
            <a:ext cx="2171700" cy="181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FD251D-F167-734C-80F1-25B7832E0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499" y="3656826"/>
            <a:ext cx="21844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36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734A-2EBA-B840-A8DF-5C056F0C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Neural-Image-QA: Evaluation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D18D4-3130-F94F-BE71-D5EAB75DB8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Along with standard accuracy, this paper uses WUPS, a generalization of accuracy that accounts for word-level ambiguities in the answer words. </a:t>
            </a:r>
          </a:p>
          <a:p>
            <a:pPr lvl="1">
              <a:spcBef>
                <a:spcPts val="0"/>
              </a:spcBef>
            </a:pPr>
            <a:r>
              <a:rPr lang="en-US" dirty="0"/>
              <a:t>Intuition: ‘carton’ and ‘box’ are similar words, and the model should not be penalized harshly for outputting one or the other.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Here, A</a:t>
            </a:r>
            <a:r>
              <a:rPr lang="en-US" baseline="30000" dirty="0"/>
              <a:t>i</a:t>
            </a:r>
            <a:r>
              <a:rPr lang="en-US" dirty="0"/>
              <a:t> and </a:t>
            </a:r>
            <a:r>
              <a:rPr lang="en-US" dirty="0" err="1"/>
              <a:t>T</a:t>
            </a:r>
            <a:r>
              <a:rPr lang="en-US" baseline="30000" dirty="0" err="1"/>
              <a:t>i</a:t>
            </a:r>
            <a:r>
              <a:rPr lang="en-US" baseline="30000" dirty="0"/>
              <a:t> </a:t>
            </a:r>
            <a:r>
              <a:rPr lang="en-US" dirty="0"/>
              <a:t>represent the </a:t>
            </a:r>
            <a:r>
              <a:rPr lang="en-US" dirty="0" err="1"/>
              <a:t>i-th</a:t>
            </a:r>
            <a:r>
              <a:rPr lang="en-US" dirty="0"/>
              <a:t> generated answer and ground truth, respectively. </a:t>
            </a:r>
          </a:p>
          <a:p>
            <a:r>
              <a:rPr lang="el-GR" dirty="0"/>
              <a:t>μ </a:t>
            </a:r>
            <a:r>
              <a:rPr lang="en-US" dirty="0"/>
              <a:t>represents a </a:t>
            </a:r>
            <a:r>
              <a:rPr lang="en-US" dirty="0" err="1"/>
              <a:t>thresholded</a:t>
            </a:r>
            <a:r>
              <a:rPr lang="en-US" dirty="0"/>
              <a:t> similarity metric (lower threshold means more forgiving) 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This work uses thresholds of 0.9 and 0.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B185C-0D8A-4B40-98D2-7361CC648694}"/>
              </a:ext>
            </a:extLst>
          </p:cNvPr>
          <p:cNvSpPr/>
          <p:nvPr/>
        </p:nvSpPr>
        <p:spPr>
          <a:xfrm>
            <a:off x="8405446" y="272702"/>
            <a:ext cx="3704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</a:rPr>
              <a:t>From Malinkowski et al. (2015)</a:t>
            </a:r>
          </a:p>
          <a:p>
            <a:r>
              <a:rPr lang="en-US" sz="1200" dirty="0">
                <a:latin typeface="Helvetica Neue" panose="02000503000000020004" pitchFamily="2" charset="0"/>
                <a:hlinkClick r:id="rId2"/>
              </a:rPr>
              <a:t>https://arxiv.org/pdf/1505.01121.pdf</a:t>
            </a:r>
            <a:endParaRPr lang="en-US" sz="1200" dirty="0">
              <a:latin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C96C9-D9BB-1C4E-A2BA-202E9779C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0" y="3056740"/>
            <a:ext cx="59690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92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C8ED-AF00-694A-A732-445CB4AF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Neural-Image-QA: 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0C365A-F132-9F4D-923D-E388C4993C33}"/>
              </a:ext>
            </a:extLst>
          </p:cNvPr>
          <p:cNvSpPr/>
          <p:nvPr/>
        </p:nvSpPr>
        <p:spPr>
          <a:xfrm>
            <a:off x="8405446" y="272702"/>
            <a:ext cx="3704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</a:rPr>
              <a:t>From Malinkowski et al. (2015)</a:t>
            </a:r>
          </a:p>
          <a:p>
            <a:r>
              <a:rPr lang="en-US" sz="1200" dirty="0">
                <a:latin typeface="Helvetica Neue" panose="02000503000000020004" pitchFamily="2" charset="0"/>
                <a:hlinkClick r:id="rId2"/>
              </a:rPr>
              <a:t>https://arxiv.org/pdf/1505.01121.pdf</a:t>
            </a:r>
            <a:endParaRPr lang="en-US" sz="1200" dirty="0">
              <a:latin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1C5FA-D6CF-B24D-B5DC-02A51F5AB50E}"/>
              </a:ext>
            </a:extLst>
          </p:cNvPr>
          <p:cNvSpPr txBox="1"/>
          <p:nvPr/>
        </p:nvSpPr>
        <p:spPr>
          <a:xfrm>
            <a:off x="8664497" y="2828835"/>
            <a:ext cx="298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on DAQUAR, all classes, single reference.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252141-1390-3A49-A578-58184F09D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138" y="1341801"/>
            <a:ext cx="6775279" cy="293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06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C8ED-AF00-694A-A732-445CB4AF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Neural-Image-QA: 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0C365A-F132-9F4D-923D-E388C4993C33}"/>
              </a:ext>
            </a:extLst>
          </p:cNvPr>
          <p:cNvSpPr/>
          <p:nvPr/>
        </p:nvSpPr>
        <p:spPr>
          <a:xfrm>
            <a:off x="8405446" y="272702"/>
            <a:ext cx="3704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</a:rPr>
              <a:t>From Malinkowski et al. (2015)</a:t>
            </a:r>
          </a:p>
          <a:p>
            <a:r>
              <a:rPr lang="en-US" sz="1200" dirty="0">
                <a:latin typeface="Helvetica Neue" panose="02000503000000020004" pitchFamily="2" charset="0"/>
                <a:hlinkClick r:id="rId2"/>
              </a:rPr>
              <a:t>https://arxiv.org/pdf/1505.01121.pdf</a:t>
            </a:r>
            <a:endParaRPr lang="en-US" sz="1200" dirty="0">
              <a:latin typeface="Helvetica Neue" panose="02000503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F78CBD-B884-F84D-8891-5F988D28E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167" y="1356967"/>
            <a:ext cx="6775279" cy="44418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F1C5FA-D6CF-B24D-B5DC-02A51F5AB50E}"/>
              </a:ext>
            </a:extLst>
          </p:cNvPr>
          <p:cNvSpPr txBox="1"/>
          <p:nvPr/>
        </p:nvSpPr>
        <p:spPr>
          <a:xfrm>
            <a:off x="8664497" y="2828835"/>
            <a:ext cx="298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on DAQUAR, all classes, single reference.</a:t>
            </a:r>
          </a:p>
        </p:txBody>
      </p:sp>
    </p:spTree>
    <p:extLst>
      <p:ext uri="{BB962C8B-B14F-4D97-AF65-F5344CB8AC3E}">
        <p14:creationId xmlns:p14="http://schemas.microsoft.com/office/powerpoint/2010/main" val="4096713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5EEB-585D-8E43-86A6-3C8F3CDA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Neural-Image-QA: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ACDDC4-EE69-4B4D-858F-476F3BB6727B}"/>
              </a:ext>
            </a:extLst>
          </p:cNvPr>
          <p:cNvSpPr txBox="1"/>
          <p:nvPr/>
        </p:nvSpPr>
        <p:spPr>
          <a:xfrm>
            <a:off x="8664497" y="2828835"/>
            <a:ext cx="2988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on a reduced set of 37 object classes and 25 test images with 297 question-answer pairs.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DB1580-87FC-0046-91EC-26041C18BB40}"/>
              </a:ext>
            </a:extLst>
          </p:cNvPr>
          <p:cNvSpPr/>
          <p:nvPr/>
        </p:nvSpPr>
        <p:spPr>
          <a:xfrm>
            <a:off x="8405446" y="272702"/>
            <a:ext cx="3704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</a:rPr>
              <a:t>From Malinkowski et al. (2015)</a:t>
            </a:r>
          </a:p>
          <a:p>
            <a:r>
              <a:rPr lang="en-US" sz="1200" dirty="0">
                <a:latin typeface="Helvetica Neue" panose="02000503000000020004" pitchFamily="2" charset="0"/>
                <a:hlinkClick r:id="rId2"/>
              </a:rPr>
              <a:t>https://arxiv.org/pdf/1505.01121.pdf</a:t>
            </a:r>
            <a:endParaRPr lang="en-US" sz="1200" dirty="0">
              <a:latin typeface="Helvetica Neue" panose="02000503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81D10-1A36-8B4E-8953-B8ED92ECB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43" y="1356967"/>
            <a:ext cx="7099300" cy="286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74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5EEB-585D-8E43-86A6-3C8F3CDA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Neural-Image-QA: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ACDDC4-EE69-4B4D-858F-476F3BB6727B}"/>
              </a:ext>
            </a:extLst>
          </p:cNvPr>
          <p:cNvSpPr txBox="1"/>
          <p:nvPr/>
        </p:nvSpPr>
        <p:spPr>
          <a:xfrm>
            <a:off x="8664497" y="2828835"/>
            <a:ext cx="2988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on a reduced set of 37 object classes and 25 test images with 297 question-answer pairs.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DB1580-87FC-0046-91EC-26041C18BB40}"/>
              </a:ext>
            </a:extLst>
          </p:cNvPr>
          <p:cNvSpPr/>
          <p:nvPr/>
        </p:nvSpPr>
        <p:spPr>
          <a:xfrm>
            <a:off x="8405446" y="272702"/>
            <a:ext cx="3704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</a:rPr>
              <a:t>From Malinkowski et al. (2015)</a:t>
            </a:r>
          </a:p>
          <a:p>
            <a:r>
              <a:rPr lang="en-US" sz="1200" dirty="0">
                <a:latin typeface="Helvetica Neue" panose="02000503000000020004" pitchFamily="2" charset="0"/>
                <a:hlinkClick r:id="rId2"/>
              </a:rPr>
              <a:t>https://arxiv.org/pdf/1505.01121.pdf</a:t>
            </a:r>
            <a:endParaRPr lang="en-US" sz="1200" dirty="0">
              <a:latin typeface="Helvetica Neue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2EE1B3-6A10-E249-820C-26B36D844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43" y="1356967"/>
            <a:ext cx="70993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40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31C8-B3AF-DF40-918C-F217C645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Images not Matter?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F2564-C0B7-604D-9ACC-B36481923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early VQA datasets were extremely biased.</a:t>
            </a:r>
          </a:p>
          <a:p>
            <a:pPr lvl="1"/>
            <a:r>
              <a:rPr lang="en-US" dirty="0"/>
              <a:t>41% of questions starting with “What sport is…” could be answered with “tennis”.</a:t>
            </a:r>
          </a:p>
          <a:p>
            <a:pPr lvl="1"/>
            <a:r>
              <a:rPr lang="en-US" dirty="0"/>
              <a:t>There is a a particular ‘visual priming </a:t>
            </a:r>
            <a:r>
              <a:rPr lang="en-US" dirty="0" err="1"/>
              <a:t>bias’</a:t>
            </a:r>
            <a:r>
              <a:rPr lang="en-US" dirty="0"/>
              <a:t> in the VQA dataset – specifically, subjects saw an image while asking questions about it (Zhang et al., 2016).</a:t>
            </a:r>
          </a:p>
          <a:p>
            <a:pPr lvl="2"/>
            <a:r>
              <a:rPr lang="en-US" dirty="0"/>
              <a:t>For questions starting with “Do you see a…”, answering “yes” results in an accuracy of 87%!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0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0F61-B63B-2841-A11D-65F3ECC7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VQA?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003B3-D1DB-574C-B7D5-B80ADF4CE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/>
              <a:t>Multi-modal task that requires understanding a variety of tasks.</a:t>
            </a:r>
          </a:p>
          <a:p>
            <a:pPr lvl="1"/>
            <a:r>
              <a:rPr lang="en-US" dirty="0"/>
              <a:t>Computer Vision</a:t>
            </a:r>
          </a:p>
          <a:p>
            <a:pPr lvl="1"/>
            <a:r>
              <a:rPr lang="en-US" dirty="0"/>
              <a:t>Natural Language Processing (NLP)</a:t>
            </a:r>
          </a:p>
          <a:p>
            <a:pPr lvl="1"/>
            <a:r>
              <a:rPr lang="en-US" dirty="0"/>
              <a:t>Common-sense reasoning</a:t>
            </a:r>
          </a:p>
          <a:p>
            <a:r>
              <a:rPr lang="en-US" dirty="0"/>
              <a:t>Easy-to-define automatic evaluation metric, while still being a generation task</a:t>
            </a:r>
          </a:p>
          <a:p>
            <a:pPr lvl="1"/>
            <a:r>
              <a:rPr lang="en-US" dirty="0"/>
              <a:t>This is important, many generative tasks in NLP don’t have this!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04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848B-F464-E349-9BE8-C327A4A6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Solution: Balance The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488D4-D9EF-9E46-B45F-68D816FAC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991618" cy="4555200"/>
          </a:xfrm>
        </p:spPr>
        <p:txBody>
          <a:bodyPr/>
          <a:lstStyle/>
          <a:p>
            <a:r>
              <a:rPr lang="en-US" dirty="0"/>
              <a:t>Starting with the VQA dataset, Goyal et al. (2016) collects a second image for each question.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These images result in two different answers to the question.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118F96-2D4D-9548-B5CE-6B8D101A6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6" y="1731248"/>
            <a:ext cx="4991618" cy="29384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9403A8-F6E7-DE48-9993-6DB2ED43CB21}"/>
              </a:ext>
            </a:extLst>
          </p:cNvPr>
          <p:cNvSpPr txBox="1"/>
          <p:nvPr/>
        </p:nvSpPr>
        <p:spPr>
          <a:xfrm>
            <a:off x="6253217" y="5043991"/>
            <a:ext cx="499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images from a balanced VQA dataset (Goyal et al., 2016)</a:t>
            </a:r>
          </a:p>
        </p:txBody>
      </p:sp>
    </p:spTree>
    <p:extLst>
      <p:ext uri="{BB962C8B-B14F-4D97-AF65-F5344CB8AC3E}">
        <p14:creationId xmlns:p14="http://schemas.microsoft.com/office/powerpoint/2010/main" val="1236275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3C21-43CB-864E-8539-07A8A23E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from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24DA-9633-F747-9D1B-04E18FDE9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CNNs and Seq2Seq models have been vastly improved.</a:t>
            </a:r>
          </a:p>
          <a:p>
            <a:pPr lvl="1"/>
            <a:r>
              <a:rPr lang="en-US" dirty="0"/>
              <a:t>Attention-based and transformer networks have been introduced, which greatly improve scalability and performance.</a:t>
            </a:r>
          </a:p>
          <a:p>
            <a:pPr lvl="1"/>
            <a:r>
              <a:rPr lang="en-US" dirty="0"/>
              <a:t>We can also incorporate Reinforcement Learning into these frameworks!</a:t>
            </a:r>
          </a:p>
        </p:txBody>
      </p:sp>
    </p:spTree>
    <p:extLst>
      <p:ext uri="{BB962C8B-B14F-4D97-AF65-F5344CB8AC3E}">
        <p14:creationId xmlns:p14="http://schemas.microsoft.com/office/powerpoint/2010/main" val="274655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55AB-9D76-644F-8209-5773C5AD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DB9BE-D941-3640-B695-B71E6CC9E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Sutskever</a:t>
            </a:r>
            <a:r>
              <a:rPr lang="en-US" dirty="0"/>
              <a:t>, Ilya, Oriol </a:t>
            </a:r>
            <a:r>
              <a:rPr lang="en-US" dirty="0" err="1"/>
              <a:t>Vinyals</a:t>
            </a:r>
            <a:r>
              <a:rPr lang="en-US" dirty="0"/>
              <a:t> and Quoc V. Le. “Sequence to Sequence Learning with Neural Networks.” </a:t>
            </a:r>
            <a:r>
              <a:rPr lang="en-US" i="1" dirty="0"/>
              <a:t>NIPS</a:t>
            </a:r>
            <a:r>
              <a:rPr lang="en-US" dirty="0"/>
              <a:t> (2014).</a:t>
            </a:r>
          </a:p>
          <a:p>
            <a:pPr marL="0" indent="0">
              <a:buNone/>
            </a:pPr>
            <a:r>
              <a:rPr lang="en-US" dirty="0" err="1"/>
              <a:t>Antol</a:t>
            </a:r>
            <a:r>
              <a:rPr lang="en-US" dirty="0"/>
              <a:t>, Stanislaw, Aishwarya Agrawal, </a:t>
            </a:r>
            <a:r>
              <a:rPr lang="en-US" dirty="0" err="1"/>
              <a:t>Jiasen</a:t>
            </a:r>
            <a:r>
              <a:rPr lang="en-US" dirty="0"/>
              <a:t> Lu, Margaret Mitchell, Dhruv Batra, C. Lawrence </a:t>
            </a:r>
            <a:r>
              <a:rPr lang="en-US" dirty="0" err="1"/>
              <a:t>Zitnick</a:t>
            </a:r>
            <a:r>
              <a:rPr lang="en-US" dirty="0"/>
              <a:t> and Devi Parikh. “VQA: Visual Question Answering.” </a:t>
            </a:r>
            <a:r>
              <a:rPr lang="en-US" i="1" dirty="0"/>
              <a:t>2015 IEEE International Conference on Computer Vision (ICCV)</a:t>
            </a:r>
            <a:r>
              <a:rPr lang="en-US" dirty="0"/>
              <a:t> (2015): 2425-2433.</a:t>
            </a:r>
          </a:p>
          <a:p>
            <a:pPr marL="0" indent="0">
              <a:buNone/>
            </a:pPr>
            <a:r>
              <a:rPr lang="en-US" dirty="0"/>
              <a:t>Goyal, Yash, </a:t>
            </a:r>
            <a:r>
              <a:rPr lang="en-US" dirty="0" err="1"/>
              <a:t>Tejas</a:t>
            </a:r>
            <a:r>
              <a:rPr lang="en-US" dirty="0"/>
              <a:t> </a:t>
            </a:r>
            <a:r>
              <a:rPr lang="en-US" dirty="0" err="1"/>
              <a:t>Khot</a:t>
            </a:r>
            <a:r>
              <a:rPr lang="en-US" dirty="0"/>
              <a:t>, Douglas Summers-Stay, Dhruv Batra and Devi Parikh. “Making the V in VQA Matter: Elevating the Role of Image Understanding in Visual Question Answering.” </a:t>
            </a:r>
            <a:r>
              <a:rPr lang="en-US" i="1" dirty="0"/>
              <a:t>2017 IEEE Conference on Computer Vision and Pattern Recognition (CVPR)</a:t>
            </a:r>
            <a:r>
              <a:rPr lang="en-US" dirty="0"/>
              <a:t> (2017): 6325-6334.</a:t>
            </a:r>
          </a:p>
          <a:p>
            <a:pPr marL="0" indent="0">
              <a:buNone/>
            </a:pPr>
            <a:r>
              <a:rPr lang="en-US" dirty="0" err="1"/>
              <a:t>Krizhevsky</a:t>
            </a:r>
            <a:r>
              <a:rPr lang="en-US" dirty="0"/>
              <a:t>, Alex, Ilya </a:t>
            </a:r>
            <a:r>
              <a:rPr lang="en-US" dirty="0" err="1"/>
              <a:t>Sutskever</a:t>
            </a:r>
            <a:r>
              <a:rPr lang="en-US" dirty="0"/>
              <a:t> and Geoffrey E. Hinton. “ImageNet Classification with Deep Convolutional Neural Networks.” </a:t>
            </a:r>
            <a:r>
              <a:rPr lang="en-US" i="1" dirty="0" err="1"/>
              <a:t>Commun</a:t>
            </a:r>
            <a:r>
              <a:rPr lang="en-US" i="1" dirty="0"/>
              <a:t>. ACM</a:t>
            </a:r>
            <a:r>
              <a:rPr lang="en-US" dirty="0"/>
              <a:t> 60 (2012): 84-90.</a:t>
            </a:r>
          </a:p>
          <a:p>
            <a:pPr marL="0" indent="0">
              <a:buNone/>
            </a:pPr>
            <a:r>
              <a:rPr lang="en-US" dirty="0"/>
              <a:t>Malinowski, Mateusz and Mario Fritz. “A Multi-World Approach to Question Answering about Real-World Scenes based on Uncertain Input.” </a:t>
            </a:r>
            <a:r>
              <a:rPr lang="en-US" i="1" dirty="0"/>
              <a:t>NIPS</a:t>
            </a:r>
            <a:r>
              <a:rPr lang="en-US" dirty="0"/>
              <a:t> (2014).</a:t>
            </a:r>
          </a:p>
          <a:p>
            <a:pPr marL="0" indent="0">
              <a:buNone/>
            </a:pPr>
            <a:r>
              <a:rPr lang="en-US" dirty="0"/>
              <a:t>Malinowski, Mateusz, Marcus </a:t>
            </a:r>
            <a:r>
              <a:rPr lang="en-US" dirty="0" err="1"/>
              <a:t>Rohrbach</a:t>
            </a:r>
            <a:r>
              <a:rPr lang="en-US" dirty="0"/>
              <a:t> and Mario Fritz. “Ask Your Neurons: A Deep Learning Approach to Visual Question Answering.” </a:t>
            </a:r>
            <a:r>
              <a:rPr lang="en-US" i="1" dirty="0"/>
              <a:t>International Journal of Computer Vision</a:t>
            </a:r>
            <a:r>
              <a:rPr lang="en-US" dirty="0"/>
              <a:t> 125 (2017): 110-135.</a:t>
            </a:r>
          </a:p>
          <a:p>
            <a:pPr marL="0" indent="0">
              <a:buNone/>
            </a:pPr>
            <a:r>
              <a:rPr lang="en-US" dirty="0" err="1"/>
              <a:t>Neubig</a:t>
            </a:r>
            <a:r>
              <a:rPr lang="en-US" dirty="0"/>
              <a:t>, Graham. “Neural Machine Translation and Sequence-to-sequence Models: A Tutorial.” </a:t>
            </a:r>
            <a:r>
              <a:rPr lang="en-US" i="1" dirty="0" err="1"/>
              <a:t>CoRR</a:t>
            </a:r>
            <a:r>
              <a:rPr lang="en-US" dirty="0"/>
              <a:t> abs/1703.01619 (2017).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7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7C13-FC45-7243-8168-6488D7F3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4A05A-03F8-A443-BD63-8CEF6B5FA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to 2012, image classification was mainly done on relatively small datasets of images, due to computing limitations (images have many dimensions!)</a:t>
            </a:r>
          </a:p>
          <a:p>
            <a:r>
              <a:rPr lang="en-US" dirty="0" err="1"/>
              <a:t>Krizhevsky</a:t>
            </a:r>
            <a:r>
              <a:rPr lang="en-US" dirty="0"/>
              <a:t> et al. (2012) was the first to successfully train a neural network on a much larger scale for image classification</a:t>
            </a:r>
          </a:p>
          <a:p>
            <a:pPr lvl="1"/>
            <a:r>
              <a:rPr lang="en-US" dirty="0"/>
              <a:t>This paper used a Convolution Neural Network (CNN).</a:t>
            </a:r>
          </a:p>
          <a:p>
            <a:pPr lvl="1"/>
            <a:r>
              <a:rPr lang="en-US" dirty="0"/>
              <a:t>To train, the authors optimized by making use of several convolution learned layers first to make the number of parameters tractable to learn.</a:t>
            </a:r>
          </a:p>
        </p:txBody>
      </p:sp>
    </p:spTree>
    <p:extLst>
      <p:ext uri="{BB962C8B-B14F-4D97-AF65-F5344CB8AC3E}">
        <p14:creationId xmlns:p14="http://schemas.microsoft.com/office/powerpoint/2010/main" val="40826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B2AD-E86C-6D4D-9FB5-0395F7F5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Image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D8EF92-E163-B844-BF9D-B1ED5C825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23" y="2133599"/>
            <a:ext cx="9593331" cy="31022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9F7CB7-C806-4F41-895D-4347734C1EA7}"/>
              </a:ext>
            </a:extLst>
          </p:cNvPr>
          <p:cNvSpPr txBox="1"/>
          <p:nvPr/>
        </p:nvSpPr>
        <p:spPr>
          <a:xfrm>
            <a:off x="1547446" y="5346686"/>
            <a:ext cx="919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Architecture of the CNN from </a:t>
            </a:r>
            <a:r>
              <a:rPr lang="en-US" dirty="0" err="1"/>
              <a:t>Krizhesky</a:t>
            </a:r>
            <a:r>
              <a:rPr lang="en-US" dirty="0"/>
              <a:t> et al. (2012), which consists of 5 convolutional layers followed by 3 fully-connected layers.</a:t>
            </a:r>
          </a:p>
        </p:txBody>
      </p:sp>
    </p:spTree>
    <p:extLst>
      <p:ext uri="{BB962C8B-B14F-4D97-AF65-F5344CB8AC3E}">
        <p14:creationId xmlns:p14="http://schemas.microsoft.com/office/powerpoint/2010/main" val="174408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9FE7-9DBF-404A-825E-3519725D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Sequence-to-Sequence Models (Seq2Seq)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BAA1A7-18EE-2A45-BA25-F5DE8562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/>
              <a:t>Many tasks in NLP can be formulated as mapping one sequence to another.</a:t>
            </a:r>
          </a:p>
          <a:p>
            <a:pPr lvl="1"/>
            <a:r>
              <a:rPr lang="en-US" dirty="0"/>
              <a:t>Machine Translation, Dialogue Systems, Part-of-Speech tagging, Text Simplification, etc.</a:t>
            </a:r>
          </a:p>
          <a:p>
            <a:r>
              <a:rPr lang="en-US" dirty="0"/>
              <a:t>We usually don’t know the length of either the input sequence, the output sequence, or both!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9FE7-9DBF-404A-825E-3519725D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Seq2Seq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58069-2FC7-F54F-B038-1D851F26A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86070"/>
            <a:ext cx="7440116" cy="3610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1E149F-A830-654D-816A-CD4FBB757FBE}"/>
              </a:ext>
            </a:extLst>
          </p:cNvPr>
          <p:cNvSpPr txBox="1"/>
          <p:nvPr/>
        </p:nvSpPr>
        <p:spPr>
          <a:xfrm>
            <a:off x="9015038" y="3568088"/>
            <a:ext cx="3176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of Seq2Seq tasks taken from </a:t>
            </a:r>
            <a:r>
              <a:rPr lang="en-US" dirty="0" err="1"/>
              <a:t>Neubig</a:t>
            </a:r>
            <a:r>
              <a:rPr lang="en-US" dirty="0"/>
              <a:t> (2017).</a:t>
            </a:r>
          </a:p>
        </p:txBody>
      </p:sp>
    </p:spTree>
    <p:extLst>
      <p:ext uri="{BB962C8B-B14F-4D97-AF65-F5344CB8AC3E}">
        <p14:creationId xmlns:p14="http://schemas.microsoft.com/office/powerpoint/2010/main" val="358073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Background: Seq2Seq Models</a:t>
            </a:r>
          </a:p>
        </p:txBody>
      </p:sp>
      <p:sp>
        <p:nvSpPr>
          <p:cNvPr id="367" name="Google Shape;367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8524237" cy="121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b="1" u="sng" dirty="0"/>
              <a:t>General Idea: </a:t>
            </a:r>
            <a:r>
              <a:rPr lang="en" dirty="0"/>
              <a:t>build a representation of the input:</a:t>
            </a:r>
          </a:p>
          <a:p>
            <a:pPr marL="0" indent="0">
              <a:buNone/>
            </a:pPr>
            <a:r>
              <a:rPr lang="en" dirty="0"/>
              <a:t>The method of building the representation is called an Encoder and is frequently an RNN.  </a:t>
            </a:r>
            <a:endParaRPr dirty="0"/>
          </a:p>
        </p:txBody>
      </p:sp>
      <p:sp>
        <p:nvSpPr>
          <p:cNvPr id="368" name="Google Shape;368;p24"/>
          <p:cNvSpPr txBox="1"/>
          <p:nvPr/>
        </p:nvSpPr>
        <p:spPr>
          <a:xfrm>
            <a:off x="681180" y="2575067"/>
            <a:ext cx="1100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Only</a:t>
            </a:r>
            <a:endParaRPr sz="3200"/>
          </a:p>
        </p:txBody>
      </p:sp>
      <p:sp>
        <p:nvSpPr>
          <p:cNvPr id="369" name="Google Shape;369;p24"/>
          <p:cNvSpPr/>
          <p:nvPr/>
        </p:nvSpPr>
        <p:spPr>
          <a:xfrm>
            <a:off x="274617" y="4425367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70" name="Google Shape;370;p24"/>
          <p:cNvCxnSpPr>
            <a:cxnSpLocks/>
            <a:stCxn id="369" idx="3"/>
            <a:endCxn id="371" idx="1"/>
          </p:cNvCxnSpPr>
          <p:nvPr/>
        </p:nvCxnSpPr>
        <p:spPr>
          <a:xfrm>
            <a:off x="957417" y="4524167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1" name="Google Shape;371;p24"/>
          <p:cNvSpPr/>
          <p:nvPr/>
        </p:nvSpPr>
        <p:spPr>
          <a:xfrm>
            <a:off x="1604617" y="4425367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2" name="Google Shape;372;p24"/>
          <p:cNvSpPr/>
          <p:nvPr/>
        </p:nvSpPr>
        <p:spPr>
          <a:xfrm>
            <a:off x="2834951" y="4425367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73" name="Google Shape;373;p24"/>
          <p:cNvCxnSpPr>
            <a:cxnSpLocks/>
            <a:stCxn id="372" idx="3"/>
            <a:endCxn id="374" idx="1"/>
          </p:cNvCxnSpPr>
          <p:nvPr/>
        </p:nvCxnSpPr>
        <p:spPr>
          <a:xfrm>
            <a:off x="3517751" y="4524167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4" name="Google Shape;374;p24"/>
          <p:cNvSpPr/>
          <p:nvPr/>
        </p:nvSpPr>
        <p:spPr>
          <a:xfrm>
            <a:off x="4164951" y="4425367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75" name="Google Shape;375;p24"/>
          <p:cNvCxnSpPr>
            <a:cxnSpLocks/>
            <a:stCxn id="371" idx="3"/>
            <a:endCxn id="372" idx="1"/>
          </p:cNvCxnSpPr>
          <p:nvPr/>
        </p:nvCxnSpPr>
        <p:spPr>
          <a:xfrm>
            <a:off x="2287417" y="4524167"/>
            <a:ext cx="5476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6" name="Google Shape;376;p24"/>
          <p:cNvSpPr txBox="1"/>
          <p:nvPr/>
        </p:nvSpPr>
        <p:spPr>
          <a:xfrm>
            <a:off x="2011180" y="2575067"/>
            <a:ext cx="1100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use</a:t>
            </a:r>
            <a:endParaRPr sz="3200"/>
          </a:p>
        </p:txBody>
      </p:sp>
      <p:sp>
        <p:nvSpPr>
          <p:cNvPr id="377" name="Google Shape;377;p24"/>
          <p:cNvSpPr txBox="1"/>
          <p:nvPr/>
        </p:nvSpPr>
        <p:spPr>
          <a:xfrm>
            <a:off x="3022983" y="2575067"/>
            <a:ext cx="14452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neural</a:t>
            </a:r>
            <a:endParaRPr sz="3200"/>
          </a:p>
        </p:txBody>
      </p:sp>
      <p:sp>
        <p:nvSpPr>
          <p:cNvPr id="378" name="Google Shape;378;p24"/>
          <p:cNvSpPr txBox="1"/>
          <p:nvPr/>
        </p:nvSpPr>
        <p:spPr>
          <a:xfrm>
            <a:off x="4514517" y="2575067"/>
            <a:ext cx="1214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/>
              <a:t>nets</a:t>
            </a:r>
            <a:endParaRPr sz="3200"/>
          </a:p>
        </p:txBody>
      </p:sp>
      <p:sp>
        <p:nvSpPr>
          <p:cNvPr id="379" name="Google Shape;379;p24"/>
          <p:cNvSpPr/>
          <p:nvPr/>
        </p:nvSpPr>
        <p:spPr>
          <a:xfrm>
            <a:off x="1138984" y="3393033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0" name="Google Shape;380;p24"/>
          <p:cNvSpPr/>
          <p:nvPr/>
        </p:nvSpPr>
        <p:spPr>
          <a:xfrm>
            <a:off x="2468984" y="3393033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1" name="Google Shape;381;p24"/>
          <p:cNvSpPr/>
          <p:nvPr/>
        </p:nvSpPr>
        <p:spPr>
          <a:xfrm>
            <a:off x="3653384" y="3393033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2" name="Google Shape;382;p24"/>
          <p:cNvSpPr/>
          <p:nvPr/>
        </p:nvSpPr>
        <p:spPr>
          <a:xfrm>
            <a:off x="5029317" y="3393033"/>
            <a:ext cx="184400" cy="545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83" name="Google Shape;383;p24"/>
          <p:cNvCxnSpPr>
            <a:cxnSpLocks/>
            <a:stCxn id="374" idx="3"/>
          </p:cNvCxnSpPr>
          <p:nvPr/>
        </p:nvCxnSpPr>
        <p:spPr>
          <a:xfrm>
            <a:off x="4847751" y="4524167"/>
            <a:ext cx="647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4" name="Google Shape;384;p24"/>
          <p:cNvSpPr/>
          <p:nvPr/>
        </p:nvSpPr>
        <p:spPr>
          <a:xfrm>
            <a:off x="1138984" y="4377567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5" name="Google Shape;385;p24"/>
          <p:cNvSpPr/>
          <p:nvPr/>
        </p:nvSpPr>
        <p:spPr>
          <a:xfrm>
            <a:off x="2468984" y="4377567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6" name="Google Shape;386;p24"/>
          <p:cNvSpPr/>
          <p:nvPr/>
        </p:nvSpPr>
        <p:spPr>
          <a:xfrm>
            <a:off x="3658367" y="4377567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7" name="Google Shape;387;p24"/>
          <p:cNvSpPr/>
          <p:nvPr/>
        </p:nvSpPr>
        <p:spPr>
          <a:xfrm>
            <a:off x="5029300" y="4361000"/>
            <a:ext cx="184400" cy="2932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88" name="Google Shape;388;p24"/>
          <p:cNvCxnSpPr>
            <a:cxnSpLocks/>
            <a:stCxn id="379" idx="2"/>
            <a:endCxn id="384" idx="0"/>
          </p:cNvCxnSpPr>
          <p:nvPr/>
        </p:nvCxnSpPr>
        <p:spPr>
          <a:xfrm>
            <a:off x="1231184" y="3938233"/>
            <a:ext cx="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" name="Google Shape;389;p24"/>
          <p:cNvCxnSpPr>
            <a:cxnSpLocks/>
            <a:stCxn id="380" idx="2"/>
            <a:endCxn id="385" idx="0"/>
          </p:cNvCxnSpPr>
          <p:nvPr/>
        </p:nvCxnSpPr>
        <p:spPr>
          <a:xfrm>
            <a:off x="2561184" y="3938233"/>
            <a:ext cx="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0" name="Google Shape;390;p24"/>
          <p:cNvCxnSpPr>
            <a:cxnSpLocks/>
            <a:stCxn id="381" idx="2"/>
            <a:endCxn id="386" idx="0"/>
          </p:cNvCxnSpPr>
          <p:nvPr/>
        </p:nvCxnSpPr>
        <p:spPr>
          <a:xfrm>
            <a:off x="3745584" y="3938233"/>
            <a:ext cx="480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1" name="Google Shape;391;p24"/>
          <p:cNvCxnSpPr>
            <a:cxnSpLocks/>
            <a:stCxn id="382" idx="2"/>
            <a:endCxn id="387" idx="0"/>
          </p:cNvCxnSpPr>
          <p:nvPr/>
        </p:nvCxnSpPr>
        <p:spPr>
          <a:xfrm>
            <a:off x="5121517" y="3938233"/>
            <a:ext cx="0" cy="4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2" name="Google Shape;392;p24"/>
          <p:cNvSpPr txBox="1"/>
          <p:nvPr/>
        </p:nvSpPr>
        <p:spPr>
          <a:xfrm>
            <a:off x="4514517" y="2575067"/>
            <a:ext cx="12140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3200">
              <a:solidFill>
                <a:srgbClr val="FF0000"/>
              </a:solidFill>
            </a:endParaRPr>
          </a:p>
        </p:txBody>
      </p:sp>
      <p:sp>
        <p:nvSpPr>
          <p:cNvPr id="393" name="Google Shape;393;p24"/>
          <p:cNvSpPr/>
          <p:nvPr/>
        </p:nvSpPr>
        <p:spPr>
          <a:xfrm>
            <a:off x="5494951" y="4425367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4" name="Google Shape;394;p24"/>
          <p:cNvSpPr txBox="1">
            <a:spLocks noGrp="1"/>
          </p:cNvSpPr>
          <p:nvPr>
            <p:ph type="body" idx="1"/>
          </p:nvPr>
        </p:nvSpPr>
        <p:spPr>
          <a:xfrm>
            <a:off x="415600" y="5110100"/>
            <a:ext cx="11360800" cy="121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/>
              <a:t>Each memory vector in the encoder attempts to represent the sentence so far, but mostly represents the word most recently input.</a:t>
            </a:r>
            <a:endParaRPr/>
          </a:p>
        </p:txBody>
      </p:sp>
      <p:sp>
        <p:nvSpPr>
          <p:cNvPr id="34" name="Google Shape;76;p15">
            <a:extLst>
              <a:ext uri="{FF2B5EF4-FFF2-40B4-BE49-F238E27FC236}">
                <a16:creationId xmlns:a16="http://schemas.microsoft.com/office/drawing/2014/main" id="{954E1042-604D-D447-BC2E-5624056DC90A}"/>
              </a:ext>
            </a:extLst>
          </p:cNvPr>
          <p:cNvSpPr/>
          <p:nvPr/>
        </p:nvSpPr>
        <p:spPr>
          <a:xfrm>
            <a:off x="9303737" y="1993963"/>
            <a:ext cx="138300" cy="4089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77;p15">
            <a:extLst>
              <a:ext uri="{FF2B5EF4-FFF2-40B4-BE49-F238E27FC236}">
                <a16:creationId xmlns:a16="http://schemas.microsoft.com/office/drawing/2014/main" id="{1CB2CD75-F102-D642-9EE5-B7BA2605CE93}"/>
              </a:ext>
            </a:extLst>
          </p:cNvPr>
          <p:cNvSpPr txBox="1"/>
          <p:nvPr/>
        </p:nvSpPr>
        <p:spPr>
          <a:xfrm>
            <a:off x="9606837" y="1786163"/>
            <a:ext cx="21540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“word vector” representation of the word.</a:t>
            </a:r>
            <a:endParaRPr sz="1800"/>
          </a:p>
        </p:txBody>
      </p:sp>
      <p:sp>
        <p:nvSpPr>
          <p:cNvPr id="36" name="Google Shape;78;p15">
            <a:extLst>
              <a:ext uri="{FF2B5EF4-FFF2-40B4-BE49-F238E27FC236}">
                <a16:creationId xmlns:a16="http://schemas.microsoft.com/office/drawing/2014/main" id="{F9CB16AB-8C9B-F848-A3A1-9C5A0DA867AB}"/>
              </a:ext>
            </a:extLst>
          </p:cNvPr>
          <p:cNvSpPr/>
          <p:nvPr/>
        </p:nvSpPr>
        <p:spPr>
          <a:xfrm>
            <a:off x="9375337" y="3092038"/>
            <a:ext cx="138300" cy="2199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79;p15">
            <a:extLst>
              <a:ext uri="{FF2B5EF4-FFF2-40B4-BE49-F238E27FC236}">
                <a16:creationId xmlns:a16="http://schemas.microsoft.com/office/drawing/2014/main" id="{D4F6A8EF-681F-6E44-AD3B-B73F47920E47}"/>
              </a:ext>
            </a:extLst>
          </p:cNvPr>
          <p:cNvSpPr txBox="1"/>
          <p:nvPr/>
        </p:nvSpPr>
        <p:spPr>
          <a:xfrm>
            <a:off x="9659887" y="2834638"/>
            <a:ext cx="21540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RNN function, which combines the word vector and the previous state to create a new state.</a:t>
            </a:r>
            <a:endParaRPr sz="1800"/>
          </a:p>
        </p:txBody>
      </p:sp>
      <p:sp>
        <p:nvSpPr>
          <p:cNvPr id="38" name="Google Shape;80;p15">
            <a:extLst>
              <a:ext uri="{FF2B5EF4-FFF2-40B4-BE49-F238E27FC236}">
                <a16:creationId xmlns:a16="http://schemas.microsoft.com/office/drawing/2014/main" id="{F103D817-6F9F-C744-BDAC-8F6BE4C08B30}"/>
              </a:ext>
            </a:extLst>
          </p:cNvPr>
          <p:cNvSpPr/>
          <p:nvPr/>
        </p:nvSpPr>
        <p:spPr>
          <a:xfrm>
            <a:off x="9188437" y="1248813"/>
            <a:ext cx="512100" cy="1482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81;p15">
            <a:extLst>
              <a:ext uri="{FF2B5EF4-FFF2-40B4-BE49-F238E27FC236}">
                <a16:creationId xmlns:a16="http://schemas.microsoft.com/office/drawing/2014/main" id="{B0061136-204C-1849-9620-F65E17CE80CE}"/>
              </a:ext>
            </a:extLst>
          </p:cNvPr>
          <p:cNvSpPr txBox="1"/>
          <p:nvPr/>
        </p:nvSpPr>
        <p:spPr>
          <a:xfrm>
            <a:off x="9771137" y="1051463"/>
            <a:ext cx="19983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memory vector, or “state” . </a:t>
            </a:r>
            <a:endParaRPr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59FB83-9A6A-0A44-817B-CCC89850B2C8}"/>
              </a:ext>
            </a:extLst>
          </p:cNvPr>
          <p:cNvSpPr txBox="1"/>
          <p:nvPr/>
        </p:nvSpPr>
        <p:spPr>
          <a:xfrm>
            <a:off x="8227144" y="200312"/>
            <a:ext cx="4032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Slides shamelessly borrowed from John Hewitt. (</a:t>
            </a:r>
            <a:r>
              <a:rPr lang="en-US" sz="1200" dirty="0">
                <a:hlinkClick r:id="rId3"/>
              </a:rPr>
              <a:t>https://nlp.stanford.edu/~johnhew/public/14-seq2seq.pdf</a:t>
            </a:r>
            <a:r>
              <a:rPr lang="en-US" sz="1200" dirty="0"/>
              <a:t>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051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/>
          <p:nvPr/>
        </p:nvSpPr>
        <p:spPr>
          <a:xfrm>
            <a:off x="2451867" y="4301355"/>
            <a:ext cx="8850800" cy="106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2" name="Google Shape;192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err="1"/>
              <a:t>BackGround</a:t>
            </a:r>
            <a:r>
              <a:rPr lang="en" dirty="0"/>
              <a:t>: Seq2Seq Models</a:t>
            </a:r>
            <a:endParaRPr dirty="0"/>
          </a:p>
        </p:txBody>
      </p:sp>
      <p:sp>
        <p:nvSpPr>
          <p:cNvPr id="193" name="Google Shape;193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97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dirty="0"/>
              <a:t>The RNN function takes the current RNN state and a word vector and produces a subsequent RNN state that “encodes” the sentence </a:t>
            </a:r>
            <a:r>
              <a:rPr lang="en" i="1" dirty="0"/>
              <a:t>so far</a:t>
            </a:r>
            <a:r>
              <a:rPr lang="en" dirty="0"/>
              <a:t>.</a:t>
            </a:r>
            <a:endParaRPr dirty="0"/>
          </a:p>
        </p:txBody>
      </p:sp>
      <p:sp>
        <p:nvSpPr>
          <p:cNvPr id="194" name="Google Shape;194;p19"/>
          <p:cNvSpPr/>
          <p:nvPr/>
        </p:nvSpPr>
        <p:spPr>
          <a:xfrm>
            <a:off x="3192633" y="3204700"/>
            <a:ext cx="366800" cy="6828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5" name="Google Shape;195;p19"/>
          <p:cNvSpPr txBox="1"/>
          <p:nvPr/>
        </p:nvSpPr>
        <p:spPr>
          <a:xfrm>
            <a:off x="1577100" y="3202000"/>
            <a:ext cx="1639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RNN</a:t>
            </a:r>
            <a:endParaRPr sz="2400"/>
          </a:p>
          <a:p>
            <a:r>
              <a:rPr lang="en" sz="2400"/>
              <a:t>function</a:t>
            </a:r>
            <a:endParaRPr sz="2400"/>
          </a:p>
        </p:txBody>
      </p:sp>
      <p:sp>
        <p:nvSpPr>
          <p:cNvPr id="196" name="Google Shape;196;p19"/>
          <p:cNvSpPr txBox="1"/>
          <p:nvPr/>
        </p:nvSpPr>
        <p:spPr>
          <a:xfrm>
            <a:off x="3670567" y="3112100"/>
            <a:ext cx="6888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:=  </a:t>
            </a:r>
            <a:endParaRPr sz="3200"/>
          </a:p>
        </p:txBody>
      </p:sp>
      <p:sp>
        <p:nvSpPr>
          <p:cNvPr id="197" name="Google Shape;197;p19"/>
          <p:cNvSpPr/>
          <p:nvPr/>
        </p:nvSpPr>
        <p:spPr>
          <a:xfrm rot="5400000">
            <a:off x="4814517" y="3354700"/>
            <a:ext cx="682800" cy="197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" name="Google Shape;198;p19"/>
          <p:cNvSpPr/>
          <p:nvPr/>
        </p:nvSpPr>
        <p:spPr>
          <a:xfrm>
            <a:off x="6580800" y="3297700"/>
            <a:ext cx="184400" cy="4972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9" name="Google Shape;199;p19"/>
          <p:cNvSpPr/>
          <p:nvPr/>
        </p:nvSpPr>
        <p:spPr>
          <a:xfrm rot="5400000">
            <a:off x="4419567" y="3237367"/>
            <a:ext cx="497200" cy="617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0" name="Google Shape;200;p19"/>
          <p:cNvSpPr txBox="1"/>
          <p:nvPr/>
        </p:nvSpPr>
        <p:spPr>
          <a:xfrm>
            <a:off x="5334900" y="3112100"/>
            <a:ext cx="6888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+</a:t>
            </a:r>
            <a:endParaRPr sz="3200"/>
          </a:p>
        </p:txBody>
      </p:sp>
      <p:sp>
        <p:nvSpPr>
          <p:cNvPr id="201" name="Google Shape;201;p19"/>
          <p:cNvSpPr/>
          <p:nvPr/>
        </p:nvSpPr>
        <p:spPr>
          <a:xfrm rot="5400000">
            <a:off x="5983033" y="3312233"/>
            <a:ext cx="509200" cy="4560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2" name="Google Shape;202;p19"/>
          <p:cNvSpPr txBox="1"/>
          <p:nvPr/>
        </p:nvSpPr>
        <p:spPr>
          <a:xfrm>
            <a:off x="6880367" y="3112100"/>
            <a:ext cx="6888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+</a:t>
            </a:r>
            <a:endParaRPr sz="3200"/>
          </a:p>
        </p:txBody>
      </p:sp>
      <p:sp>
        <p:nvSpPr>
          <p:cNvPr id="203" name="Google Shape;203;p19"/>
          <p:cNvSpPr/>
          <p:nvPr/>
        </p:nvSpPr>
        <p:spPr>
          <a:xfrm rot="5400000">
            <a:off x="7218800" y="3424400"/>
            <a:ext cx="545200" cy="1960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4" name="Google Shape;204;p19"/>
          <p:cNvSpPr/>
          <p:nvPr/>
        </p:nvSpPr>
        <p:spPr>
          <a:xfrm rot="-5400000">
            <a:off x="4536367" y="3792800"/>
            <a:ext cx="263600" cy="609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5" name="Google Shape;205;p19"/>
          <p:cNvSpPr txBox="1"/>
          <p:nvPr/>
        </p:nvSpPr>
        <p:spPr>
          <a:xfrm>
            <a:off x="3301305" y="4735580"/>
            <a:ext cx="2562000" cy="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206" name="Google Shape;206;p19"/>
          <p:cNvSpPr/>
          <p:nvPr/>
        </p:nvSpPr>
        <p:spPr>
          <a:xfrm rot="-5400000">
            <a:off x="6025033" y="3792800"/>
            <a:ext cx="263600" cy="609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7" name="Google Shape;207;p19"/>
          <p:cNvSpPr/>
          <p:nvPr/>
        </p:nvSpPr>
        <p:spPr>
          <a:xfrm rot="-5400000">
            <a:off x="7364667" y="3997000"/>
            <a:ext cx="263600" cy="200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8" name="Google Shape;208;p19"/>
          <p:cNvSpPr txBox="1"/>
          <p:nvPr/>
        </p:nvSpPr>
        <p:spPr>
          <a:xfrm>
            <a:off x="2794387" y="4173433"/>
            <a:ext cx="8508000" cy="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Learned weights representing how to combine past information (the RNN memory) and current information (the new word vector.)</a:t>
            </a:r>
            <a:endParaRPr sz="2400"/>
          </a:p>
        </p:txBody>
      </p:sp>
      <p:sp>
        <p:nvSpPr>
          <p:cNvPr id="209" name="Google Shape;209;p19"/>
          <p:cNvSpPr/>
          <p:nvPr/>
        </p:nvSpPr>
        <p:spPr>
          <a:xfrm rot="5400000">
            <a:off x="2260075" y="4740981"/>
            <a:ext cx="953600" cy="2248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0" name="Google Shape;210;p19"/>
          <p:cNvSpPr txBox="1"/>
          <p:nvPr/>
        </p:nvSpPr>
        <p:spPr>
          <a:xfrm>
            <a:off x="4663719" y="3369900"/>
            <a:ext cx="366800" cy="1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1</a:t>
            </a:r>
            <a:endParaRPr sz="2400"/>
          </a:p>
        </p:txBody>
      </p:sp>
      <p:sp>
        <p:nvSpPr>
          <p:cNvPr id="211" name="Google Shape;211;p19"/>
          <p:cNvSpPr txBox="1"/>
          <p:nvPr/>
        </p:nvSpPr>
        <p:spPr>
          <a:xfrm>
            <a:off x="6118836" y="3369900"/>
            <a:ext cx="366800" cy="1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2</a:t>
            </a:r>
            <a:endParaRPr sz="2400"/>
          </a:p>
        </p:txBody>
      </p:sp>
      <p:sp>
        <p:nvSpPr>
          <p:cNvPr id="212" name="Google Shape;212;p19"/>
          <p:cNvSpPr txBox="1"/>
          <p:nvPr/>
        </p:nvSpPr>
        <p:spPr>
          <a:xfrm>
            <a:off x="7322303" y="3369900"/>
            <a:ext cx="366800" cy="1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3</a:t>
            </a:r>
            <a:endParaRPr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E66E43-E140-674B-82C6-21641A655D2B}"/>
              </a:ext>
            </a:extLst>
          </p:cNvPr>
          <p:cNvSpPr txBox="1"/>
          <p:nvPr/>
        </p:nvSpPr>
        <p:spPr>
          <a:xfrm>
            <a:off x="8227144" y="200312"/>
            <a:ext cx="4032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Slides shamelessly borrowed from John Hewitt. (</a:t>
            </a:r>
            <a:r>
              <a:rPr lang="en-US" sz="1200" dirty="0">
                <a:hlinkClick r:id="rId3"/>
              </a:rPr>
              <a:t>https://nlp.stanford.edu/~johnhew/public/14-seq2seq.pdf</a:t>
            </a:r>
            <a:r>
              <a:rPr lang="en-US" sz="1200" dirty="0"/>
              <a:t>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94670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4712</TotalTime>
  <Words>2048</Words>
  <Application>Microsoft Macintosh PowerPoint</Application>
  <PresentationFormat>Widescreen</PresentationFormat>
  <Paragraphs>237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Gill Sans MT</vt:lpstr>
      <vt:lpstr>Helvetica Neue</vt:lpstr>
      <vt:lpstr>Gallery</vt:lpstr>
      <vt:lpstr>Visual Question Answering</vt:lpstr>
      <vt:lpstr>What Is Visual Question Answering (VQA)?</vt:lpstr>
      <vt:lpstr>Why VQA?</vt:lpstr>
      <vt:lpstr>Background: Image Classification</vt:lpstr>
      <vt:lpstr>Background: Image Classification</vt:lpstr>
      <vt:lpstr>Background: Sequence-to-Sequence Models (Seq2Seq)</vt:lpstr>
      <vt:lpstr>Background: Seq2Seq Models</vt:lpstr>
      <vt:lpstr>Background: Seq2Seq Models</vt:lpstr>
      <vt:lpstr>BackGround: Seq2Seq Models</vt:lpstr>
      <vt:lpstr>BackGround: Seq2Seq Models</vt:lpstr>
      <vt:lpstr>Background: Seq2Seq Models</vt:lpstr>
      <vt:lpstr>Background: Seq2Seq Models</vt:lpstr>
      <vt:lpstr>Background: Seq2Seq Models</vt:lpstr>
      <vt:lpstr>Background: Seq2Seq Models</vt:lpstr>
      <vt:lpstr>Background: Seq2Seq Models</vt:lpstr>
      <vt:lpstr>Background: Seq2Seq Models</vt:lpstr>
      <vt:lpstr>Background: Seq2Seq Models</vt:lpstr>
      <vt:lpstr>Back to VQA!</vt:lpstr>
      <vt:lpstr>Neural-Image-QA: Approach</vt:lpstr>
      <vt:lpstr>Neural-Image-QA: Approach</vt:lpstr>
      <vt:lpstr>Neural-Image-QA: Approach</vt:lpstr>
      <vt:lpstr>Neural-Image-QA: Implementation</vt:lpstr>
      <vt:lpstr>Neural-Image-QA: Experimental Setup</vt:lpstr>
      <vt:lpstr>Neural-Image-QA: Evaluation Metrics</vt:lpstr>
      <vt:lpstr>Neural-Image-QA: Results</vt:lpstr>
      <vt:lpstr>Neural-Image-QA: Results</vt:lpstr>
      <vt:lpstr>Neural-Image-QA: Results</vt:lpstr>
      <vt:lpstr>Neural-Image-QA: Results</vt:lpstr>
      <vt:lpstr>Why do Images not Matter?</vt:lpstr>
      <vt:lpstr>One Solution: Balance The Dataset</vt:lpstr>
      <vt:lpstr>Where to Go from Here?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Captioning</dc:title>
  <dc:creator>Kriz, Reno Joseph</dc:creator>
  <cp:lastModifiedBy>Kriz, Reno Joseph</cp:lastModifiedBy>
  <cp:revision>36</cp:revision>
  <dcterms:created xsi:type="dcterms:W3CDTF">2019-04-11T16:10:36Z</dcterms:created>
  <dcterms:modified xsi:type="dcterms:W3CDTF">2019-04-18T20:17:50Z</dcterms:modified>
</cp:coreProperties>
</file>