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74" r:id="rId10"/>
    <p:sldId id="264" r:id="rId11"/>
    <p:sldId id="277" r:id="rId12"/>
    <p:sldId id="266" r:id="rId13"/>
    <p:sldId id="267" r:id="rId14"/>
    <p:sldId id="268" r:id="rId15"/>
    <p:sldId id="269" r:id="rId16"/>
    <p:sldId id="270" r:id="rId17"/>
    <p:sldId id="276" r:id="rId18"/>
    <p:sldId id="275" r:id="rId19"/>
    <p:sldId id="272" r:id="rId20"/>
    <p:sldId id="278" r:id="rId21"/>
    <p:sldId id="279"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15"/>
    <p:restoredTop sz="94694"/>
  </p:normalViewPr>
  <p:slideViewPr>
    <p:cSldViewPr snapToGrid="0" snapToObjects="1">
      <p:cViewPr varScale="1">
        <p:scale>
          <a:sx n="123" d="100"/>
          <a:sy n="123" d="100"/>
        </p:scale>
        <p:origin x="22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aai.org/ocs/index.php/AAAI/AAAI18/paper/view/16838/16118" TargetMode="External"/><Relationship Id="rId7" Type="http://schemas.openxmlformats.org/officeDocument/2006/relationships/hyperlink" Target="https://www.aclweb.org/anthology/D19-1051.pdf" TargetMode="External"/><Relationship Id="rId2" Type="http://schemas.openxmlformats.org/officeDocument/2006/relationships/hyperlink" Target="https://www.aclweb.org/anthology/P17-1099.pdf" TargetMode="External"/><Relationship Id="rId1" Type="http://schemas.openxmlformats.org/officeDocument/2006/relationships/slideLayout" Target="../slideLayouts/slideLayout2.xml"/><Relationship Id="rId6" Type="http://schemas.openxmlformats.org/officeDocument/2006/relationships/hyperlink" Target="https://arxiv.org/pdf/1909.08752.pdf" TargetMode="External"/><Relationship Id="rId5" Type="http://schemas.openxmlformats.org/officeDocument/2006/relationships/hyperlink" Target="https://www.aclweb.org/anthology/D19-1387.pdf" TargetMode="External"/><Relationship Id="rId4" Type="http://schemas.openxmlformats.org/officeDocument/2006/relationships/hyperlink" Target="https://aaai.org/ocs/index.php/AAAI/AAAI18/paper/view/16238/164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0B57D-D022-734D-BB9C-B8397E964C39}"/>
              </a:ext>
            </a:extLst>
          </p:cNvPr>
          <p:cNvSpPr>
            <a:spLocks noGrp="1"/>
          </p:cNvSpPr>
          <p:nvPr>
            <p:ph type="ctrTitle"/>
          </p:nvPr>
        </p:nvSpPr>
        <p:spPr/>
        <p:txBody>
          <a:bodyPr/>
          <a:lstStyle/>
          <a:p>
            <a:pPr algn="ctr"/>
            <a:r>
              <a:rPr lang="en-US" dirty="0"/>
              <a:t>Automated Text Summarization</a:t>
            </a:r>
          </a:p>
        </p:txBody>
      </p:sp>
      <p:sp>
        <p:nvSpPr>
          <p:cNvPr id="3" name="Subtitle 2">
            <a:extLst>
              <a:ext uri="{FF2B5EF4-FFF2-40B4-BE49-F238E27FC236}">
                <a16:creationId xmlns:a16="http://schemas.microsoft.com/office/drawing/2014/main" id="{C93B6D3A-94B1-F747-9612-8D4EB521A4EC}"/>
              </a:ext>
            </a:extLst>
          </p:cNvPr>
          <p:cNvSpPr>
            <a:spLocks noGrp="1"/>
          </p:cNvSpPr>
          <p:nvPr>
            <p:ph type="subTitle" idx="1"/>
          </p:nvPr>
        </p:nvSpPr>
        <p:spPr/>
        <p:txBody>
          <a:bodyPr/>
          <a:lstStyle/>
          <a:p>
            <a:r>
              <a:rPr lang="en-US" dirty="0"/>
              <a:t>Jamaal Hay </a:t>
            </a:r>
          </a:p>
        </p:txBody>
      </p:sp>
    </p:spTree>
    <p:extLst>
      <p:ext uri="{BB962C8B-B14F-4D97-AF65-F5344CB8AC3E}">
        <p14:creationId xmlns:p14="http://schemas.microsoft.com/office/powerpoint/2010/main" val="44905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0744-5895-DB45-B128-96CEE0959B64}"/>
              </a:ext>
            </a:extLst>
          </p:cNvPr>
          <p:cNvSpPr>
            <a:spLocks noGrp="1"/>
          </p:cNvSpPr>
          <p:nvPr>
            <p:ph type="title"/>
          </p:nvPr>
        </p:nvSpPr>
        <p:spPr/>
        <p:txBody>
          <a:bodyPr/>
          <a:lstStyle/>
          <a:p>
            <a:r>
              <a:rPr lang="en-US" dirty="0"/>
              <a:t>Pointer Generator </a:t>
            </a:r>
          </a:p>
        </p:txBody>
      </p:sp>
      <p:sp>
        <p:nvSpPr>
          <p:cNvPr id="3" name="Content Placeholder 2">
            <a:extLst>
              <a:ext uri="{FF2B5EF4-FFF2-40B4-BE49-F238E27FC236}">
                <a16:creationId xmlns:a16="http://schemas.microsoft.com/office/drawing/2014/main" id="{60CCE29E-DE5F-0740-B336-F7C8CF4B8EA9}"/>
              </a:ext>
            </a:extLst>
          </p:cNvPr>
          <p:cNvSpPr>
            <a:spLocks noGrp="1"/>
          </p:cNvSpPr>
          <p:nvPr>
            <p:ph idx="1"/>
          </p:nvPr>
        </p:nvSpPr>
        <p:spPr>
          <a:xfrm>
            <a:off x="1451579" y="2015732"/>
            <a:ext cx="9603275" cy="3710511"/>
          </a:xfrm>
        </p:spPr>
        <p:txBody>
          <a:bodyPr>
            <a:normAutofit lnSpcReduction="10000"/>
          </a:bodyPr>
          <a:lstStyle/>
          <a:p>
            <a:r>
              <a:rPr lang="en-US" dirty="0"/>
              <a:t>The backbone of this model is a Sequence to Sequence model with attention. </a:t>
            </a:r>
          </a:p>
          <a:p>
            <a:r>
              <a:rPr lang="en-US" dirty="0"/>
              <a:t>Seq2Seq models are generally used to map an input sequence of fixed length to an output sequence of fixed length. Work especially well when input and output length differ. </a:t>
            </a:r>
          </a:p>
          <a:p>
            <a:r>
              <a:rPr lang="en-US" dirty="0"/>
              <a:t>Uses learned parameter </a:t>
            </a:r>
            <a:r>
              <a:rPr lang="en-US" dirty="0" err="1"/>
              <a:t>Pgen</a:t>
            </a:r>
            <a:r>
              <a:rPr lang="en-US" dirty="0"/>
              <a:t> to determine when the decoder should output a generated word from </a:t>
            </a:r>
            <a:r>
              <a:rPr lang="en-US" dirty="0" err="1"/>
              <a:t>Pvocab</a:t>
            </a:r>
            <a:r>
              <a:rPr lang="en-US" dirty="0"/>
              <a:t> or sample from the attention distribution to copy a word from the input sequence </a:t>
            </a:r>
          </a:p>
          <a:p>
            <a:r>
              <a:rPr lang="en-US" dirty="0"/>
              <a:t>Uses coverage (keeps track of the sum of attention distributions over all previous decoder timesteps) to ensure that the current attention decision is informed by previous ones, to reduce chance of repetition. </a:t>
            </a:r>
          </a:p>
        </p:txBody>
      </p:sp>
    </p:spTree>
    <p:extLst>
      <p:ext uri="{BB962C8B-B14F-4D97-AF65-F5344CB8AC3E}">
        <p14:creationId xmlns:p14="http://schemas.microsoft.com/office/powerpoint/2010/main" val="343220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52A0-4FBD-D144-BB20-CDE91E530356}"/>
              </a:ext>
            </a:extLst>
          </p:cNvPr>
          <p:cNvSpPr>
            <a:spLocks noGrp="1"/>
          </p:cNvSpPr>
          <p:nvPr>
            <p:ph type="title"/>
          </p:nvPr>
        </p:nvSpPr>
        <p:spPr/>
        <p:txBody>
          <a:bodyPr/>
          <a:lstStyle/>
          <a:p>
            <a:r>
              <a:rPr lang="en-US" dirty="0"/>
              <a:t>Pointer Generator </a:t>
            </a:r>
          </a:p>
        </p:txBody>
      </p:sp>
      <p:pic>
        <p:nvPicPr>
          <p:cNvPr id="5" name="Content Placeholder 4" descr="A close up of a map&#10;&#10;Description automatically generated">
            <a:extLst>
              <a:ext uri="{FF2B5EF4-FFF2-40B4-BE49-F238E27FC236}">
                <a16:creationId xmlns:a16="http://schemas.microsoft.com/office/drawing/2014/main" id="{602EDA13-B271-C14C-81D2-D7B7A716A49C}"/>
              </a:ext>
            </a:extLst>
          </p:cNvPr>
          <p:cNvPicPr>
            <a:picLocks noGrp="1" noChangeAspect="1"/>
          </p:cNvPicPr>
          <p:nvPr>
            <p:ph idx="1"/>
          </p:nvPr>
        </p:nvPicPr>
        <p:blipFill>
          <a:blip r:embed="rId2"/>
          <a:stretch>
            <a:fillRect/>
          </a:stretch>
        </p:blipFill>
        <p:spPr>
          <a:xfrm>
            <a:off x="3121953" y="2016125"/>
            <a:ext cx="6262419" cy="3449638"/>
          </a:xfrm>
        </p:spPr>
      </p:pic>
    </p:spTree>
    <p:extLst>
      <p:ext uri="{BB962C8B-B14F-4D97-AF65-F5344CB8AC3E}">
        <p14:creationId xmlns:p14="http://schemas.microsoft.com/office/powerpoint/2010/main" val="403229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87A8-A857-7A46-9DEA-7A706EADBDDC}"/>
              </a:ext>
            </a:extLst>
          </p:cNvPr>
          <p:cNvSpPr>
            <a:spLocks noGrp="1"/>
          </p:cNvSpPr>
          <p:nvPr>
            <p:ph type="title"/>
          </p:nvPr>
        </p:nvSpPr>
        <p:spPr/>
        <p:txBody>
          <a:bodyPr/>
          <a:lstStyle/>
          <a:p>
            <a:r>
              <a:rPr lang="en-US" dirty="0"/>
              <a:t>Other Approaches </a:t>
            </a:r>
          </a:p>
        </p:txBody>
      </p:sp>
      <p:sp>
        <p:nvSpPr>
          <p:cNvPr id="3" name="Content Placeholder 2">
            <a:extLst>
              <a:ext uri="{FF2B5EF4-FFF2-40B4-BE49-F238E27FC236}">
                <a16:creationId xmlns:a16="http://schemas.microsoft.com/office/drawing/2014/main" id="{4C60625C-A58A-484A-86A9-2146D94CAB09}"/>
              </a:ext>
            </a:extLst>
          </p:cNvPr>
          <p:cNvSpPr>
            <a:spLocks noGrp="1"/>
          </p:cNvSpPr>
          <p:nvPr>
            <p:ph idx="1"/>
          </p:nvPr>
        </p:nvSpPr>
        <p:spPr/>
        <p:txBody>
          <a:bodyPr/>
          <a:lstStyle/>
          <a:p>
            <a:r>
              <a:rPr lang="en-US" dirty="0"/>
              <a:t>Extractive Summarization Using Reinforcement Learning </a:t>
            </a:r>
          </a:p>
          <a:p>
            <a:r>
              <a:rPr lang="en-US" dirty="0"/>
              <a:t>Abstractive Summarization Using GANs </a:t>
            </a:r>
          </a:p>
          <a:p>
            <a:r>
              <a:rPr lang="en-US" dirty="0"/>
              <a:t>Extractive and Abstractive Summarization Using Pre-Trained Embeddings (BERT)</a:t>
            </a:r>
          </a:p>
        </p:txBody>
      </p:sp>
    </p:spTree>
    <p:extLst>
      <p:ext uri="{BB962C8B-B14F-4D97-AF65-F5344CB8AC3E}">
        <p14:creationId xmlns:p14="http://schemas.microsoft.com/office/powerpoint/2010/main" val="383482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CB03-BE88-7942-9C58-7DFA12ED56A4}"/>
              </a:ext>
            </a:extLst>
          </p:cNvPr>
          <p:cNvSpPr>
            <a:spLocks noGrp="1"/>
          </p:cNvSpPr>
          <p:nvPr>
            <p:ph type="title"/>
          </p:nvPr>
        </p:nvSpPr>
        <p:spPr/>
        <p:txBody>
          <a:bodyPr/>
          <a:lstStyle/>
          <a:p>
            <a:r>
              <a:rPr lang="en-US" dirty="0"/>
              <a:t>ES with Reinforcement Learning </a:t>
            </a:r>
          </a:p>
        </p:txBody>
      </p:sp>
      <p:sp>
        <p:nvSpPr>
          <p:cNvPr id="3" name="Content Placeholder 2">
            <a:extLst>
              <a:ext uri="{FF2B5EF4-FFF2-40B4-BE49-F238E27FC236}">
                <a16:creationId xmlns:a16="http://schemas.microsoft.com/office/drawing/2014/main" id="{01E2CC26-001C-FC41-9D24-DEFF20834244}"/>
              </a:ext>
            </a:extLst>
          </p:cNvPr>
          <p:cNvSpPr>
            <a:spLocks noGrp="1"/>
          </p:cNvSpPr>
          <p:nvPr>
            <p:ph idx="1"/>
          </p:nvPr>
        </p:nvSpPr>
        <p:spPr>
          <a:xfrm>
            <a:off x="1451579" y="1853754"/>
            <a:ext cx="9603275" cy="4199727"/>
          </a:xfrm>
        </p:spPr>
        <p:txBody>
          <a:bodyPr>
            <a:normAutofit lnSpcReduction="10000"/>
          </a:bodyPr>
          <a:lstStyle/>
          <a:p>
            <a:r>
              <a:rPr lang="en-US" dirty="0"/>
              <a:t>NES </a:t>
            </a:r>
            <a:r>
              <a:rPr lang="en-US" dirty="0" err="1"/>
              <a:t>PreTraining</a:t>
            </a:r>
            <a:endParaRPr lang="en-US" dirty="0"/>
          </a:p>
          <a:p>
            <a:pPr lvl="1"/>
            <a:r>
              <a:rPr lang="en-US" dirty="0"/>
              <a:t>First we build a Neural Extractive model, which given a document of n sentences produces a binary {0,1} vector for each sentence denoting whether or not it should be used in the summary. </a:t>
            </a:r>
          </a:p>
          <a:p>
            <a:pPr lvl="1"/>
            <a:r>
              <a:rPr lang="en-US" dirty="0"/>
              <a:t>This is done by:  </a:t>
            </a:r>
          </a:p>
          <a:p>
            <a:pPr lvl="2"/>
            <a:r>
              <a:rPr lang="en-US" dirty="0"/>
              <a:t>Using CNN’s of varying size kernels to extract features from each word, and then concatenating them. The sentence is then represented by the mean of those concatenated vectors. </a:t>
            </a:r>
          </a:p>
          <a:p>
            <a:pPr lvl="2"/>
            <a:r>
              <a:rPr lang="en-US" dirty="0"/>
              <a:t>This sentence encoding is then passed through a Bi-GRU to generate a forward and backward hidden state representation which is averaged and passed through a tanh function for final doc rep. </a:t>
            </a:r>
          </a:p>
          <a:p>
            <a:pPr lvl="2"/>
            <a:r>
              <a:rPr lang="en-US" dirty="0"/>
              <a:t>Finally, the probability of extracting a sentence t is represented by MLP(h, Gt-1, d) where h is the concatenated hidden state rep, Gt-1 is all sentences extracted before time t and d is the doc rep. </a:t>
            </a:r>
          </a:p>
          <a:p>
            <a:pPr lvl="2"/>
            <a:r>
              <a:rPr lang="en-US" dirty="0"/>
              <a:t>This is pretrained in a supervised fashion, by minimizing the log likelihood of the ground truth labels.</a:t>
            </a:r>
          </a:p>
          <a:p>
            <a:endParaRPr lang="en-US" dirty="0"/>
          </a:p>
        </p:txBody>
      </p:sp>
    </p:spTree>
    <p:extLst>
      <p:ext uri="{BB962C8B-B14F-4D97-AF65-F5344CB8AC3E}">
        <p14:creationId xmlns:p14="http://schemas.microsoft.com/office/powerpoint/2010/main" val="429075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D374-E018-CF41-9A16-D3D772D3E407}"/>
              </a:ext>
            </a:extLst>
          </p:cNvPr>
          <p:cNvSpPr>
            <a:spLocks noGrp="1"/>
          </p:cNvSpPr>
          <p:nvPr>
            <p:ph type="title"/>
          </p:nvPr>
        </p:nvSpPr>
        <p:spPr/>
        <p:txBody>
          <a:bodyPr/>
          <a:lstStyle/>
          <a:p>
            <a:r>
              <a:rPr lang="en-US" dirty="0"/>
              <a:t>Cont’d </a:t>
            </a:r>
          </a:p>
        </p:txBody>
      </p:sp>
      <p:sp>
        <p:nvSpPr>
          <p:cNvPr id="3" name="Content Placeholder 2">
            <a:extLst>
              <a:ext uri="{FF2B5EF4-FFF2-40B4-BE49-F238E27FC236}">
                <a16:creationId xmlns:a16="http://schemas.microsoft.com/office/drawing/2014/main" id="{562D6A1A-2BCC-134C-85B3-880E61C69B60}"/>
              </a:ext>
            </a:extLst>
          </p:cNvPr>
          <p:cNvSpPr>
            <a:spLocks noGrp="1"/>
          </p:cNvSpPr>
          <p:nvPr>
            <p:ph idx="1"/>
          </p:nvPr>
        </p:nvSpPr>
        <p:spPr/>
        <p:txBody>
          <a:bodyPr/>
          <a:lstStyle/>
          <a:p>
            <a:r>
              <a:rPr lang="en-US" dirty="0"/>
              <a:t>Reinforcement </a:t>
            </a:r>
          </a:p>
          <a:p>
            <a:pPr lvl="1"/>
            <a:r>
              <a:rPr lang="en-US" dirty="0"/>
              <a:t>The RNES model is considered as an agent that extracts sentences sequentially from the document. At time step t, it is in state St which includes the document and </a:t>
            </a:r>
            <a:r>
              <a:rPr lang="en-US" dirty="0" err="1"/>
              <a:t>prev</a:t>
            </a:r>
            <a:r>
              <a:rPr lang="en-US" dirty="0"/>
              <a:t> selections. </a:t>
            </a:r>
          </a:p>
          <a:p>
            <a:pPr lvl="1"/>
            <a:r>
              <a:rPr lang="en-US" dirty="0"/>
              <a:t>The action is deciding {0,1} whether or not a sentence is selected, for which it receives an intermediate reward Rt, which we define as the Coherence score.</a:t>
            </a:r>
          </a:p>
          <a:p>
            <a:pPr lvl="2"/>
            <a:r>
              <a:rPr lang="en-US" dirty="0"/>
              <a:t>Coherence Score is calculated by concatenating embedding of prior sentence added and current sentence and passing through multiple Convolutional and Pooling Layers, and a final FC layer.</a:t>
            </a:r>
          </a:p>
          <a:p>
            <a:pPr lvl="1"/>
            <a:r>
              <a:rPr lang="en-US" dirty="0"/>
              <a:t>The final reward is the ROGUE metric discussed earlier </a:t>
            </a:r>
          </a:p>
        </p:txBody>
      </p:sp>
    </p:spTree>
    <p:extLst>
      <p:ext uri="{BB962C8B-B14F-4D97-AF65-F5344CB8AC3E}">
        <p14:creationId xmlns:p14="http://schemas.microsoft.com/office/powerpoint/2010/main" val="180223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2ECE-0FE2-D942-AD32-AEC9B2CD9D0F}"/>
              </a:ext>
            </a:extLst>
          </p:cNvPr>
          <p:cNvSpPr>
            <a:spLocks noGrp="1"/>
          </p:cNvSpPr>
          <p:nvPr>
            <p:ph type="title"/>
          </p:nvPr>
        </p:nvSpPr>
        <p:spPr/>
        <p:txBody>
          <a:bodyPr/>
          <a:lstStyle/>
          <a:p>
            <a:r>
              <a:rPr lang="en-US" dirty="0"/>
              <a:t>AS with GAN</a:t>
            </a:r>
          </a:p>
        </p:txBody>
      </p:sp>
      <p:sp>
        <p:nvSpPr>
          <p:cNvPr id="3" name="Content Placeholder 2">
            <a:extLst>
              <a:ext uri="{FF2B5EF4-FFF2-40B4-BE49-F238E27FC236}">
                <a16:creationId xmlns:a16="http://schemas.microsoft.com/office/drawing/2014/main" id="{E5296085-B443-5B41-93D3-1D3E9EF6A8DA}"/>
              </a:ext>
            </a:extLst>
          </p:cNvPr>
          <p:cNvSpPr>
            <a:spLocks noGrp="1"/>
          </p:cNvSpPr>
          <p:nvPr>
            <p:ph idx="1"/>
          </p:nvPr>
        </p:nvSpPr>
        <p:spPr>
          <a:xfrm>
            <a:off x="1451579" y="2015732"/>
            <a:ext cx="9603275" cy="4037749"/>
          </a:xfrm>
        </p:spPr>
        <p:txBody>
          <a:bodyPr/>
          <a:lstStyle/>
          <a:p>
            <a:r>
              <a:rPr lang="en-US" dirty="0"/>
              <a:t>Generator</a:t>
            </a:r>
          </a:p>
          <a:p>
            <a:pPr lvl="1"/>
            <a:r>
              <a:rPr lang="en-US" dirty="0"/>
              <a:t>Generator is pre-trained in similar fashion to pointer generator discussed prior</a:t>
            </a:r>
          </a:p>
          <a:p>
            <a:r>
              <a:rPr lang="en-US" dirty="0"/>
              <a:t>Discriminator</a:t>
            </a:r>
          </a:p>
          <a:p>
            <a:pPr lvl="1"/>
            <a:r>
              <a:rPr lang="en-US" dirty="0"/>
              <a:t>Trained with generator output as negative examples and human produced summaries as positive, and is trained as a binary classifier, using CNN with many filter sizes and pooling. </a:t>
            </a:r>
          </a:p>
          <a:p>
            <a:r>
              <a:rPr lang="en-US" dirty="0"/>
              <a:t>The generator parameters are updated using the output of the discriminator as a reward.</a:t>
            </a:r>
          </a:p>
          <a:p>
            <a:r>
              <a:rPr lang="en-US" dirty="0"/>
              <a:t>The generator and discriminator are then optimized like a two player game. Discriminator is updated to distinguish generator output from ground truth, and generator updated to trick the discriminator. </a:t>
            </a:r>
          </a:p>
          <a:p>
            <a:endParaRPr lang="en-US" dirty="0"/>
          </a:p>
        </p:txBody>
      </p:sp>
    </p:spTree>
    <p:extLst>
      <p:ext uri="{BB962C8B-B14F-4D97-AF65-F5344CB8AC3E}">
        <p14:creationId xmlns:p14="http://schemas.microsoft.com/office/powerpoint/2010/main" val="167885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F681-4C6C-AF4B-84CD-E1965ADEC5D3}"/>
              </a:ext>
            </a:extLst>
          </p:cNvPr>
          <p:cNvSpPr>
            <a:spLocks noGrp="1"/>
          </p:cNvSpPr>
          <p:nvPr>
            <p:ph type="title"/>
          </p:nvPr>
        </p:nvSpPr>
        <p:spPr/>
        <p:txBody>
          <a:bodyPr/>
          <a:lstStyle/>
          <a:p>
            <a:r>
              <a:rPr lang="en-US" dirty="0"/>
              <a:t>ES With </a:t>
            </a:r>
            <a:r>
              <a:rPr lang="en-US" dirty="0" err="1"/>
              <a:t>bert</a:t>
            </a:r>
            <a:endParaRPr lang="en-US" dirty="0"/>
          </a:p>
        </p:txBody>
      </p:sp>
      <p:sp>
        <p:nvSpPr>
          <p:cNvPr id="3" name="Content Placeholder 2">
            <a:extLst>
              <a:ext uri="{FF2B5EF4-FFF2-40B4-BE49-F238E27FC236}">
                <a16:creationId xmlns:a16="http://schemas.microsoft.com/office/drawing/2014/main" id="{A4DFA6E7-9479-3C4E-9402-BCF703ED5E72}"/>
              </a:ext>
            </a:extLst>
          </p:cNvPr>
          <p:cNvSpPr>
            <a:spLocks noGrp="1"/>
          </p:cNvSpPr>
          <p:nvPr>
            <p:ph idx="1"/>
          </p:nvPr>
        </p:nvSpPr>
        <p:spPr/>
        <p:txBody>
          <a:bodyPr/>
          <a:lstStyle/>
          <a:p>
            <a:r>
              <a:rPr lang="en-US" dirty="0"/>
              <a:t>Leverage the fine-tuning of the already pretrained BERT model to achieve SOTA summarization results </a:t>
            </a:r>
          </a:p>
          <a:p>
            <a:r>
              <a:rPr lang="en-US" dirty="0"/>
              <a:t>Framed as a classification problem, Binary output for whether or not each sentence should be included in the summary or not </a:t>
            </a:r>
          </a:p>
          <a:p>
            <a:r>
              <a:rPr lang="en-US" dirty="0"/>
              <a:t>Done using modified BERT (see appendix)</a:t>
            </a:r>
          </a:p>
          <a:p>
            <a:pPr lvl="1"/>
            <a:r>
              <a:rPr lang="en-US" dirty="0"/>
              <a:t>2 transformer layers stacked on top of CLS vector output for each sentence. </a:t>
            </a:r>
          </a:p>
          <a:p>
            <a:pPr lvl="1"/>
            <a:r>
              <a:rPr lang="en-US" dirty="0"/>
              <a:t>Final output is a classification layer passed through sigmoid. </a:t>
            </a:r>
          </a:p>
        </p:txBody>
      </p:sp>
    </p:spTree>
    <p:extLst>
      <p:ext uri="{BB962C8B-B14F-4D97-AF65-F5344CB8AC3E}">
        <p14:creationId xmlns:p14="http://schemas.microsoft.com/office/powerpoint/2010/main" val="3423476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7395-7C62-ED46-802C-4C9B793EFBB8}"/>
              </a:ext>
            </a:extLst>
          </p:cNvPr>
          <p:cNvSpPr>
            <a:spLocks noGrp="1"/>
          </p:cNvSpPr>
          <p:nvPr>
            <p:ph type="title"/>
          </p:nvPr>
        </p:nvSpPr>
        <p:spPr/>
        <p:txBody>
          <a:bodyPr/>
          <a:lstStyle/>
          <a:p>
            <a:r>
              <a:rPr lang="en-US" dirty="0"/>
              <a:t>AS with </a:t>
            </a:r>
            <a:r>
              <a:rPr lang="en-US" dirty="0" err="1"/>
              <a:t>bert</a:t>
            </a:r>
            <a:endParaRPr lang="en-US" dirty="0"/>
          </a:p>
        </p:txBody>
      </p:sp>
      <p:sp>
        <p:nvSpPr>
          <p:cNvPr id="3" name="Content Placeholder 2">
            <a:extLst>
              <a:ext uri="{FF2B5EF4-FFF2-40B4-BE49-F238E27FC236}">
                <a16:creationId xmlns:a16="http://schemas.microsoft.com/office/drawing/2014/main" id="{E20B6BEE-3A69-8848-B0E0-97BE691085E1}"/>
              </a:ext>
            </a:extLst>
          </p:cNvPr>
          <p:cNvSpPr>
            <a:spLocks noGrp="1"/>
          </p:cNvSpPr>
          <p:nvPr>
            <p:ph idx="1"/>
          </p:nvPr>
        </p:nvSpPr>
        <p:spPr/>
        <p:txBody>
          <a:bodyPr/>
          <a:lstStyle/>
          <a:p>
            <a:r>
              <a:rPr lang="en-US" dirty="0"/>
              <a:t>Similar structure to the ES model. </a:t>
            </a:r>
          </a:p>
          <a:p>
            <a:r>
              <a:rPr lang="en-US" dirty="0"/>
              <a:t>Instead a 6 transformer stack is added on top of  the </a:t>
            </a:r>
            <a:r>
              <a:rPr lang="en-US" dirty="0" err="1"/>
              <a:t>BERTSum</a:t>
            </a:r>
            <a:r>
              <a:rPr lang="en-US" dirty="0"/>
              <a:t> (modified BERT). </a:t>
            </a:r>
          </a:p>
          <a:p>
            <a:r>
              <a:rPr lang="en-US" dirty="0"/>
              <a:t>Transformers used to make next token prediction (rather than extract features with ES). </a:t>
            </a:r>
          </a:p>
          <a:p>
            <a:r>
              <a:rPr lang="en-US" dirty="0"/>
              <a:t>Encoder is fine-tuned on both the ES task then the AS task. </a:t>
            </a:r>
          </a:p>
        </p:txBody>
      </p:sp>
    </p:spTree>
    <p:extLst>
      <p:ext uri="{BB962C8B-B14F-4D97-AF65-F5344CB8AC3E}">
        <p14:creationId xmlns:p14="http://schemas.microsoft.com/office/powerpoint/2010/main" val="119909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99C-09F5-8E44-BC7A-2A6887664F42}"/>
              </a:ext>
            </a:extLst>
          </p:cNvPr>
          <p:cNvSpPr>
            <a:spLocks noGrp="1"/>
          </p:cNvSpPr>
          <p:nvPr>
            <p:ph type="title"/>
          </p:nvPr>
        </p:nvSpPr>
        <p:spPr/>
        <p:txBody>
          <a:bodyPr/>
          <a:lstStyle/>
          <a:p>
            <a:r>
              <a:rPr lang="en-US" dirty="0"/>
              <a:t>Bert Modification</a:t>
            </a:r>
          </a:p>
        </p:txBody>
      </p:sp>
      <p:pic>
        <p:nvPicPr>
          <p:cNvPr id="5" name="Content Placeholder 4" descr="A close up of a keyboard&#10;&#10;Description automatically generated">
            <a:extLst>
              <a:ext uri="{FF2B5EF4-FFF2-40B4-BE49-F238E27FC236}">
                <a16:creationId xmlns:a16="http://schemas.microsoft.com/office/drawing/2014/main" id="{4BD297EF-0BC7-544C-8618-18A373B2EA15}"/>
              </a:ext>
            </a:extLst>
          </p:cNvPr>
          <p:cNvPicPr>
            <a:picLocks noGrp="1" noChangeAspect="1"/>
          </p:cNvPicPr>
          <p:nvPr>
            <p:ph idx="1"/>
          </p:nvPr>
        </p:nvPicPr>
        <p:blipFill>
          <a:blip r:embed="rId2"/>
          <a:stretch>
            <a:fillRect/>
          </a:stretch>
        </p:blipFill>
        <p:spPr>
          <a:xfrm>
            <a:off x="1451579" y="2464593"/>
            <a:ext cx="9603275" cy="2877427"/>
          </a:xfrm>
        </p:spPr>
      </p:pic>
    </p:spTree>
    <p:extLst>
      <p:ext uri="{BB962C8B-B14F-4D97-AF65-F5344CB8AC3E}">
        <p14:creationId xmlns:p14="http://schemas.microsoft.com/office/powerpoint/2010/main" val="260399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6323-3074-C341-A000-AD6E2C15324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F9AFAF61-552A-A34D-A840-D8203C55B8B8}"/>
              </a:ext>
            </a:extLst>
          </p:cNvPr>
          <p:cNvSpPr>
            <a:spLocks noGrp="1"/>
          </p:cNvSpPr>
          <p:nvPr>
            <p:ph idx="1"/>
          </p:nvPr>
        </p:nvSpPr>
        <p:spPr/>
        <p:txBody>
          <a:bodyPr/>
          <a:lstStyle/>
          <a:p>
            <a:r>
              <a:rPr lang="en-US" dirty="0"/>
              <a:t>Thoughts on Abstractive vs Extractive summarization</a:t>
            </a:r>
          </a:p>
          <a:p>
            <a:r>
              <a:rPr lang="en-US" dirty="0"/>
              <a:t>Problems with summarization ?</a:t>
            </a:r>
          </a:p>
          <a:p>
            <a:pPr lvl="1"/>
            <a:r>
              <a:rPr lang="en-US" dirty="0"/>
              <a:t>Poorly defined task (</a:t>
            </a:r>
            <a:r>
              <a:rPr lang="en-US" dirty="0" err="1"/>
              <a:t>Underconstrained</a:t>
            </a:r>
            <a:r>
              <a:rPr lang="en-US" dirty="0"/>
              <a:t>-What makes a good summary)</a:t>
            </a:r>
          </a:p>
          <a:p>
            <a:pPr lvl="1"/>
            <a:r>
              <a:rPr lang="en-US" dirty="0"/>
              <a:t>Poorly evaluated (ROGUE-n)</a:t>
            </a:r>
          </a:p>
          <a:p>
            <a:pPr lvl="1"/>
            <a:r>
              <a:rPr lang="en-US" dirty="0"/>
              <a:t>Factual Inconsistency </a:t>
            </a:r>
          </a:p>
          <a:p>
            <a:pPr lvl="1"/>
            <a:r>
              <a:rPr lang="en-US" dirty="0"/>
              <a:t>Layout Bias in Dataset </a:t>
            </a:r>
          </a:p>
        </p:txBody>
      </p:sp>
    </p:spTree>
    <p:extLst>
      <p:ext uri="{BB962C8B-B14F-4D97-AF65-F5344CB8AC3E}">
        <p14:creationId xmlns:p14="http://schemas.microsoft.com/office/powerpoint/2010/main" val="395221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727F-A701-4544-A775-3F2BCCB0BD70}"/>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42C9457C-B10E-4E4A-99C0-EAA74ABFF5FF}"/>
              </a:ext>
            </a:extLst>
          </p:cNvPr>
          <p:cNvSpPr>
            <a:spLocks noGrp="1"/>
          </p:cNvSpPr>
          <p:nvPr>
            <p:ph idx="1"/>
          </p:nvPr>
        </p:nvSpPr>
        <p:spPr/>
        <p:txBody>
          <a:bodyPr/>
          <a:lstStyle/>
          <a:p>
            <a:r>
              <a:rPr lang="en-US" dirty="0"/>
              <a:t>Goal: Reducing text with a computer program in order to create a summary that retains the most important details of the original text. </a:t>
            </a:r>
          </a:p>
          <a:p>
            <a:r>
              <a:rPr lang="en-US" dirty="0"/>
              <a:t>Applications </a:t>
            </a:r>
          </a:p>
          <a:p>
            <a:pPr lvl="1"/>
            <a:r>
              <a:rPr lang="en-US" dirty="0"/>
              <a:t>Action Items from a meeting </a:t>
            </a:r>
          </a:p>
          <a:p>
            <a:pPr lvl="1"/>
            <a:r>
              <a:rPr lang="en-US" dirty="0"/>
              <a:t>Simplifying text by compressing sentences </a:t>
            </a:r>
          </a:p>
          <a:p>
            <a:pPr lvl="1"/>
            <a:r>
              <a:rPr lang="en-US" dirty="0"/>
              <a:t>Important notes in E-mails</a:t>
            </a:r>
          </a:p>
        </p:txBody>
      </p:sp>
    </p:spTree>
    <p:extLst>
      <p:ext uri="{BB962C8B-B14F-4D97-AF65-F5344CB8AC3E}">
        <p14:creationId xmlns:p14="http://schemas.microsoft.com/office/powerpoint/2010/main" val="216716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FDBE4-2CAD-C942-8E7C-027867C622BF}"/>
              </a:ext>
            </a:extLst>
          </p:cNvPr>
          <p:cNvSpPr>
            <a:spLocks noGrp="1"/>
          </p:cNvSpPr>
          <p:nvPr>
            <p:ph type="title"/>
          </p:nvPr>
        </p:nvSpPr>
        <p:spPr/>
        <p:txBody>
          <a:bodyPr/>
          <a:lstStyle/>
          <a:p>
            <a:r>
              <a:rPr lang="en-US" dirty="0"/>
              <a:t>Factual Inconsistency </a:t>
            </a:r>
          </a:p>
        </p:txBody>
      </p:sp>
      <p:sp>
        <p:nvSpPr>
          <p:cNvPr id="3" name="Content Placeholder 2">
            <a:extLst>
              <a:ext uri="{FF2B5EF4-FFF2-40B4-BE49-F238E27FC236}">
                <a16:creationId xmlns:a16="http://schemas.microsoft.com/office/drawing/2014/main" id="{FB50E4E6-68EC-4E43-8239-79FEA90A0462}"/>
              </a:ext>
            </a:extLst>
          </p:cNvPr>
          <p:cNvSpPr>
            <a:spLocks noGrp="1"/>
          </p:cNvSpPr>
          <p:nvPr>
            <p:ph idx="1"/>
          </p:nvPr>
        </p:nvSpPr>
        <p:spPr/>
        <p:txBody>
          <a:bodyPr/>
          <a:lstStyle/>
          <a:p>
            <a:r>
              <a:rPr lang="en-US" dirty="0"/>
              <a:t>Brady Olson, a teacher at North Thurston High, took down a gunman on Monday. A Washington High School teacher is being hailed a hero for tackling a 16-yearold student to the ground after he opened fire on Monday…</a:t>
            </a:r>
          </a:p>
          <a:p>
            <a:r>
              <a:rPr lang="en-US" dirty="0"/>
              <a:t>Brady Olson, a Washington High School teacher at North Thurston High, opened fire on Monday morning. No one was injured after the boy shot twice toward the ceiling in…</a:t>
            </a:r>
          </a:p>
        </p:txBody>
      </p:sp>
    </p:spTree>
    <p:extLst>
      <p:ext uri="{BB962C8B-B14F-4D97-AF65-F5344CB8AC3E}">
        <p14:creationId xmlns:p14="http://schemas.microsoft.com/office/powerpoint/2010/main" val="3076930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482B-F3A8-C144-BD25-9E0EB6387587}"/>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7B029FED-9D8B-5D4F-B709-07223C17501D}"/>
              </a:ext>
            </a:extLst>
          </p:cNvPr>
          <p:cNvSpPr>
            <a:spLocks noGrp="1"/>
          </p:cNvSpPr>
          <p:nvPr>
            <p:ph idx="1"/>
          </p:nvPr>
        </p:nvSpPr>
        <p:spPr/>
        <p:txBody>
          <a:bodyPr/>
          <a:lstStyle/>
          <a:p>
            <a:r>
              <a:rPr lang="en-US" dirty="0"/>
              <a:t>Relevance - selection of important content from the source</a:t>
            </a:r>
          </a:p>
          <a:p>
            <a:r>
              <a:rPr lang="en-US" dirty="0"/>
              <a:t>Consistency - factual alignment between the summary and the source</a:t>
            </a:r>
          </a:p>
          <a:p>
            <a:r>
              <a:rPr lang="en-US" dirty="0"/>
              <a:t>Fluency – Quality of individual sentences </a:t>
            </a:r>
          </a:p>
          <a:p>
            <a:r>
              <a:rPr lang="en-US" dirty="0"/>
              <a:t>Coherence – collective quality of all sentences </a:t>
            </a:r>
          </a:p>
          <a:p>
            <a:r>
              <a:rPr lang="en-US" dirty="0"/>
              <a:t>Pearson </a:t>
            </a:r>
            <a:r>
              <a:rPr lang="en-US" dirty="0" err="1"/>
              <a:t>Corelation</a:t>
            </a:r>
            <a:r>
              <a:rPr lang="en-US" dirty="0"/>
              <a:t> – 0.07 0.08 0.08 0.06 </a:t>
            </a:r>
          </a:p>
        </p:txBody>
      </p:sp>
    </p:spTree>
    <p:extLst>
      <p:ext uri="{BB962C8B-B14F-4D97-AF65-F5344CB8AC3E}">
        <p14:creationId xmlns:p14="http://schemas.microsoft.com/office/powerpoint/2010/main" val="106211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9765-CA98-D043-AC41-C1826F19CE6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D19B333B-2788-724E-9E61-80E05271D31D}"/>
              </a:ext>
            </a:extLst>
          </p:cNvPr>
          <p:cNvSpPr>
            <a:spLocks noGrp="1"/>
          </p:cNvSpPr>
          <p:nvPr>
            <p:ph idx="1"/>
          </p:nvPr>
        </p:nvSpPr>
        <p:spPr/>
        <p:txBody>
          <a:bodyPr/>
          <a:lstStyle/>
          <a:p>
            <a:r>
              <a:rPr lang="en-US" dirty="0"/>
              <a:t>Pointer – </a:t>
            </a:r>
            <a:r>
              <a:rPr lang="en-US" dirty="0" err="1"/>
              <a:t>Generater</a:t>
            </a:r>
            <a:r>
              <a:rPr lang="en-US" dirty="0"/>
              <a:t>: </a:t>
            </a:r>
            <a:r>
              <a:rPr lang="en-US" dirty="0">
                <a:hlinkClick r:id="rId2"/>
              </a:rPr>
              <a:t>https://www.aclweb.org/anthology/P17-1099.pdf</a:t>
            </a:r>
            <a:endParaRPr lang="en-US" dirty="0"/>
          </a:p>
          <a:p>
            <a:r>
              <a:rPr lang="en-US" dirty="0"/>
              <a:t>RL: </a:t>
            </a:r>
            <a:r>
              <a:rPr lang="en-US" dirty="0">
                <a:hlinkClick r:id="rId3"/>
              </a:rPr>
              <a:t>https://www.aaai.org/ocs/index.php/AAAI/AAAI18/paper/view/16838/16118</a:t>
            </a:r>
            <a:endParaRPr lang="en-US" dirty="0"/>
          </a:p>
          <a:p>
            <a:r>
              <a:rPr lang="en-US" dirty="0"/>
              <a:t>GAN: </a:t>
            </a:r>
            <a:r>
              <a:rPr lang="en-US" dirty="0">
                <a:hlinkClick r:id="rId4"/>
              </a:rPr>
              <a:t>https://aaai.org/ocs/index.php/AAAI/AAAI18/paper/view/16238/16492</a:t>
            </a:r>
            <a:endParaRPr lang="en-US" dirty="0"/>
          </a:p>
          <a:p>
            <a:r>
              <a:rPr lang="en-US" dirty="0"/>
              <a:t>BERT-ES: </a:t>
            </a:r>
            <a:r>
              <a:rPr lang="en-US" dirty="0">
                <a:hlinkClick r:id="rId5"/>
              </a:rPr>
              <a:t>https://www.aclweb.org/anthology/D19-1387.pdf</a:t>
            </a:r>
            <a:endParaRPr lang="en-US" dirty="0"/>
          </a:p>
          <a:p>
            <a:r>
              <a:rPr lang="en-US" dirty="0"/>
              <a:t>BERT-AS: </a:t>
            </a:r>
            <a:r>
              <a:rPr lang="en-US" dirty="0">
                <a:hlinkClick r:id="rId6"/>
              </a:rPr>
              <a:t>https://arxiv.org/pdf/1909.08752.pdf</a:t>
            </a:r>
            <a:endParaRPr lang="en-US" dirty="0"/>
          </a:p>
          <a:p>
            <a:r>
              <a:rPr lang="en-US" dirty="0"/>
              <a:t>Critique: </a:t>
            </a:r>
            <a:r>
              <a:rPr lang="en-US" dirty="0">
                <a:hlinkClick r:id="rId7"/>
              </a:rPr>
              <a:t>https://www.aclweb.org/anthology/D19-1051.pdf</a:t>
            </a:r>
            <a:endParaRPr lang="en-US" dirty="0"/>
          </a:p>
        </p:txBody>
      </p:sp>
    </p:spTree>
    <p:extLst>
      <p:ext uri="{BB962C8B-B14F-4D97-AF65-F5344CB8AC3E}">
        <p14:creationId xmlns:p14="http://schemas.microsoft.com/office/powerpoint/2010/main" val="179502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A188-ED30-784E-8544-DC77CB927367}"/>
              </a:ext>
            </a:extLst>
          </p:cNvPr>
          <p:cNvSpPr>
            <a:spLocks noGrp="1"/>
          </p:cNvSpPr>
          <p:nvPr>
            <p:ph type="title"/>
          </p:nvPr>
        </p:nvSpPr>
        <p:spPr/>
        <p:txBody>
          <a:bodyPr/>
          <a:lstStyle/>
          <a:p>
            <a:r>
              <a:rPr lang="en-US" dirty="0"/>
              <a:t>Extractive vs Abstractive </a:t>
            </a:r>
          </a:p>
        </p:txBody>
      </p:sp>
      <p:sp>
        <p:nvSpPr>
          <p:cNvPr id="3" name="Content Placeholder 2">
            <a:extLst>
              <a:ext uri="{FF2B5EF4-FFF2-40B4-BE49-F238E27FC236}">
                <a16:creationId xmlns:a16="http://schemas.microsoft.com/office/drawing/2014/main" id="{8ED7D620-68F3-8D4C-81B7-AEB5F1C4DA0A}"/>
              </a:ext>
            </a:extLst>
          </p:cNvPr>
          <p:cNvSpPr>
            <a:spLocks noGrp="1"/>
          </p:cNvSpPr>
          <p:nvPr>
            <p:ph idx="1"/>
          </p:nvPr>
        </p:nvSpPr>
        <p:spPr/>
        <p:txBody>
          <a:bodyPr/>
          <a:lstStyle/>
          <a:p>
            <a:r>
              <a:rPr lang="en-US" dirty="0"/>
              <a:t>Extractive – This approach operates by selecting sentences from the corpus that best represent it and then arranging them to form a summary.</a:t>
            </a:r>
          </a:p>
          <a:p>
            <a:endParaRPr lang="en-US" dirty="0"/>
          </a:p>
          <a:p>
            <a:r>
              <a:rPr lang="en-US" dirty="0"/>
              <a:t>Abstractive – This approach operates by using natural language techniques to summarize a text using novel sentences.</a:t>
            </a:r>
          </a:p>
        </p:txBody>
      </p:sp>
    </p:spTree>
    <p:extLst>
      <p:ext uri="{BB962C8B-B14F-4D97-AF65-F5344CB8AC3E}">
        <p14:creationId xmlns:p14="http://schemas.microsoft.com/office/powerpoint/2010/main" val="7463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A29D-2ECA-134E-A9A9-2CE517B1663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D16E082-F619-884A-B717-B450360E32B8}"/>
              </a:ext>
            </a:extLst>
          </p:cNvPr>
          <p:cNvSpPr>
            <a:spLocks noGrp="1"/>
          </p:cNvSpPr>
          <p:nvPr>
            <p:ph idx="1"/>
          </p:nvPr>
        </p:nvSpPr>
        <p:spPr/>
        <p:txBody>
          <a:bodyPr/>
          <a:lstStyle/>
          <a:p>
            <a:r>
              <a:rPr lang="en-US" dirty="0"/>
              <a:t>The main evaluation metric used is called ROGUE, which stands for Recall-Oriented Understudy for </a:t>
            </a:r>
            <a:r>
              <a:rPr lang="en-US" dirty="0" err="1"/>
              <a:t>Gisting</a:t>
            </a:r>
            <a:r>
              <a:rPr lang="en-US" dirty="0"/>
              <a:t> Evaluation. There are multiple variations of ROGUE, such as ROGUE-1, ROGUE-2, ROGUE-L etc. with different mathematical formulations. But the main idea is comparing the summary against a human produced gold standard by matching overlap of n-grams of the generated and reference summary.</a:t>
            </a:r>
          </a:p>
        </p:txBody>
      </p:sp>
    </p:spTree>
    <p:extLst>
      <p:ext uri="{BB962C8B-B14F-4D97-AF65-F5344CB8AC3E}">
        <p14:creationId xmlns:p14="http://schemas.microsoft.com/office/powerpoint/2010/main" val="27722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A9FB-3CF2-4241-B21C-EE269934EE2A}"/>
              </a:ext>
            </a:extLst>
          </p:cNvPr>
          <p:cNvSpPr>
            <a:spLocks noGrp="1"/>
          </p:cNvSpPr>
          <p:nvPr>
            <p:ph type="title"/>
          </p:nvPr>
        </p:nvSpPr>
        <p:spPr/>
        <p:txBody>
          <a:bodyPr/>
          <a:lstStyle/>
          <a:p>
            <a:r>
              <a:rPr lang="en-US" dirty="0"/>
              <a:t>Approaches</a:t>
            </a:r>
          </a:p>
        </p:txBody>
      </p:sp>
      <p:sp>
        <p:nvSpPr>
          <p:cNvPr id="3" name="Content Placeholder 2">
            <a:extLst>
              <a:ext uri="{FF2B5EF4-FFF2-40B4-BE49-F238E27FC236}">
                <a16:creationId xmlns:a16="http://schemas.microsoft.com/office/drawing/2014/main" id="{44CE025C-8B0D-3C4A-9BDC-7601CA06E45F}"/>
              </a:ext>
            </a:extLst>
          </p:cNvPr>
          <p:cNvSpPr>
            <a:spLocks noGrp="1"/>
          </p:cNvSpPr>
          <p:nvPr>
            <p:ph idx="1"/>
          </p:nvPr>
        </p:nvSpPr>
        <p:spPr/>
        <p:txBody>
          <a:bodyPr/>
          <a:lstStyle/>
          <a:p>
            <a:r>
              <a:rPr lang="en-US" dirty="0"/>
              <a:t>Basic Approaches </a:t>
            </a:r>
          </a:p>
          <a:p>
            <a:pPr lvl="1"/>
            <a:r>
              <a:rPr lang="en-US" dirty="0"/>
              <a:t>NLTK Summarizer </a:t>
            </a:r>
          </a:p>
          <a:p>
            <a:pPr lvl="1"/>
            <a:r>
              <a:rPr lang="en-US" dirty="0" err="1"/>
              <a:t>Gensim</a:t>
            </a:r>
            <a:r>
              <a:rPr lang="en-US" dirty="0"/>
              <a:t> Summarizer </a:t>
            </a:r>
          </a:p>
          <a:p>
            <a:pPr lvl="1"/>
            <a:r>
              <a:rPr lang="en-US" dirty="0"/>
              <a:t>Sentence Embeddings </a:t>
            </a:r>
          </a:p>
          <a:p>
            <a:pPr lvl="1"/>
            <a:r>
              <a:rPr lang="en-US" dirty="0"/>
              <a:t>Pointer Generator  </a:t>
            </a:r>
          </a:p>
          <a:p>
            <a:endParaRPr lang="en-US" dirty="0"/>
          </a:p>
        </p:txBody>
      </p:sp>
    </p:spTree>
    <p:extLst>
      <p:ext uri="{BB962C8B-B14F-4D97-AF65-F5344CB8AC3E}">
        <p14:creationId xmlns:p14="http://schemas.microsoft.com/office/powerpoint/2010/main" val="137703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4B4A-2A06-6341-B016-FDD328B1D7EF}"/>
              </a:ext>
            </a:extLst>
          </p:cNvPr>
          <p:cNvSpPr>
            <a:spLocks noGrp="1"/>
          </p:cNvSpPr>
          <p:nvPr>
            <p:ph type="title"/>
          </p:nvPr>
        </p:nvSpPr>
        <p:spPr/>
        <p:txBody>
          <a:bodyPr/>
          <a:lstStyle/>
          <a:p>
            <a:r>
              <a:rPr lang="en-US" dirty="0"/>
              <a:t>NLTK</a:t>
            </a:r>
          </a:p>
        </p:txBody>
      </p:sp>
      <p:sp>
        <p:nvSpPr>
          <p:cNvPr id="3" name="Content Placeholder 2">
            <a:extLst>
              <a:ext uri="{FF2B5EF4-FFF2-40B4-BE49-F238E27FC236}">
                <a16:creationId xmlns:a16="http://schemas.microsoft.com/office/drawing/2014/main" id="{36C5638A-9FC0-5643-BB37-78BE00AE366F}"/>
              </a:ext>
            </a:extLst>
          </p:cNvPr>
          <p:cNvSpPr>
            <a:spLocks noGrp="1"/>
          </p:cNvSpPr>
          <p:nvPr>
            <p:ph idx="1"/>
          </p:nvPr>
        </p:nvSpPr>
        <p:spPr/>
        <p:txBody>
          <a:bodyPr/>
          <a:lstStyle/>
          <a:p>
            <a:r>
              <a:rPr lang="en-US" dirty="0"/>
              <a:t>This approach works as follows: </a:t>
            </a:r>
          </a:p>
          <a:p>
            <a:pPr lvl="1"/>
            <a:r>
              <a:rPr lang="en-US" dirty="0"/>
              <a:t>Preprocess text: Remove </a:t>
            </a:r>
            <a:r>
              <a:rPr lang="en-US" dirty="0" err="1"/>
              <a:t>stopwords</a:t>
            </a:r>
            <a:r>
              <a:rPr lang="en-US" dirty="0"/>
              <a:t>, punctuation, whitespaces etc. </a:t>
            </a:r>
          </a:p>
          <a:p>
            <a:pPr lvl="1"/>
            <a:r>
              <a:rPr lang="en-US" dirty="0"/>
              <a:t>Tokenize words </a:t>
            </a:r>
          </a:p>
          <a:p>
            <a:pPr lvl="1"/>
            <a:r>
              <a:rPr lang="en-US" dirty="0"/>
              <a:t>Score each sentence: Sum of the word frequencies of each word in the sentence </a:t>
            </a:r>
          </a:p>
          <a:p>
            <a:pPr lvl="1"/>
            <a:r>
              <a:rPr lang="en-US" dirty="0"/>
              <a:t>Top n (hyperparameter) sentences selected based on highest score </a:t>
            </a:r>
          </a:p>
          <a:p>
            <a:r>
              <a:rPr lang="en-US" dirty="0"/>
              <a:t>Works pretty well for long paragraphs.  Very bad with short summaries </a:t>
            </a:r>
          </a:p>
        </p:txBody>
      </p:sp>
    </p:spTree>
    <p:extLst>
      <p:ext uri="{BB962C8B-B14F-4D97-AF65-F5344CB8AC3E}">
        <p14:creationId xmlns:p14="http://schemas.microsoft.com/office/powerpoint/2010/main" val="411908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B8C0-08F2-5A42-832E-6FB51F8468AF}"/>
              </a:ext>
            </a:extLst>
          </p:cNvPr>
          <p:cNvSpPr>
            <a:spLocks noGrp="1"/>
          </p:cNvSpPr>
          <p:nvPr>
            <p:ph type="title"/>
          </p:nvPr>
        </p:nvSpPr>
        <p:spPr/>
        <p:txBody>
          <a:bodyPr/>
          <a:lstStyle/>
          <a:p>
            <a:r>
              <a:rPr lang="en-US" dirty="0"/>
              <a:t>GENSIM</a:t>
            </a:r>
          </a:p>
        </p:txBody>
      </p:sp>
      <p:sp>
        <p:nvSpPr>
          <p:cNvPr id="3" name="Content Placeholder 2">
            <a:extLst>
              <a:ext uri="{FF2B5EF4-FFF2-40B4-BE49-F238E27FC236}">
                <a16:creationId xmlns:a16="http://schemas.microsoft.com/office/drawing/2014/main" id="{2CAD1A61-288A-5548-8A6A-6AC4C1DF9648}"/>
              </a:ext>
            </a:extLst>
          </p:cNvPr>
          <p:cNvSpPr>
            <a:spLocks noGrp="1"/>
          </p:cNvSpPr>
          <p:nvPr>
            <p:ph idx="1"/>
          </p:nvPr>
        </p:nvSpPr>
        <p:spPr/>
        <p:txBody>
          <a:bodyPr/>
          <a:lstStyle/>
          <a:p>
            <a:r>
              <a:rPr lang="en-US" dirty="0"/>
              <a:t>Very similar to PageRank </a:t>
            </a:r>
          </a:p>
          <a:p>
            <a:r>
              <a:rPr lang="en-US" dirty="0"/>
              <a:t>Builds a graph with each sentence as a node and chooses n sentences with the highest </a:t>
            </a:r>
            <a:r>
              <a:rPr lang="en-US" dirty="0" err="1"/>
              <a:t>TextRank</a:t>
            </a:r>
            <a:endParaRPr lang="en-US" dirty="0"/>
          </a:p>
          <a:p>
            <a:r>
              <a:rPr lang="en-US" dirty="0"/>
              <a:t>In </a:t>
            </a:r>
            <a:r>
              <a:rPr lang="en-US" dirty="0" err="1"/>
              <a:t>TextRank</a:t>
            </a:r>
            <a:r>
              <a:rPr lang="en-US" dirty="0"/>
              <a:t>, the weight of an edge between two sentences is the percentage of words that appear in both of them. </a:t>
            </a:r>
          </a:p>
          <a:p>
            <a:pPr marL="0" indent="0">
              <a:buNone/>
            </a:pPr>
            <a:endParaRPr lang="en-US" dirty="0"/>
          </a:p>
          <a:p>
            <a:endParaRPr lang="en-US" dirty="0"/>
          </a:p>
        </p:txBody>
      </p:sp>
    </p:spTree>
    <p:extLst>
      <p:ext uri="{BB962C8B-B14F-4D97-AF65-F5344CB8AC3E}">
        <p14:creationId xmlns:p14="http://schemas.microsoft.com/office/powerpoint/2010/main" val="200534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3E6D-C557-E240-8DFC-1052C241048F}"/>
              </a:ext>
            </a:extLst>
          </p:cNvPr>
          <p:cNvSpPr>
            <a:spLocks noGrp="1"/>
          </p:cNvSpPr>
          <p:nvPr>
            <p:ph type="title"/>
          </p:nvPr>
        </p:nvSpPr>
        <p:spPr/>
        <p:txBody>
          <a:bodyPr/>
          <a:lstStyle/>
          <a:p>
            <a:r>
              <a:rPr lang="en-US" dirty="0"/>
              <a:t>Sentence Embeddings </a:t>
            </a:r>
          </a:p>
        </p:txBody>
      </p:sp>
      <p:sp>
        <p:nvSpPr>
          <p:cNvPr id="3" name="Content Placeholder 2">
            <a:extLst>
              <a:ext uri="{FF2B5EF4-FFF2-40B4-BE49-F238E27FC236}">
                <a16:creationId xmlns:a16="http://schemas.microsoft.com/office/drawing/2014/main" id="{7CD0D704-4864-484F-B356-837FAAF13616}"/>
              </a:ext>
            </a:extLst>
          </p:cNvPr>
          <p:cNvSpPr>
            <a:spLocks noGrp="1"/>
          </p:cNvSpPr>
          <p:nvPr>
            <p:ph idx="1"/>
          </p:nvPr>
        </p:nvSpPr>
        <p:spPr/>
        <p:txBody>
          <a:bodyPr/>
          <a:lstStyle/>
          <a:p>
            <a:r>
              <a:rPr lang="en-US" dirty="0"/>
              <a:t>Use glove embedding to convert each word to an N-dim vector.  </a:t>
            </a:r>
          </a:p>
          <a:p>
            <a:r>
              <a:rPr lang="en-US" dirty="0"/>
              <a:t>Define Sentence Embedding as the average vector of each word in sentence. </a:t>
            </a:r>
          </a:p>
          <a:p>
            <a:r>
              <a:rPr lang="en-US" dirty="0"/>
              <a:t>Perform K-Means clustering with sqrt(</a:t>
            </a:r>
            <a:r>
              <a:rPr lang="en-US" dirty="0" err="1"/>
              <a:t>NumSentences</a:t>
            </a:r>
            <a:r>
              <a:rPr lang="en-US" dirty="0"/>
              <a:t>) cluster centers. </a:t>
            </a:r>
          </a:p>
          <a:p>
            <a:r>
              <a:rPr lang="en-US" dirty="0"/>
              <a:t>Choose sentence with embedding closest to cluster center. </a:t>
            </a:r>
          </a:p>
          <a:p>
            <a:pPr marL="0" indent="0">
              <a:buNone/>
            </a:pPr>
            <a:endParaRPr lang="en-US" dirty="0"/>
          </a:p>
        </p:txBody>
      </p:sp>
    </p:spTree>
    <p:extLst>
      <p:ext uri="{BB962C8B-B14F-4D97-AF65-F5344CB8AC3E}">
        <p14:creationId xmlns:p14="http://schemas.microsoft.com/office/powerpoint/2010/main" val="313626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8F45-76F7-BE42-B05E-B532BB91E19F}"/>
              </a:ext>
            </a:extLst>
          </p:cNvPr>
          <p:cNvSpPr>
            <a:spLocks noGrp="1"/>
          </p:cNvSpPr>
          <p:nvPr>
            <p:ph type="title"/>
          </p:nvPr>
        </p:nvSpPr>
        <p:spPr/>
        <p:txBody>
          <a:bodyPr/>
          <a:lstStyle/>
          <a:p>
            <a:r>
              <a:rPr lang="en-US" dirty="0"/>
              <a:t>Dataset </a:t>
            </a:r>
          </a:p>
        </p:txBody>
      </p:sp>
      <p:sp>
        <p:nvSpPr>
          <p:cNvPr id="3" name="Content Placeholder 2">
            <a:extLst>
              <a:ext uri="{FF2B5EF4-FFF2-40B4-BE49-F238E27FC236}">
                <a16:creationId xmlns:a16="http://schemas.microsoft.com/office/drawing/2014/main" id="{68F17910-4A9E-B446-BA37-7EF6EC410B4A}"/>
              </a:ext>
            </a:extLst>
          </p:cNvPr>
          <p:cNvSpPr>
            <a:spLocks noGrp="1"/>
          </p:cNvSpPr>
          <p:nvPr>
            <p:ph idx="1"/>
          </p:nvPr>
        </p:nvSpPr>
        <p:spPr/>
        <p:txBody>
          <a:bodyPr/>
          <a:lstStyle/>
          <a:p>
            <a:r>
              <a:rPr lang="en-US" dirty="0"/>
              <a:t>Most Popular Dataset used in Supervised Summarization is the CNN daily mail dataset.</a:t>
            </a:r>
          </a:p>
          <a:p>
            <a:r>
              <a:rPr lang="en-US" dirty="0"/>
              <a:t>It consists of articles (approx. 800 words) and summaries of those articles. </a:t>
            </a:r>
          </a:p>
          <a:p>
            <a:r>
              <a:rPr lang="en-US" dirty="0"/>
              <a:t>There are two versions of this dataset</a:t>
            </a:r>
          </a:p>
          <a:p>
            <a:r>
              <a:rPr lang="en-US" dirty="0" err="1"/>
              <a:t>Anonymyzed</a:t>
            </a:r>
            <a:endParaRPr lang="en-US" dirty="0"/>
          </a:p>
          <a:p>
            <a:pPr lvl="1"/>
            <a:r>
              <a:rPr lang="en-US" dirty="0"/>
              <a:t>Named entities are replaced with specific marker. </a:t>
            </a:r>
            <a:r>
              <a:rPr lang="en-US" dirty="0" err="1"/>
              <a:t>Eg</a:t>
            </a:r>
            <a:r>
              <a:rPr lang="en-US" dirty="0"/>
              <a:t> United Nations - @entity4</a:t>
            </a:r>
          </a:p>
          <a:p>
            <a:r>
              <a:rPr lang="en-US" dirty="0"/>
              <a:t>Non-</a:t>
            </a:r>
            <a:r>
              <a:rPr lang="en-US" dirty="0" err="1"/>
              <a:t>Anonymyzed</a:t>
            </a:r>
            <a:endParaRPr lang="en-US" dirty="0"/>
          </a:p>
          <a:p>
            <a:pPr lvl="1"/>
            <a:r>
              <a:rPr lang="en-US" dirty="0"/>
              <a:t>No Replacement </a:t>
            </a:r>
          </a:p>
        </p:txBody>
      </p:sp>
    </p:spTree>
    <p:extLst>
      <p:ext uri="{BB962C8B-B14F-4D97-AF65-F5344CB8AC3E}">
        <p14:creationId xmlns:p14="http://schemas.microsoft.com/office/powerpoint/2010/main" val="21858869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5010</TotalTime>
  <Words>1269</Words>
  <Application>Microsoft Macintosh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Automated Text Summarization</vt:lpstr>
      <vt:lpstr>Overview </vt:lpstr>
      <vt:lpstr>Extractive vs Abstractive </vt:lpstr>
      <vt:lpstr>Evaluation</vt:lpstr>
      <vt:lpstr>Approaches</vt:lpstr>
      <vt:lpstr>NLTK</vt:lpstr>
      <vt:lpstr>GENSIM</vt:lpstr>
      <vt:lpstr>Sentence Embeddings </vt:lpstr>
      <vt:lpstr>Dataset </vt:lpstr>
      <vt:lpstr>Pointer Generator </vt:lpstr>
      <vt:lpstr>Pointer Generator </vt:lpstr>
      <vt:lpstr>Other Approaches </vt:lpstr>
      <vt:lpstr>ES with Reinforcement Learning </vt:lpstr>
      <vt:lpstr>Cont’d </vt:lpstr>
      <vt:lpstr>AS with GAN</vt:lpstr>
      <vt:lpstr>ES With bert</vt:lpstr>
      <vt:lpstr>AS with bert</vt:lpstr>
      <vt:lpstr>Bert Modification</vt:lpstr>
      <vt:lpstr>Discussion</vt:lpstr>
      <vt:lpstr>Factual Inconsistency </vt:lpstr>
      <vt:lpstr>Metrics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Text Summarization</dc:title>
  <dc:creator>Hay, Jamaal Andre</dc:creator>
  <cp:lastModifiedBy>Hay, Jamaal Andre</cp:lastModifiedBy>
  <cp:revision>36</cp:revision>
  <dcterms:created xsi:type="dcterms:W3CDTF">2019-11-19T01:43:21Z</dcterms:created>
  <dcterms:modified xsi:type="dcterms:W3CDTF">2019-11-26T17:40:55Z</dcterms:modified>
</cp:coreProperties>
</file>