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8" r:id="rId9"/>
    <p:sldId id="271" r:id="rId10"/>
    <p:sldId id="270" r:id="rId11"/>
    <p:sldId id="263" r:id="rId12"/>
    <p:sldId id="272" r:id="rId13"/>
    <p:sldId id="266"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C9E51E-AF68-43F0-8FA4-71C7BB0BE1B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8E0992A4-7EF6-4428-927C-5457304F3A9D}">
      <dgm:prSet/>
      <dgm:spPr/>
      <dgm:t>
        <a:bodyPr/>
        <a:lstStyle/>
        <a:p>
          <a:r>
            <a:rPr lang="en-US" b="0" i="0" dirty="0">
              <a:latin typeface="Segoe UI" panose="020B0502040204020203" pitchFamily="34" charset="0"/>
              <a:cs typeface="Segoe UI" panose="020B0502040204020203" pitchFamily="34" charset="0"/>
            </a:rPr>
            <a:t>To extract data, transform it, and load this data to my data frame, I accessed tables containing data about teams' conferences (west vs. east), their ranking in the regular season, and players' positions.</a:t>
          </a:r>
          <a:endParaRPr lang="en-US" dirty="0">
            <a:latin typeface="Segoe UI" panose="020B0502040204020203" pitchFamily="34" charset="0"/>
            <a:cs typeface="Segoe UI" panose="020B0502040204020203" pitchFamily="34" charset="0"/>
          </a:endParaRPr>
        </a:p>
      </dgm:t>
    </dgm:pt>
    <dgm:pt modelId="{D744A555-623C-4460-8E26-D3DD9FFB37BF}" type="parTrans" cxnId="{5985D4DA-F2FD-4A47-A2A1-C2E51DFBC356}">
      <dgm:prSet/>
      <dgm:spPr/>
      <dgm:t>
        <a:bodyPr/>
        <a:lstStyle/>
        <a:p>
          <a:endParaRPr lang="en-US"/>
        </a:p>
      </dgm:t>
    </dgm:pt>
    <dgm:pt modelId="{A04412A3-05D6-400E-B003-5B1A1BBA495E}" type="sibTrans" cxnId="{5985D4DA-F2FD-4A47-A2A1-C2E51DFBC356}">
      <dgm:prSet/>
      <dgm:spPr/>
      <dgm:t>
        <a:bodyPr/>
        <a:lstStyle/>
        <a:p>
          <a:endParaRPr lang="en-US"/>
        </a:p>
      </dgm:t>
    </dgm:pt>
    <dgm:pt modelId="{11ED31D0-EC8E-42B5-AF50-5D2B03A1D664}">
      <dgm:prSet/>
      <dgm:spPr/>
      <dgm:t>
        <a:bodyPr/>
        <a:lstStyle/>
        <a:p>
          <a:r>
            <a:rPr lang="en-US" dirty="0">
              <a:latin typeface="Segoe UI" panose="020B0502040204020203" pitchFamily="34" charset="0"/>
              <a:cs typeface="Segoe UI" panose="020B0502040204020203" pitchFamily="34" charset="0"/>
            </a:rPr>
            <a:t>Based on it I added Team Rank In Regular Season, Conference, and Position columns to the data frame.</a:t>
          </a:r>
        </a:p>
      </dgm:t>
    </dgm:pt>
    <dgm:pt modelId="{F4EAF4DF-5473-4930-81FF-CA4D4B5F1C1C}" type="parTrans" cxnId="{AACAFDD9-799B-488F-B95C-CA77091858E4}">
      <dgm:prSet/>
      <dgm:spPr/>
      <dgm:t>
        <a:bodyPr/>
        <a:lstStyle/>
        <a:p>
          <a:endParaRPr lang="en-US"/>
        </a:p>
      </dgm:t>
    </dgm:pt>
    <dgm:pt modelId="{3328BB98-DAD5-49F9-874A-F9A8984183F0}" type="sibTrans" cxnId="{AACAFDD9-799B-488F-B95C-CA77091858E4}">
      <dgm:prSet/>
      <dgm:spPr/>
      <dgm:t>
        <a:bodyPr/>
        <a:lstStyle/>
        <a:p>
          <a:endParaRPr lang="en-US"/>
        </a:p>
      </dgm:t>
    </dgm:pt>
    <dgm:pt modelId="{F6E4FE4B-EF9A-4032-82A7-396B0BE973EE}" type="pres">
      <dgm:prSet presAssocID="{80C9E51E-AF68-43F0-8FA4-71C7BB0BE1B4}" presName="vert0" presStyleCnt="0">
        <dgm:presLayoutVars>
          <dgm:dir/>
          <dgm:animOne val="branch"/>
          <dgm:animLvl val="lvl"/>
        </dgm:presLayoutVars>
      </dgm:prSet>
      <dgm:spPr/>
    </dgm:pt>
    <dgm:pt modelId="{CE9E344F-8CC2-488D-8DAE-E755BBFA7882}" type="pres">
      <dgm:prSet presAssocID="{8E0992A4-7EF6-4428-927C-5457304F3A9D}" presName="thickLine" presStyleLbl="alignNode1" presStyleIdx="0" presStyleCnt="2"/>
      <dgm:spPr/>
    </dgm:pt>
    <dgm:pt modelId="{A8314A58-B588-4082-A780-BB3C60A8CF59}" type="pres">
      <dgm:prSet presAssocID="{8E0992A4-7EF6-4428-927C-5457304F3A9D}" presName="horz1" presStyleCnt="0"/>
      <dgm:spPr/>
    </dgm:pt>
    <dgm:pt modelId="{FA5D6533-A87A-4DD2-8482-F37093C2F351}" type="pres">
      <dgm:prSet presAssocID="{8E0992A4-7EF6-4428-927C-5457304F3A9D}" presName="tx1" presStyleLbl="revTx" presStyleIdx="0" presStyleCnt="2"/>
      <dgm:spPr/>
    </dgm:pt>
    <dgm:pt modelId="{ACE24630-1ED7-4F9B-B362-75B29D25F743}" type="pres">
      <dgm:prSet presAssocID="{8E0992A4-7EF6-4428-927C-5457304F3A9D}" presName="vert1" presStyleCnt="0"/>
      <dgm:spPr/>
    </dgm:pt>
    <dgm:pt modelId="{D4CF95CF-E356-4749-92FD-72F65C4215DB}" type="pres">
      <dgm:prSet presAssocID="{11ED31D0-EC8E-42B5-AF50-5D2B03A1D664}" presName="thickLine" presStyleLbl="alignNode1" presStyleIdx="1" presStyleCnt="2"/>
      <dgm:spPr/>
    </dgm:pt>
    <dgm:pt modelId="{22FEA0E9-8C28-4CEE-8BEC-E3978B729A05}" type="pres">
      <dgm:prSet presAssocID="{11ED31D0-EC8E-42B5-AF50-5D2B03A1D664}" presName="horz1" presStyleCnt="0"/>
      <dgm:spPr/>
    </dgm:pt>
    <dgm:pt modelId="{4E41ED81-E6F8-44AF-AD47-E54F19017189}" type="pres">
      <dgm:prSet presAssocID="{11ED31D0-EC8E-42B5-AF50-5D2B03A1D664}" presName="tx1" presStyleLbl="revTx" presStyleIdx="1" presStyleCnt="2"/>
      <dgm:spPr/>
    </dgm:pt>
    <dgm:pt modelId="{206A9B59-2C08-4CC7-AC70-BA0C5D865A92}" type="pres">
      <dgm:prSet presAssocID="{11ED31D0-EC8E-42B5-AF50-5D2B03A1D664}" presName="vert1" presStyleCnt="0"/>
      <dgm:spPr/>
    </dgm:pt>
  </dgm:ptLst>
  <dgm:cxnLst>
    <dgm:cxn modelId="{099D8056-853D-4C48-BDB0-80D75F5A1A91}" type="presOf" srcId="{80C9E51E-AF68-43F0-8FA4-71C7BB0BE1B4}" destId="{F6E4FE4B-EF9A-4032-82A7-396B0BE973EE}" srcOrd="0" destOrd="0" presId="urn:microsoft.com/office/officeart/2008/layout/LinedList"/>
    <dgm:cxn modelId="{895E1E7D-F64B-4201-8BD2-1CB897D0DAED}" type="presOf" srcId="{8E0992A4-7EF6-4428-927C-5457304F3A9D}" destId="{FA5D6533-A87A-4DD2-8482-F37093C2F351}" srcOrd="0" destOrd="0" presId="urn:microsoft.com/office/officeart/2008/layout/LinedList"/>
    <dgm:cxn modelId="{6C681BA9-37FE-4A65-ADA0-164641CF7F6B}" type="presOf" srcId="{11ED31D0-EC8E-42B5-AF50-5D2B03A1D664}" destId="{4E41ED81-E6F8-44AF-AD47-E54F19017189}" srcOrd="0" destOrd="0" presId="urn:microsoft.com/office/officeart/2008/layout/LinedList"/>
    <dgm:cxn modelId="{AACAFDD9-799B-488F-B95C-CA77091858E4}" srcId="{80C9E51E-AF68-43F0-8FA4-71C7BB0BE1B4}" destId="{11ED31D0-EC8E-42B5-AF50-5D2B03A1D664}" srcOrd="1" destOrd="0" parTransId="{F4EAF4DF-5473-4930-81FF-CA4D4B5F1C1C}" sibTransId="{3328BB98-DAD5-49F9-874A-F9A8984183F0}"/>
    <dgm:cxn modelId="{5985D4DA-F2FD-4A47-A2A1-C2E51DFBC356}" srcId="{80C9E51E-AF68-43F0-8FA4-71C7BB0BE1B4}" destId="{8E0992A4-7EF6-4428-927C-5457304F3A9D}" srcOrd="0" destOrd="0" parTransId="{D744A555-623C-4460-8E26-D3DD9FFB37BF}" sibTransId="{A04412A3-05D6-400E-B003-5B1A1BBA495E}"/>
    <dgm:cxn modelId="{8CAE4D54-33C4-4974-97BD-E045A889AEC0}" type="presParOf" srcId="{F6E4FE4B-EF9A-4032-82A7-396B0BE973EE}" destId="{CE9E344F-8CC2-488D-8DAE-E755BBFA7882}" srcOrd="0" destOrd="0" presId="urn:microsoft.com/office/officeart/2008/layout/LinedList"/>
    <dgm:cxn modelId="{1407CC8C-8EFA-448A-80A6-622496F807CF}" type="presParOf" srcId="{F6E4FE4B-EF9A-4032-82A7-396B0BE973EE}" destId="{A8314A58-B588-4082-A780-BB3C60A8CF59}" srcOrd="1" destOrd="0" presId="urn:microsoft.com/office/officeart/2008/layout/LinedList"/>
    <dgm:cxn modelId="{FD4594A3-F876-4634-A402-6EDA5F27E498}" type="presParOf" srcId="{A8314A58-B588-4082-A780-BB3C60A8CF59}" destId="{FA5D6533-A87A-4DD2-8482-F37093C2F351}" srcOrd="0" destOrd="0" presId="urn:microsoft.com/office/officeart/2008/layout/LinedList"/>
    <dgm:cxn modelId="{55F1C76A-9B07-402E-ACE4-43495BED372E}" type="presParOf" srcId="{A8314A58-B588-4082-A780-BB3C60A8CF59}" destId="{ACE24630-1ED7-4F9B-B362-75B29D25F743}" srcOrd="1" destOrd="0" presId="urn:microsoft.com/office/officeart/2008/layout/LinedList"/>
    <dgm:cxn modelId="{534E043B-6F6C-4D8F-B9EF-8BF98171D8FA}" type="presParOf" srcId="{F6E4FE4B-EF9A-4032-82A7-396B0BE973EE}" destId="{D4CF95CF-E356-4749-92FD-72F65C4215DB}" srcOrd="2" destOrd="0" presId="urn:microsoft.com/office/officeart/2008/layout/LinedList"/>
    <dgm:cxn modelId="{8EE3FD98-C85E-406D-83F7-07B6116D84E0}" type="presParOf" srcId="{F6E4FE4B-EF9A-4032-82A7-396B0BE973EE}" destId="{22FEA0E9-8C28-4CEE-8BEC-E3978B729A05}" srcOrd="3" destOrd="0" presId="urn:microsoft.com/office/officeart/2008/layout/LinedList"/>
    <dgm:cxn modelId="{0AAACABA-4E52-45C8-8AF6-71B4CA9BEF5D}" type="presParOf" srcId="{22FEA0E9-8C28-4CEE-8BEC-E3978B729A05}" destId="{4E41ED81-E6F8-44AF-AD47-E54F19017189}" srcOrd="0" destOrd="0" presId="urn:microsoft.com/office/officeart/2008/layout/LinedList"/>
    <dgm:cxn modelId="{57DB4C00-5D71-4331-AF70-4E855135B58E}" type="presParOf" srcId="{22FEA0E9-8C28-4CEE-8BEC-E3978B729A05}" destId="{206A9B59-2C08-4CC7-AC70-BA0C5D865A92}"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3874E6-CE85-42FF-9E75-1D2CDA121CC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A826044D-D425-45E2-B22C-3C3FD366EC49}">
      <dgm:prSet custT="1"/>
      <dgm:spPr/>
      <dgm:t>
        <a:bodyPr/>
        <a:lstStyle/>
        <a:p>
          <a:r>
            <a:rPr lang="en-US" sz="2400" dirty="0">
              <a:latin typeface="Segoe UI" panose="020B0502040204020203" pitchFamily="34" charset="0"/>
              <a:cs typeface="Segoe UI" panose="020B0502040204020203" pitchFamily="34" charset="0"/>
            </a:rPr>
            <a:t>In the table, I created columns to indicate by 1 or 0 values whether the player is American, if he is playing in the West conference and his position.</a:t>
          </a:r>
        </a:p>
      </dgm:t>
    </dgm:pt>
    <dgm:pt modelId="{3250D2E0-9CAC-4C44-BD61-FCDA1BB51F06}" type="parTrans" cxnId="{346AFE72-22BF-4D81-B821-E48F9D116D4B}">
      <dgm:prSet/>
      <dgm:spPr/>
      <dgm:t>
        <a:bodyPr/>
        <a:lstStyle/>
        <a:p>
          <a:endParaRPr lang="en-US"/>
        </a:p>
      </dgm:t>
    </dgm:pt>
    <dgm:pt modelId="{1D7699B1-22BD-47A5-A4D4-339AE20F7E37}" type="sibTrans" cxnId="{346AFE72-22BF-4D81-B821-E48F9D116D4B}">
      <dgm:prSet/>
      <dgm:spPr/>
      <dgm:t>
        <a:bodyPr/>
        <a:lstStyle/>
        <a:p>
          <a:endParaRPr lang="en-US"/>
        </a:p>
      </dgm:t>
    </dgm:pt>
    <dgm:pt modelId="{BA4A0381-FFC4-4EBA-8878-0D5A4F8749B1}">
      <dgm:prSet custT="1"/>
      <dgm:spPr/>
      <dgm:t>
        <a:bodyPr/>
        <a:lstStyle/>
        <a:p>
          <a:r>
            <a:rPr lang="en-US" sz="2400" dirty="0">
              <a:latin typeface="Segoe UI" panose="020B0502040204020203" pitchFamily="34" charset="0"/>
              <a:cs typeface="Segoe UI" panose="020B0502040204020203" pitchFamily="34" charset="0"/>
            </a:rPr>
            <a:t>For the Seniority By Years column, I calculated how many seasons a player had played until the relevant season.</a:t>
          </a:r>
        </a:p>
      </dgm:t>
    </dgm:pt>
    <dgm:pt modelId="{1D0235EC-BA43-4263-B2E6-5CC6A8F77AE7}" type="parTrans" cxnId="{1E062DAA-1108-4568-8EEC-E9EE19F7430E}">
      <dgm:prSet/>
      <dgm:spPr/>
      <dgm:t>
        <a:bodyPr/>
        <a:lstStyle/>
        <a:p>
          <a:endParaRPr lang="en-US"/>
        </a:p>
      </dgm:t>
    </dgm:pt>
    <dgm:pt modelId="{1E59B64C-0419-4D86-A4B2-92A448B39A94}" type="sibTrans" cxnId="{1E062DAA-1108-4568-8EEC-E9EE19F7430E}">
      <dgm:prSet/>
      <dgm:spPr/>
      <dgm:t>
        <a:bodyPr/>
        <a:lstStyle/>
        <a:p>
          <a:endParaRPr lang="en-US"/>
        </a:p>
      </dgm:t>
    </dgm:pt>
    <dgm:pt modelId="{F6D56450-EC7B-4A34-A929-567FA0E427FE}">
      <dgm:prSet custT="1"/>
      <dgm:spPr/>
      <dgm:t>
        <a:bodyPr/>
        <a:lstStyle/>
        <a:p>
          <a:r>
            <a:rPr lang="en-US" sz="2400" dirty="0">
              <a:latin typeface="Segoe UI" panose="020B0502040204020203" pitchFamily="34" charset="0"/>
              <a:cs typeface="Segoe UI" panose="020B0502040204020203" pitchFamily="34" charset="0"/>
            </a:rPr>
            <a:t>In order to determine the player's expected Net Rating, I created columns with statistics from the previous year. I then used these columns to create a multiple regression model.  The following statistics from the previous year have been added: Team Rank, Points, Net Rating Rebounds, True Percent Shooting, and Assists Percent.</a:t>
          </a:r>
        </a:p>
      </dgm:t>
    </dgm:pt>
    <dgm:pt modelId="{44A44DB2-15EF-434B-8305-843E537B036C}" type="parTrans" cxnId="{434FBB69-F3C0-444D-A064-C39C3D3E3F32}">
      <dgm:prSet/>
      <dgm:spPr/>
      <dgm:t>
        <a:bodyPr/>
        <a:lstStyle/>
        <a:p>
          <a:endParaRPr lang="en-US"/>
        </a:p>
      </dgm:t>
    </dgm:pt>
    <dgm:pt modelId="{9ECE7E76-33C9-4C59-9769-91439753BE71}" type="sibTrans" cxnId="{434FBB69-F3C0-444D-A064-C39C3D3E3F32}">
      <dgm:prSet/>
      <dgm:spPr/>
      <dgm:t>
        <a:bodyPr/>
        <a:lstStyle/>
        <a:p>
          <a:endParaRPr lang="en-US"/>
        </a:p>
      </dgm:t>
    </dgm:pt>
    <dgm:pt modelId="{08A666A8-9449-4493-8B21-CFC9E6E0A8FA}" type="pres">
      <dgm:prSet presAssocID="{C73874E6-CE85-42FF-9E75-1D2CDA121CC5}" presName="vert0" presStyleCnt="0">
        <dgm:presLayoutVars>
          <dgm:dir/>
          <dgm:animOne val="branch"/>
          <dgm:animLvl val="lvl"/>
        </dgm:presLayoutVars>
      </dgm:prSet>
      <dgm:spPr/>
    </dgm:pt>
    <dgm:pt modelId="{B5649E2C-6035-4CCF-855A-CF502EAAC37C}" type="pres">
      <dgm:prSet presAssocID="{A826044D-D425-45E2-B22C-3C3FD366EC49}" presName="thickLine" presStyleLbl="alignNode1" presStyleIdx="0" presStyleCnt="3"/>
      <dgm:spPr/>
    </dgm:pt>
    <dgm:pt modelId="{D2ABDB7B-6B8E-4E7A-8452-807CC30F302C}" type="pres">
      <dgm:prSet presAssocID="{A826044D-D425-45E2-B22C-3C3FD366EC49}" presName="horz1" presStyleCnt="0"/>
      <dgm:spPr/>
    </dgm:pt>
    <dgm:pt modelId="{C3EF2554-6D95-4CF6-B6AC-2876992EB866}" type="pres">
      <dgm:prSet presAssocID="{A826044D-D425-45E2-B22C-3C3FD366EC49}" presName="tx1" presStyleLbl="revTx" presStyleIdx="0" presStyleCnt="3" custScaleY="134110"/>
      <dgm:spPr/>
    </dgm:pt>
    <dgm:pt modelId="{A59D05C6-9229-404A-A060-72190801896B}" type="pres">
      <dgm:prSet presAssocID="{A826044D-D425-45E2-B22C-3C3FD366EC49}" presName="vert1" presStyleCnt="0"/>
      <dgm:spPr/>
    </dgm:pt>
    <dgm:pt modelId="{FE1F8FEB-0AA4-4E79-91B4-383BA357F4E9}" type="pres">
      <dgm:prSet presAssocID="{BA4A0381-FFC4-4EBA-8878-0D5A4F8749B1}" presName="thickLine" presStyleLbl="alignNode1" presStyleIdx="1" presStyleCnt="3"/>
      <dgm:spPr/>
    </dgm:pt>
    <dgm:pt modelId="{5EEB4FDF-9BCA-4D7C-865B-EB040EF7DBF4}" type="pres">
      <dgm:prSet presAssocID="{BA4A0381-FFC4-4EBA-8878-0D5A4F8749B1}" presName="horz1" presStyleCnt="0"/>
      <dgm:spPr/>
    </dgm:pt>
    <dgm:pt modelId="{E33A2126-AE96-4E9D-9DF4-1B8DFBCA7E17}" type="pres">
      <dgm:prSet presAssocID="{BA4A0381-FFC4-4EBA-8878-0D5A4F8749B1}" presName="tx1" presStyleLbl="revTx" presStyleIdx="1" presStyleCnt="3" custScaleY="134550"/>
      <dgm:spPr/>
    </dgm:pt>
    <dgm:pt modelId="{21CC7E78-D003-4211-819C-AC5ABFA5CE96}" type="pres">
      <dgm:prSet presAssocID="{BA4A0381-FFC4-4EBA-8878-0D5A4F8749B1}" presName="vert1" presStyleCnt="0"/>
      <dgm:spPr/>
    </dgm:pt>
    <dgm:pt modelId="{2E14E2CD-6BE6-4BC4-9792-4CBC5A0FEFF1}" type="pres">
      <dgm:prSet presAssocID="{F6D56450-EC7B-4A34-A929-567FA0E427FE}" presName="thickLine" presStyleLbl="alignNode1" presStyleIdx="2" presStyleCnt="3"/>
      <dgm:spPr/>
    </dgm:pt>
    <dgm:pt modelId="{C0AF34A6-06C0-447A-8570-B3C004D1070D}" type="pres">
      <dgm:prSet presAssocID="{F6D56450-EC7B-4A34-A929-567FA0E427FE}" presName="horz1" presStyleCnt="0"/>
      <dgm:spPr/>
    </dgm:pt>
    <dgm:pt modelId="{969D5DE1-4CC2-492F-88A6-E79863770393}" type="pres">
      <dgm:prSet presAssocID="{F6D56450-EC7B-4A34-A929-567FA0E427FE}" presName="tx1" presStyleLbl="revTx" presStyleIdx="2" presStyleCnt="3" custScaleY="230121"/>
      <dgm:spPr/>
    </dgm:pt>
    <dgm:pt modelId="{96073D84-A824-4743-A9FD-E41D11BAA923}" type="pres">
      <dgm:prSet presAssocID="{F6D56450-EC7B-4A34-A929-567FA0E427FE}" presName="vert1" presStyleCnt="0"/>
      <dgm:spPr/>
    </dgm:pt>
  </dgm:ptLst>
  <dgm:cxnLst>
    <dgm:cxn modelId="{61DBC20E-EDB0-4519-8151-6687E7AD853B}" type="presOf" srcId="{BA4A0381-FFC4-4EBA-8878-0D5A4F8749B1}" destId="{E33A2126-AE96-4E9D-9DF4-1B8DFBCA7E17}" srcOrd="0" destOrd="0" presId="urn:microsoft.com/office/officeart/2008/layout/LinedList"/>
    <dgm:cxn modelId="{F735DC15-9EFC-4879-90C1-04F55F3AC293}" type="presOf" srcId="{C73874E6-CE85-42FF-9E75-1D2CDA121CC5}" destId="{08A666A8-9449-4493-8B21-CFC9E6E0A8FA}" srcOrd="0" destOrd="0" presId="urn:microsoft.com/office/officeart/2008/layout/LinedList"/>
    <dgm:cxn modelId="{20941E60-E168-4F52-9027-A5F1AE75FD5C}" type="presOf" srcId="{A826044D-D425-45E2-B22C-3C3FD366EC49}" destId="{C3EF2554-6D95-4CF6-B6AC-2876992EB866}" srcOrd="0" destOrd="0" presId="urn:microsoft.com/office/officeart/2008/layout/LinedList"/>
    <dgm:cxn modelId="{434FBB69-F3C0-444D-A064-C39C3D3E3F32}" srcId="{C73874E6-CE85-42FF-9E75-1D2CDA121CC5}" destId="{F6D56450-EC7B-4A34-A929-567FA0E427FE}" srcOrd="2" destOrd="0" parTransId="{44A44DB2-15EF-434B-8305-843E537B036C}" sibTransId="{9ECE7E76-33C9-4C59-9769-91439753BE71}"/>
    <dgm:cxn modelId="{346AFE72-22BF-4D81-B821-E48F9D116D4B}" srcId="{C73874E6-CE85-42FF-9E75-1D2CDA121CC5}" destId="{A826044D-D425-45E2-B22C-3C3FD366EC49}" srcOrd="0" destOrd="0" parTransId="{3250D2E0-9CAC-4C44-BD61-FCDA1BB51F06}" sibTransId="{1D7699B1-22BD-47A5-A4D4-339AE20F7E37}"/>
    <dgm:cxn modelId="{1E062DAA-1108-4568-8EEC-E9EE19F7430E}" srcId="{C73874E6-CE85-42FF-9E75-1D2CDA121CC5}" destId="{BA4A0381-FFC4-4EBA-8878-0D5A4F8749B1}" srcOrd="1" destOrd="0" parTransId="{1D0235EC-BA43-4263-B2E6-5CC6A8F77AE7}" sibTransId="{1E59B64C-0419-4D86-A4B2-92A448B39A94}"/>
    <dgm:cxn modelId="{1E2BAECF-B235-4451-9A3E-3C236F9A27D6}" type="presOf" srcId="{F6D56450-EC7B-4A34-A929-567FA0E427FE}" destId="{969D5DE1-4CC2-492F-88A6-E79863770393}" srcOrd="0" destOrd="0" presId="urn:microsoft.com/office/officeart/2008/layout/LinedList"/>
    <dgm:cxn modelId="{D5BEDF7D-1CC5-4DAD-9885-E2B3104DC333}" type="presParOf" srcId="{08A666A8-9449-4493-8B21-CFC9E6E0A8FA}" destId="{B5649E2C-6035-4CCF-855A-CF502EAAC37C}" srcOrd="0" destOrd="0" presId="urn:microsoft.com/office/officeart/2008/layout/LinedList"/>
    <dgm:cxn modelId="{C0D8F104-269E-4590-B7DA-60AF388D0D0F}" type="presParOf" srcId="{08A666A8-9449-4493-8B21-CFC9E6E0A8FA}" destId="{D2ABDB7B-6B8E-4E7A-8452-807CC30F302C}" srcOrd="1" destOrd="0" presId="urn:microsoft.com/office/officeart/2008/layout/LinedList"/>
    <dgm:cxn modelId="{E7354368-4B10-448F-BC35-13928CA93090}" type="presParOf" srcId="{D2ABDB7B-6B8E-4E7A-8452-807CC30F302C}" destId="{C3EF2554-6D95-4CF6-B6AC-2876992EB866}" srcOrd="0" destOrd="0" presId="urn:microsoft.com/office/officeart/2008/layout/LinedList"/>
    <dgm:cxn modelId="{FD8AF86C-D6D9-4F0B-98EE-4E5E68CAF4D6}" type="presParOf" srcId="{D2ABDB7B-6B8E-4E7A-8452-807CC30F302C}" destId="{A59D05C6-9229-404A-A060-72190801896B}" srcOrd="1" destOrd="0" presId="urn:microsoft.com/office/officeart/2008/layout/LinedList"/>
    <dgm:cxn modelId="{D29A9B96-32BE-4F62-934B-19A820DA8E0F}" type="presParOf" srcId="{08A666A8-9449-4493-8B21-CFC9E6E0A8FA}" destId="{FE1F8FEB-0AA4-4E79-91B4-383BA357F4E9}" srcOrd="2" destOrd="0" presId="urn:microsoft.com/office/officeart/2008/layout/LinedList"/>
    <dgm:cxn modelId="{B81B432E-ED3A-4AFF-B173-D3C0594572FA}" type="presParOf" srcId="{08A666A8-9449-4493-8B21-CFC9E6E0A8FA}" destId="{5EEB4FDF-9BCA-4D7C-865B-EB040EF7DBF4}" srcOrd="3" destOrd="0" presId="urn:microsoft.com/office/officeart/2008/layout/LinedList"/>
    <dgm:cxn modelId="{94E8DC28-3BC3-40CB-943A-F9730BD8D7F2}" type="presParOf" srcId="{5EEB4FDF-9BCA-4D7C-865B-EB040EF7DBF4}" destId="{E33A2126-AE96-4E9D-9DF4-1B8DFBCA7E17}" srcOrd="0" destOrd="0" presId="urn:microsoft.com/office/officeart/2008/layout/LinedList"/>
    <dgm:cxn modelId="{B5E787CA-4001-4D0B-ABCA-085C1D284F20}" type="presParOf" srcId="{5EEB4FDF-9BCA-4D7C-865B-EB040EF7DBF4}" destId="{21CC7E78-D003-4211-819C-AC5ABFA5CE96}" srcOrd="1" destOrd="0" presId="urn:microsoft.com/office/officeart/2008/layout/LinedList"/>
    <dgm:cxn modelId="{6764CACA-B5CB-4BD6-BF27-BF8E8AD29B25}" type="presParOf" srcId="{08A666A8-9449-4493-8B21-CFC9E6E0A8FA}" destId="{2E14E2CD-6BE6-4BC4-9792-4CBC5A0FEFF1}" srcOrd="4" destOrd="0" presId="urn:microsoft.com/office/officeart/2008/layout/LinedList"/>
    <dgm:cxn modelId="{824A42F7-8B79-48E9-8B63-B6B055747234}" type="presParOf" srcId="{08A666A8-9449-4493-8B21-CFC9E6E0A8FA}" destId="{C0AF34A6-06C0-447A-8570-B3C004D1070D}" srcOrd="5" destOrd="0" presId="urn:microsoft.com/office/officeart/2008/layout/LinedList"/>
    <dgm:cxn modelId="{B9A9349A-8976-4E9C-94E2-E68F42269C5B}" type="presParOf" srcId="{C0AF34A6-06C0-447A-8570-B3C004D1070D}" destId="{969D5DE1-4CC2-492F-88A6-E79863770393}" srcOrd="0" destOrd="0" presId="urn:microsoft.com/office/officeart/2008/layout/LinedList"/>
    <dgm:cxn modelId="{2653E95C-6697-4F4D-94C9-E452B9A90CFB}" type="presParOf" srcId="{C0AF34A6-06C0-447A-8570-B3C004D1070D}" destId="{96073D84-A824-4743-A9FD-E41D11BAA923}"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9E344F-8CC2-488D-8DAE-E755BBFA7882}">
      <dsp:nvSpPr>
        <dsp:cNvPr id="0" name=""/>
        <dsp:cNvSpPr/>
      </dsp:nvSpPr>
      <dsp:spPr>
        <a:xfrm>
          <a:off x="0" y="0"/>
          <a:ext cx="1111347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5D6533-A87A-4DD2-8482-F37093C2F351}">
      <dsp:nvSpPr>
        <dsp:cNvPr id="0" name=""/>
        <dsp:cNvSpPr/>
      </dsp:nvSpPr>
      <dsp:spPr>
        <a:xfrm>
          <a:off x="0" y="0"/>
          <a:ext cx="11113477" cy="2631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0" i="0" kern="1200" dirty="0">
              <a:latin typeface="Segoe UI" panose="020B0502040204020203" pitchFamily="34" charset="0"/>
              <a:cs typeface="Segoe UI" panose="020B0502040204020203" pitchFamily="34" charset="0"/>
            </a:rPr>
            <a:t>To extract data, transform it, and load this data to my data frame, I accessed tables containing data about teams' conferences (west vs. east), their ranking in the regular season, and players' positions.</a:t>
          </a:r>
          <a:endParaRPr lang="en-US" sz="3600" kern="1200" dirty="0">
            <a:latin typeface="Segoe UI" panose="020B0502040204020203" pitchFamily="34" charset="0"/>
            <a:cs typeface="Segoe UI" panose="020B0502040204020203" pitchFamily="34" charset="0"/>
          </a:endParaRPr>
        </a:p>
      </dsp:txBody>
      <dsp:txXfrm>
        <a:off x="0" y="0"/>
        <a:ext cx="11113477" cy="2631489"/>
      </dsp:txXfrm>
    </dsp:sp>
    <dsp:sp modelId="{D4CF95CF-E356-4749-92FD-72F65C4215DB}">
      <dsp:nvSpPr>
        <dsp:cNvPr id="0" name=""/>
        <dsp:cNvSpPr/>
      </dsp:nvSpPr>
      <dsp:spPr>
        <a:xfrm>
          <a:off x="0" y="2631489"/>
          <a:ext cx="1111347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41ED81-E6F8-44AF-AD47-E54F19017189}">
      <dsp:nvSpPr>
        <dsp:cNvPr id="0" name=""/>
        <dsp:cNvSpPr/>
      </dsp:nvSpPr>
      <dsp:spPr>
        <a:xfrm>
          <a:off x="0" y="2631489"/>
          <a:ext cx="11113477" cy="2631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latin typeface="Segoe UI" panose="020B0502040204020203" pitchFamily="34" charset="0"/>
              <a:cs typeface="Segoe UI" panose="020B0502040204020203" pitchFamily="34" charset="0"/>
            </a:rPr>
            <a:t>Based on it I added Team Rank In Regular Season, Conference, and Position columns to the data frame.</a:t>
          </a:r>
        </a:p>
      </dsp:txBody>
      <dsp:txXfrm>
        <a:off x="0" y="2631489"/>
        <a:ext cx="11113477" cy="26314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649E2C-6035-4CCF-855A-CF502EAAC37C}">
      <dsp:nvSpPr>
        <dsp:cNvPr id="0" name=""/>
        <dsp:cNvSpPr/>
      </dsp:nvSpPr>
      <dsp:spPr>
        <a:xfrm>
          <a:off x="0" y="619"/>
          <a:ext cx="1111347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EF2554-6D95-4CF6-B6AC-2876992EB866}">
      <dsp:nvSpPr>
        <dsp:cNvPr id="0" name=""/>
        <dsp:cNvSpPr/>
      </dsp:nvSpPr>
      <dsp:spPr>
        <a:xfrm>
          <a:off x="0" y="619"/>
          <a:ext cx="11102623" cy="13533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Segoe UI" panose="020B0502040204020203" pitchFamily="34" charset="0"/>
              <a:cs typeface="Segoe UI" panose="020B0502040204020203" pitchFamily="34" charset="0"/>
            </a:rPr>
            <a:t>In the table, I created columns to indicate by 1 or 0 values whether the player is American, if he is playing in the West conference and his position.</a:t>
          </a:r>
        </a:p>
      </dsp:txBody>
      <dsp:txXfrm>
        <a:off x="0" y="619"/>
        <a:ext cx="11102623" cy="1353347"/>
      </dsp:txXfrm>
    </dsp:sp>
    <dsp:sp modelId="{FE1F8FEB-0AA4-4E79-91B4-383BA357F4E9}">
      <dsp:nvSpPr>
        <dsp:cNvPr id="0" name=""/>
        <dsp:cNvSpPr/>
      </dsp:nvSpPr>
      <dsp:spPr>
        <a:xfrm>
          <a:off x="0" y="1353966"/>
          <a:ext cx="1111347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3A2126-AE96-4E9D-9DF4-1B8DFBCA7E17}">
      <dsp:nvSpPr>
        <dsp:cNvPr id="0" name=""/>
        <dsp:cNvSpPr/>
      </dsp:nvSpPr>
      <dsp:spPr>
        <a:xfrm>
          <a:off x="0" y="1353966"/>
          <a:ext cx="11102623" cy="1357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Segoe UI" panose="020B0502040204020203" pitchFamily="34" charset="0"/>
              <a:cs typeface="Segoe UI" panose="020B0502040204020203" pitchFamily="34" charset="0"/>
            </a:rPr>
            <a:t>For the Seniority By Years column, I calculated how many seasons a player had played until the relevant season.</a:t>
          </a:r>
        </a:p>
      </dsp:txBody>
      <dsp:txXfrm>
        <a:off x="0" y="1353966"/>
        <a:ext cx="11102623" cy="1357787"/>
      </dsp:txXfrm>
    </dsp:sp>
    <dsp:sp modelId="{2E14E2CD-6BE6-4BC4-9792-4CBC5A0FEFF1}">
      <dsp:nvSpPr>
        <dsp:cNvPr id="0" name=""/>
        <dsp:cNvSpPr/>
      </dsp:nvSpPr>
      <dsp:spPr>
        <a:xfrm>
          <a:off x="0" y="2711753"/>
          <a:ext cx="1111347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9D5DE1-4CC2-492F-88A6-E79863770393}">
      <dsp:nvSpPr>
        <dsp:cNvPr id="0" name=""/>
        <dsp:cNvSpPr/>
      </dsp:nvSpPr>
      <dsp:spPr>
        <a:xfrm>
          <a:off x="0" y="2711753"/>
          <a:ext cx="11102623" cy="2322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Segoe UI" panose="020B0502040204020203" pitchFamily="34" charset="0"/>
              <a:cs typeface="Segoe UI" panose="020B0502040204020203" pitchFamily="34" charset="0"/>
            </a:rPr>
            <a:t>In order to determine the player's expected Net Rating, I created columns with statistics from the previous year. I then used these columns to create a multiple regression model.  The following statistics from the previous year have been added: Team Rank, Points, Net Rating Rebounds, True Percent Shooting, and Assists Percent.</a:t>
          </a:r>
        </a:p>
      </dsp:txBody>
      <dsp:txXfrm>
        <a:off x="0" y="2711753"/>
        <a:ext cx="11102623" cy="232222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973E2-6A8A-43B2-9EA5-9C90FE4179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6147EE-C083-49A8-A5EE-1359BF4B8D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8C5105-D7E0-4135-93ED-154560E79744}"/>
              </a:ext>
            </a:extLst>
          </p:cNvPr>
          <p:cNvSpPr>
            <a:spLocks noGrp="1"/>
          </p:cNvSpPr>
          <p:nvPr>
            <p:ph type="dt" sz="half" idx="10"/>
          </p:nvPr>
        </p:nvSpPr>
        <p:spPr/>
        <p:txBody>
          <a:bodyPr/>
          <a:lstStyle/>
          <a:p>
            <a:fld id="{66542210-7397-4595-8FE6-2FE05A4E2BB7}" type="datetimeFigureOut">
              <a:rPr lang="en-US" smtClean="0"/>
              <a:t>7/20/2021</a:t>
            </a:fld>
            <a:endParaRPr lang="en-US"/>
          </a:p>
        </p:txBody>
      </p:sp>
      <p:sp>
        <p:nvSpPr>
          <p:cNvPr id="5" name="Footer Placeholder 4">
            <a:extLst>
              <a:ext uri="{FF2B5EF4-FFF2-40B4-BE49-F238E27FC236}">
                <a16:creationId xmlns:a16="http://schemas.microsoft.com/office/drawing/2014/main" id="{F3288350-CEFE-4C24-A90A-1EDB670692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1F3F65-02D6-418C-A390-92580C0AD4E7}"/>
              </a:ext>
            </a:extLst>
          </p:cNvPr>
          <p:cNvSpPr>
            <a:spLocks noGrp="1"/>
          </p:cNvSpPr>
          <p:nvPr>
            <p:ph type="sldNum" sz="quarter" idx="12"/>
          </p:nvPr>
        </p:nvSpPr>
        <p:spPr/>
        <p:txBody>
          <a:bodyPr/>
          <a:lstStyle/>
          <a:p>
            <a:fld id="{69B7CB88-D6CD-4BE0-B1F1-047B60D4D420}" type="slidenum">
              <a:rPr lang="en-US" smtClean="0"/>
              <a:t>‹#›</a:t>
            </a:fld>
            <a:endParaRPr lang="en-US"/>
          </a:p>
        </p:txBody>
      </p:sp>
    </p:spTree>
    <p:extLst>
      <p:ext uri="{BB962C8B-B14F-4D97-AF65-F5344CB8AC3E}">
        <p14:creationId xmlns:p14="http://schemas.microsoft.com/office/powerpoint/2010/main" val="2825684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81DE5-E894-4DF2-B28A-28A270BCA8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66CFAB-ECEC-4A0A-983D-233F98DD05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EE3774-06FD-4EEB-BE5B-49CDC16D4E24}"/>
              </a:ext>
            </a:extLst>
          </p:cNvPr>
          <p:cNvSpPr>
            <a:spLocks noGrp="1"/>
          </p:cNvSpPr>
          <p:nvPr>
            <p:ph type="dt" sz="half" idx="10"/>
          </p:nvPr>
        </p:nvSpPr>
        <p:spPr/>
        <p:txBody>
          <a:bodyPr/>
          <a:lstStyle/>
          <a:p>
            <a:fld id="{66542210-7397-4595-8FE6-2FE05A4E2BB7}" type="datetimeFigureOut">
              <a:rPr lang="en-US" smtClean="0"/>
              <a:t>7/20/2021</a:t>
            </a:fld>
            <a:endParaRPr lang="en-US"/>
          </a:p>
        </p:txBody>
      </p:sp>
      <p:sp>
        <p:nvSpPr>
          <p:cNvPr id="5" name="Footer Placeholder 4">
            <a:extLst>
              <a:ext uri="{FF2B5EF4-FFF2-40B4-BE49-F238E27FC236}">
                <a16:creationId xmlns:a16="http://schemas.microsoft.com/office/drawing/2014/main" id="{7BBF300D-ACB2-452D-B8B5-1055C33095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416B4-4C05-443C-B655-9070B2F4AE45}"/>
              </a:ext>
            </a:extLst>
          </p:cNvPr>
          <p:cNvSpPr>
            <a:spLocks noGrp="1"/>
          </p:cNvSpPr>
          <p:nvPr>
            <p:ph type="sldNum" sz="quarter" idx="12"/>
          </p:nvPr>
        </p:nvSpPr>
        <p:spPr/>
        <p:txBody>
          <a:bodyPr/>
          <a:lstStyle/>
          <a:p>
            <a:fld id="{69B7CB88-D6CD-4BE0-B1F1-047B60D4D420}" type="slidenum">
              <a:rPr lang="en-US" smtClean="0"/>
              <a:t>‹#›</a:t>
            </a:fld>
            <a:endParaRPr lang="en-US"/>
          </a:p>
        </p:txBody>
      </p:sp>
    </p:spTree>
    <p:extLst>
      <p:ext uri="{BB962C8B-B14F-4D97-AF65-F5344CB8AC3E}">
        <p14:creationId xmlns:p14="http://schemas.microsoft.com/office/powerpoint/2010/main" val="112628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E95795-2F8F-4A15-955B-B627EA60FD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C561CA-4201-4272-B4CD-DB3F3CDA46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06E547-0FC8-4C47-94B1-8AE84D18F638}"/>
              </a:ext>
            </a:extLst>
          </p:cNvPr>
          <p:cNvSpPr>
            <a:spLocks noGrp="1"/>
          </p:cNvSpPr>
          <p:nvPr>
            <p:ph type="dt" sz="half" idx="10"/>
          </p:nvPr>
        </p:nvSpPr>
        <p:spPr/>
        <p:txBody>
          <a:bodyPr/>
          <a:lstStyle/>
          <a:p>
            <a:fld id="{66542210-7397-4595-8FE6-2FE05A4E2BB7}" type="datetimeFigureOut">
              <a:rPr lang="en-US" smtClean="0"/>
              <a:t>7/20/2021</a:t>
            </a:fld>
            <a:endParaRPr lang="en-US"/>
          </a:p>
        </p:txBody>
      </p:sp>
      <p:sp>
        <p:nvSpPr>
          <p:cNvPr id="5" name="Footer Placeholder 4">
            <a:extLst>
              <a:ext uri="{FF2B5EF4-FFF2-40B4-BE49-F238E27FC236}">
                <a16:creationId xmlns:a16="http://schemas.microsoft.com/office/drawing/2014/main" id="{45FCA6AD-CDF5-4090-A7C4-06FED6E708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694BA-94BA-4052-984C-7737F4F9C1DB}"/>
              </a:ext>
            </a:extLst>
          </p:cNvPr>
          <p:cNvSpPr>
            <a:spLocks noGrp="1"/>
          </p:cNvSpPr>
          <p:nvPr>
            <p:ph type="sldNum" sz="quarter" idx="12"/>
          </p:nvPr>
        </p:nvSpPr>
        <p:spPr/>
        <p:txBody>
          <a:bodyPr/>
          <a:lstStyle/>
          <a:p>
            <a:fld id="{69B7CB88-D6CD-4BE0-B1F1-047B60D4D420}" type="slidenum">
              <a:rPr lang="en-US" smtClean="0"/>
              <a:t>‹#›</a:t>
            </a:fld>
            <a:endParaRPr lang="en-US"/>
          </a:p>
        </p:txBody>
      </p:sp>
    </p:spTree>
    <p:extLst>
      <p:ext uri="{BB962C8B-B14F-4D97-AF65-F5344CB8AC3E}">
        <p14:creationId xmlns:p14="http://schemas.microsoft.com/office/powerpoint/2010/main" val="178495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E75A5-99BC-45E0-BE84-BA77F8E9C2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2E2BD9-8357-46CB-896F-415A0B8607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49AD86-8B49-4375-8151-92F40E658642}"/>
              </a:ext>
            </a:extLst>
          </p:cNvPr>
          <p:cNvSpPr>
            <a:spLocks noGrp="1"/>
          </p:cNvSpPr>
          <p:nvPr>
            <p:ph type="dt" sz="half" idx="10"/>
          </p:nvPr>
        </p:nvSpPr>
        <p:spPr/>
        <p:txBody>
          <a:bodyPr/>
          <a:lstStyle/>
          <a:p>
            <a:fld id="{66542210-7397-4595-8FE6-2FE05A4E2BB7}" type="datetimeFigureOut">
              <a:rPr lang="en-US" smtClean="0"/>
              <a:t>7/20/2021</a:t>
            </a:fld>
            <a:endParaRPr lang="en-US"/>
          </a:p>
        </p:txBody>
      </p:sp>
      <p:sp>
        <p:nvSpPr>
          <p:cNvPr id="5" name="Footer Placeholder 4">
            <a:extLst>
              <a:ext uri="{FF2B5EF4-FFF2-40B4-BE49-F238E27FC236}">
                <a16:creationId xmlns:a16="http://schemas.microsoft.com/office/drawing/2014/main" id="{83687667-8C71-47A5-8753-163C7BD1EA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7CDDA2-F2B6-452F-BE3C-FB8D926B57BB}"/>
              </a:ext>
            </a:extLst>
          </p:cNvPr>
          <p:cNvSpPr>
            <a:spLocks noGrp="1"/>
          </p:cNvSpPr>
          <p:nvPr>
            <p:ph type="sldNum" sz="quarter" idx="12"/>
          </p:nvPr>
        </p:nvSpPr>
        <p:spPr/>
        <p:txBody>
          <a:bodyPr/>
          <a:lstStyle/>
          <a:p>
            <a:fld id="{69B7CB88-D6CD-4BE0-B1F1-047B60D4D420}" type="slidenum">
              <a:rPr lang="en-US" smtClean="0"/>
              <a:t>‹#›</a:t>
            </a:fld>
            <a:endParaRPr lang="en-US"/>
          </a:p>
        </p:txBody>
      </p:sp>
    </p:spTree>
    <p:extLst>
      <p:ext uri="{BB962C8B-B14F-4D97-AF65-F5344CB8AC3E}">
        <p14:creationId xmlns:p14="http://schemas.microsoft.com/office/powerpoint/2010/main" val="160047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8076A-1E61-4076-A522-F5759AB456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101AB9-1829-4241-A8D1-FFEB266E49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967C51-3901-4E8E-A79D-C42549C29421}"/>
              </a:ext>
            </a:extLst>
          </p:cNvPr>
          <p:cNvSpPr>
            <a:spLocks noGrp="1"/>
          </p:cNvSpPr>
          <p:nvPr>
            <p:ph type="dt" sz="half" idx="10"/>
          </p:nvPr>
        </p:nvSpPr>
        <p:spPr/>
        <p:txBody>
          <a:bodyPr/>
          <a:lstStyle/>
          <a:p>
            <a:fld id="{66542210-7397-4595-8FE6-2FE05A4E2BB7}" type="datetimeFigureOut">
              <a:rPr lang="en-US" smtClean="0"/>
              <a:t>7/20/2021</a:t>
            </a:fld>
            <a:endParaRPr lang="en-US"/>
          </a:p>
        </p:txBody>
      </p:sp>
      <p:sp>
        <p:nvSpPr>
          <p:cNvPr id="5" name="Footer Placeholder 4">
            <a:extLst>
              <a:ext uri="{FF2B5EF4-FFF2-40B4-BE49-F238E27FC236}">
                <a16:creationId xmlns:a16="http://schemas.microsoft.com/office/drawing/2014/main" id="{4CE95D8E-6826-4EF2-8288-1B5FB1F972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93915-BC9D-4148-A32C-E5D89020A3EE}"/>
              </a:ext>
            </a:extLst>
          </p:cNvPr>
          <p:cNvSpPr>
            <a:spLocks noGrp="1"/>
          </p:cNvSpPr>
          <p:nvPr>
            <p:ph type="sldNum" sz="quarter" idx="12"/>
          </p:nvPr>
        </p:nvSpPr>
        <p:spPr/>
        <p:txBody>
          <a:bodyPr/>
          <a:lstStyle/>
          <a:p>
            <a:fld id="{69B7CB88-D6CD-4BE0-B1F1-047B60D4D420}" type="slidenum">
              <a:rPr lang="en-US" smtClean="0"/>
              <a:t>‹#›</a:t>
            </a:fld>
            <a:endParaRPr lang="en-US"/>
          </a:p>
        </p:txBody>
      </p:sp>
    </p:spTree>
    <p:extLst>
      <p:ext uri="{BB962C8B-B14F-4D97-AF65-F5344CB8AC3E}">
        <p14:creationId xmlns:p14="http://schemas.microsoft.com/office/powerpoint/2010/main" val="3002750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E83E5-1A70-4DB6-A9C1-0878E31DD8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4CC481-3CE9-4E7F-A54C-AB32873268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971339-C110-4447-A56C-1157C14713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D41E68-600A-4508-99A2-019CB4451094}"/>
              </a:ext>
            </a:extLst>
          </p:cNvPr>
          <p:cNvSpPr>
            <a:spLocks noGrp="1"/>
          </p:cNvSpPr>
          <p:nvPr>
            <p:ph type="dt" sz="half" idx="10"/>
          </p:nvPr>
        </p:nvSpPr>
        <p:spPr/>
        <p:txBody>
          <a:bodyPr/>
          <a:lstStyle/>
          <a:p>
            <a:fld id="{66542210-7397-4595-8FE6-2FE05A4E2BB7}" type="datetimeFigureOut">
              <a:rPr lang="en-US" smtClean="0"/>
              <a:t>7/20/2021</a:t>
            </a:fld>
            <a:endParaRPr lang="en-US"/>
          </a:p>
        </p:txBody>
      </p:sp>
      <p:sp>
        <p:nvSpPr>
          <p:cNvPr id="6" name="Footer Placeholder 5">
            <a:extLst>
              <a:ext uri="{FF2B5EF4-FFF2-40B4-BE49-F238E27FC236}">
                <a16:creationId xmlns:a16="http://schemas.microsoft.com/office/drawing/2014/main" id="{8B94000D-CF57-4E9A-A5F2-7AB2CEC4C4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14D678-900A-415C-BE83-A96247C07067}"/>
              </a:ext>
            </a:extLst>
          </p:cNvPr>
          <p:cNvSpPr>
            <a:spLocks noGrp="1"/>
          </p:cNvSpPr>
          <p:nvPr>
            <p:ph type="sldNum" sz="quarter" idx="12"/>
          </p:nvPr>
        </p:nvSpPr>
        <p:spPr/>
        <p:txBody>
          <a:bodyPr/>
          <a:lstStyle/>
          <a:p>
            <a:fld id="{69B7CB88-D6CD-4BE0-B1F1-047B60D4D420}" type="slidenum">
              <a:rPr lang="en-US" smtClean="0"/>
              <a:t>‹#›</a:t>
            </a:fld>
            <a:endParaRPr lang="en-US"/>
          </a:p>
        </p:txBody>
      </p:sp>
    </p:spTree>
    <p:extLst>
      <p:ext uri="{BB962C8B-B14F-4D97-AF65-F5344CB8AC3E}">
        <p14:creationId xmlns:p14="http://schemas.microsoft.com/office/powerpoint/2010/main" val="3112220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21DF2-B6D5-476E-A55C-E247F0A075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30963E-1B65-47F3-8655-948E6E945C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1299BC-D13F-40F5-A47B-B969720333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BC5D22-236B-436F-880A-5E2E877A1F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EBD44E-D2B8-4113-9524-A34FBE683C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C75FC3-3FAD-494E-B3F9-3948263E3A5B}"/>
              </a:ext>
            </a:extLst>
          </p:cNvPr>
          <p:cNvSpPr>
            <a:spLocks noGrp="1"/>
          </p:cNvSpPr>
          <p:nvPr>
            <p:ph type="dt" sz="half" idx="10"/>
          </p:nvPr>
        </p:nvSpPr>
        <p:spPr/>
        <p:txBody>
          <a:bodyPr/>
          <a:lstStyle/>
          <a:p>
            <a:fld id="{66542210-7397-4595-8FE6-2FE05A4E2BB7}" type="datetimeFigureOut">
              <a:rPr lang="en-US" smtClean="0"/>
              <a:t>7/20/2021</a:t>
            </a:fld>
            <a:endParaRPr lang="en-US"/>
          </a:p>
        </p:txBody>
      </p:sp>
      <p:sp>
        <p:nvSpPr>
          <p:cNvPr id="8" name="Footer Placeholder 7">
            <a:extLst>
              <a:ext uri="{FF2B5EF4-FFF2-40B4-BE49-F238E27FC236}">
                <a16:creationId xmlns:a16="http://schemas.microsoft.com/office/drawing/2014/main" id="{D6BD0CD1-B6AA-45C6-93BA-024CC62979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3F9A9F-2339-4CA5-8F6A-007A18D1C813}"/>
              </a:ext>
            </a:extLst>
          </p:cNvPr>
          <p:cNvSpPr>
            <a:spLocks noGrp="1"/>
          </p:cNvSpPr>
          <p:nvPr>
            <p:ph type="sldNum" sz="quarter" idx="12"/>
          </p:nvPr>
        </p:nvSpPr>
        <p:spPr/>
        <p:txBody>
          <a:bodyPr/>
          <a:lstStyle/>
          <a:p>
            <a:fld id="{69B7CB88-D6CD-4BE0-B1F1-047B60D4D420}" type="slidenum">
              <a:rPr lang="en-US" smtClean="0"/>
              <a:t>‹#›</a:t>
            </a:fld>
            <a:endParaRPr lang="en-US"/>
          </a:p>
        </p:txBody>
      </p:sp>
    </p:spTree>
    <p:extLst>
      <p:ext uri="{BB962C8B-B14F-4D97-AF65-F5344CB8AC3E}">
        <p14:creationId xmlns:p14="http://schemas.microsoft.com/office/powerpoint/2010/main" val="1201934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732CA-D44A-49B4-A3C6-069191869F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8C5C12-9F84-413E-A0B7-D30E15EFF1FA}"/>
              </a:ext>
            </a:extLst>
          </p:cNvPr>
          <p:cNvSpPr>
            <a:spLocks noGrp="1"/>
          </p:cNvSpPr>
          <p:nvPr>
            <p:ph type="dt" sz="half" idx="10"/>
          </p:nvPr>
        </p:nvSpPr>
        <p:spPr/>
        <p:txBody>
          <a:bodyPr/>
          <a:lstStyle/>
          <a:p>
            <a:fld id="{66542210-7397-4595-8FE6-2FE05A4E2BB7}" type="datetimeFigureOut">
              <a:rPr lang="en-US" smtClean="0"/>
              <a:t>7/20/2021</a:t>
            </a:fld>
            <a:endParaRPr lang="en-US"/>
          </a:p>
        </p:txBody>
      </p:sp>
      <p:sp>
        <p:nvSpPr>
          <p:cNvPr id="4" name="Footer Placeholder 3">
            <a:extLst>
              <a:ext uri="{FF2B5EF4-FFF2-40B4-BE49-F238E27FC236}">
                <a16:creationId xmlns:a16="http://schemas.microsoft.com/office/drawing/2014/main" id="{8D0587CB-8C3C-432F-B556-DC84B396CD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3DEC07-3FC1-40F7-B13F-5C778368A46A}"/>
              </a:ext>
            </a:extLst>
          </p:cNvPr>
          <p:cNvSpPr>
            <a:spLocks noGrp="1"/>
          </p:cNvSpPr>
          <p:nvPr>
            <p:ph type="sldNum" sz="quarter" idx="12"/>
          </p:nvPr>
        </p:nvSpPr>
        <p:spPr/>
        <p:txBody>
          <a:bodyPr/>
          <a:lstStyle/>
          <a:p>
            <a:fld id="{69B7CB88-D6CD-4BE0-B1F1-047B60D4D420}" type="slidenum">
              <a:rPr lang="en-US" smtClean="0"/>
              <a:t>‹#›</a:t>
            </a:fld>
            <a:endParaRPr lang="en-US"/>
          </a:p>
        </p:txBody>
      </p:sp>
    </p:spTree>
    <p:extLst>
      <p:ext uri="{BB962C8B-B14F-4D97-AF65-F5344CB8AC3E}">
        <p14:creationId xmlns:p14="http://schemas.microsoft.com/office/powerpoint/2010/main" val="4013257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4ECB74-A591-48D1-84B7-DD0E47A726D4}"/>
              </a:ext>
            </a:extLst>
          </p:cNvPr>
          <p:cNvSpPr>
            <a:spLocks noGrp="1"/>
          </p:cNvSpPr>
          <p:nvPr>
            <p:ph type="dt" sz="half" idx="10"/>
          </p:nvPr>
        </p:nvSpPr>
        <p:spPr/>
        <p:txBody>
          <a:bodyPr/>
          <a:lstStyle/>
          <a:p>
            <a:fld id="{66542210-7397-4595-8FE6-2FE05A4E2BB7}" type="datetimeFigureOut">
              <a:rPr lang="en-US" smtClean="0"/>
              <a:t>7/20/2021</a:t>
            </a:fld>
            <a:endParaRPr lang="en-US"/>
          </a:p>
        </p:txBody>
      </p:sp>
      <p:sp>
        <p:nvSpPr>
          <p:cNvPr id="3" name="Footer Placeholder 2">
            <a:extLst>
              <a:ext uri="{FF2B5EF4-FFF2-40B4-BE49-F238E27FC236}">
                <a16:creationId xmlns:a16="http://schemas.microsoft.com/office/drawing/2014/main" id="{D31D7560-F01E-43BA-9E67-F1CF437D23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A5CCD6-37A7-49A9-BF4A-D4161F5BF195}"/>
              </a:ext>
            </a:extLst>
          </p:cNvPr>
          <p:cNvSpPr>
            <a:spLocks noGrp="1"/>
          </p:cNvSpPr>
          <p:nvPr>
            <p:ph type="sldNum" sz="quarter" idx="12"/>
          </p:nvPr>
        </p:nvSpPr>
        <p:spPr/>
        <p:txBody>
          <a:bodyPr/>
          <a:lstStyle/>
          <a:p>
            <a:fld id="{69B7CB88-D6CD-4BE0-B1F1-047B60D4D420}" type="slidenum">
              <a:rPr lang="en-US" smtClean="0"/>
              <a:t>‹#›</a:t>
            </a:fld>
            <a:endParaRPr lang="en-US"/>
          </a:p>
        </p:txBody>
      </p:sp>
    </p:spTree>
    <p:extLst>
      <p:ext uri="{BB962C8B-B14F-4D97-AF65-F5344CB8AC3E}">
        <p14:creationId xmlns:p14="http://schemas.microsoft.com/office/powerpoint/2010/main" val="571147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8A54E-51A2-47C6-8F50-679088DA39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6E74E2-E4EE-42E9-8CFC-9EA9146A6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4324CF-26D0-4E50-A22F-7ED41B98A4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B76ABD-F8CD-4E20-B663-D10C7A7163A2}"/>
              </a:ext>
            </a:extLst>
          </p:cNvPr>
          <p:cNvSpPr>
            <a:spLocks noGrp="1"/>
          </p:cNvSpPr>
          <p:nvPr>
            <p:ph type="dt" sz="half" idx="10"/>
          </p:nvPr>
        </p:nvSpPr>
        <p:spPr/>
        <p:txBody>
          <a:bodyPr/>
          <a:lstStyle/>
          <a:p>
            <a:fld id="{66542210-7397-4595-8FE6-2FE05A4E2BB7}" type="datetimeFigureOut">
              <a:rPr lang="en-US" smtClean="0"/>
              <a:t>7/20/2021</a:t>
            </a:fld>
            <a:endParaRPr lang="en-US"/>
          </a:p>
        </p:txBody>
      </p:sp>
      <p:sp>
        <p:nvSpPr>
          <p:cNvPr id="6" name="Footer Placeholder 5">
            <a:extLst>
              <a:ext uri="{FF2B5EF4-FFF2-40B4-BE49-F238E27FC236}">
                <a16:creationId xmlns:a16="http://schemas.microsoft.com/office/drawing/2014/main" id="{4FA0F62F-2A76-4055-8693-B5A50E4410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56F795-92F5-4D40-B801-0EECCAEF9964}"/>
              </a:ext>
            </a:extLst>
          </p:cNvPr>
          <p:cNvSpPr>
            <a:spLocks noGrp="1"/>
          </p:cNvSpPr>
          <p:nvPr>
            <p:ph type="sldNum" sz="quarter" idx="12"/>
          </p:nvPr>
        </p:nvSpPr>
        <p:spPr/>
        <p:txBody>
          <a:bodyPr/>
          <a:lstStyle/>
          <a:p>
            <a:fld id="{69B7CB88-D6CD-4BE0-B1F1-047B60D4D420}" type="slidenum">
              <a:rPr lang="en-US" smtClean="0"/>
              <a:t>‹#›</a:t>
            </a:fld>
            <a:endParaRPr lang="en-US"/>
          </a:p>
        </p:txBody>
      </p:sp>
    </p:spTree>
    <p:extLst>
      <p:ext uri="{BB962C8B-B14F-4D97-AF65-F5344CB8AC3E}">
        <p14:creationId xmlns:p14="http://schemas.microsoft.com/office/powerpoint/2010/main" val="3126502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EBEF0-8FDF-47E6-82B0-808CB358F1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DE768A-16C0-45B0-9B56-EF95C2077C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38336C-5793-4109-9911-6E6D1D568B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463CF6-8C59-4AA0-8AD7-90B20479CA3B}"/>
              </a:ext>
            </a:extLst>
          </p:cNvPr>
          <p:cNvSpPr>
            <a:spLocks noGrp="1"/>
          </p:cNvSpPr>
          <p:nvPr>
            <p:ph type="dt" sz="half" idx="10"/>
          </p:nvPr>
        </p:nvSpPr>
        <p:spPr/>
        <p:txBody>
          <a:bodyPr/>
          <a:lstStyle/>
          <a:p>
            <a:fld id="{66542210-7397-4595-8FE6-2FE05A4E2BB7}" type="datetimeFigureOut">
              <a:rPr lang="en-US" smtClean="0"/>
              <a:t>7/20/2021</a:t>
            </a:fld>
            <a:endParaRPr lang="en-US"/>
          </a:p>
        </p:txBody>
      </p:sp>
      <p:sp>
        <p:nvSpPr>
          <p:cNvPr id="6" name="Footer Placeholder 5">
            <a:extLst>
              <a:ext uri="{FF2B5EF4-FFF2-40B4-BE49-F238E27FC236}">
                <a16:creationId xmlns:a16="http://schemas.microsoft.com/office/drawing/2014/main" id="{C0DEC942-7AC9-4748-BFD6-CD3DDBFBA5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897C4F-0E16-4A32-96E2-7F5FAE22E2EF}"/>
              </a:ext>
            </a:extLst>
          </p:cNvPr>
          <p:cNvSpPr>
            <a:spLocks noGrp="1"/>
          </p:cNvSpPr>
          <p:nvPr>
            <p:ph type="sldNum" sz="quarter" idx="12"/>
          </p:nvPr>
        </p:nvSpPr>
        <p:spPr/>
        <p:txBody>
          <a:bodyPr/>
          <a:lstStyle/>
          <a:p>
            <a:fld id="{69B7CB88-D6CD-4BE0-B1F1-047B60D4D420}" type="slidenum">
              <a:rPr lang="en-US" smtClean="0"/>
              <a:t>‹#›</a:t>
            </a:fld>
            <a:endParaRPr lang="en-US"/>
          </a:p>
        </p:txBody>
      </p:sp>
    </p:spTree>
    <p:extLst>
      <p:ext uri="{BB962C8B-B14F-4D97-AF65-F5344CB8AC3E}">
        <p14:creationId xmlns:p14="http://schemas.microsoft.com/office/powerpoint/2010/main" val="4216360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9D13F3-272C-4956-B5AC-ADA3A8BCC7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518CE0-DF22-4672-B263-11125D528A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8BA725-A175-4B71-994C-EE1B1B2BA6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542210-7397-4595-8FE6-2FE05A4E2BB7}" type="datetimeFigureOut">
              <a:rPr lang="en-US" smtClean="0"/>
              <a:t>7/20/2021</a:t>
            </a:fld>
            <a:endParaRPr lang="en-US"/>
          </a:p>
        </p:txBody>
      </p:sp>
      <p:sp>
        <p:nvSpPr>
          <p:cNvPr id="5" name="Footer Placeholder 4">
            <a:extLst>
              <a:ext uri="{FF2B5EF4-FFF2-40B4-BE49-F238E27FC236}">
                <a16:creationId xmlns:a16="http://schemas.microsoft.com/office/drawing/2014/main" id="{F9E0631A-186E-4373-81A8-42B817C85F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91B9C6-5713-4C54-B64D-3239199969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B7CB88-D6CD-4BE0-B1F1-047B60D4D420}" type="slidenum">
              <a:rPr lang="en-US" smtClean="0"/>
              <a:t>‹#›</a:t>
            </a:fld>
            <a:endParaRPr lang="en-US"/>
          </a:p>
        </p:txBody>
      </p:sp>
    </p:spTree>
    <p:extLst>
      <p:ext uri="{BB962C8B-B14F-4D97-AF65-F5344CB8AC3E}">
        <p14:creationId xmlns:p14="http://schemas.microsoft.com/office/powerpoint/2010/main" val="352826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nba.com/" TargetMode="External"/><Relationship Id="rId2" Type="http://schemas.openxmlformats.org/officeDocument/2006/relationships/hyperlink" Target="http://stats.nba.com/" TargetMode="External"/><Relationship Id="rId1" Type="http://schemas.openxmlformats.org/officeDocument/2006/relationships/slideLayout" Target="../slideLayouts/slideLayout6.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www.kaggle.com/justinas/nba-players-data" TargetMode="Externa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07/relationships/hdphoto" Target="../media/hdphoto2.wdp"/><Relationship Id="rId7"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extLst>
              <a:ext uri="{BEBA8EAE-BF5A-486C-A8C5-ECC9F3942E4B}">
                <a14:imgProps xmlns:a14="http://schemas.microsoft.com/office/drawing/2010/main">
                  <a14:imgLayer r:embed="rId3">
                    <a14:imgEffect>
                      <a14:brightnessContrast bright="50000" contrast="1000"/>
                    </a14:imgEffect>
                  </a14:imgLayer>
                </a14:imgProps>
              </a:ext>
            </a:extLst>
          </a:blip>
          <a:srcRect/>
          <a:stretch>
            <a:fillRect t="25000" b="-17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ABDED3-3CCB-4440-B4CB-5AAF0AB76D11}"/>
              </a:ext>
            </a:extLst>
          </p:cNvPr>
          <p:cNvSpPr/>
          <p:nvPr/>
        </p:nvSpPr>
        <p:spPr>
          <a:xfrm>
            <a:off x="798452" y="104442"/>
            <a:ext cx="10595096" cy="1446550"/>
          </a:xfrm>
          <a:prstGeom prst="rect">
            <a:avLst/>
          </a:prstGeom>
          <a:noFill/>
        </p:spPr>
        <p:txBody>
          <a:bodyPr wrap="square" lIns="91440" tIns="45720" rIns="91440" bIns="45720">
            <a:spAutoFit/>
          </a:bodyPr>
          <a:lstStyle/>
          <a:p>
            <a:pPr algn="ctr"/>
            <a:r>
              <a:rPr lang="en-US" sz="4400" b="1" cap="none" spc="0" dirty="0">
                <a:ln w="0"/>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Multiple Linear Regression ML Model For NBA Players’ Net Ratings</a:t>
            </a:r>
          </a:p>
        </p:txBody>
      </p:sp>
    </p:spTree>
    <p:extLst>
      <p:ext uri="{BB962C8B-B14F-4D97-AF65-F5344CB8AC3E}">
        <p14:creationId xmlns:p14="http://schemas.microsoft.com/office/powerpoint/2010/main" val="1849691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extLst>
              <a:ext uri="{BEBA8EAE-BF5A-486C-A8C5-ECC9F3942E4B}">
                <a14:imgProps xmlns:a14="http://schemas.microsoft.com/office/drawing/2010/main">
                  <a14:imgLayer r:embed="rId3">
                    <a14:imgEffect>
                      <a14:brightnessContrast bright="20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30E8E-03F0-4E27-A063-8F9480647B27}"/>
              </a:ext>
            </a:extLst>
          </p:cNvPr>
          <p:cNvSpPr>
            <a:spLocks noGrp="1"/>
          </p:cNvSpPr>
          <p:nvPr>
            <p:ph type="title"/>
          </p:nvPr>
        </p:nvSpPr>
        <p:spPr>
          <a:xfrm>
            <a:off x="283481" y="0"/>
            <a:ext cx="11569760" cy="1105866"/>
          </a:xfrm>
        </p:spPr>
        <p:txBody>
          <a:bodyPr>
            <a:normAutofit/>
          </a:bodyPr>
          <a:lstStyle/>
          <a:p>
            <a:r>
              <a:rPr lang="en-US" sz="2800" b="1" dirty="0">
                <a:latin typeface="Segoe UI" panose="020B0502040204020203" pitchFamily="34" charset="0"/>
                <a:cs typeface="Segoe UI" panose="020B0502040204020203" pitchFamily="34" charset="0"/>
              </a:rPr>
              <a:t>Variables with high correlations that may imply multicollinearity</a:t>
            </a:r>
          </a:p>
        </p:txBody>
      </p:sp>
      <p:pic>
        <p:nvPicPr>
          <p:cNvPr id="4" name="Picture 3">
            <a:extLst>
              <a:ext uri="{FF2B5EF4-FFF2-40B4-BE49-F238E27FC236}">
                <a16:creationId xmlns:a16="http://schemas.microsoft.com/office/drawing/2014/main" id="{34D52466-B938-4CC3-9B74-154F7BBB2206}"/>
              </a:ext>
            </a:extLst>
          </p:cNvPr>
          <p:cNvPicPr>
            <a:picLocks noChangeAspect="1"/>
          </p:cNvPicPr>
          <p:nvPr/>
        </p:nvPicPr>
        <p:blipFill>
          <a:blip r:embed="rId4"/>
          <a:stretch>
            <a:fillRect/>
          </a:stretch>
        </p:blipFill>
        <p:spPr>
          <a:xfrm>
            <a:off x="283481" y="1105867"/>
            <a:ext cx="3176598" cy="2340793"/>
          </a:xfrm>
          <a:prstGeom prst="rect">
            <a:avLst/>
          </a:prstGeom>
        </p:spPr>
      </p:pic>
      <p:pic>
        <p:nvPicPr>
          <p:cNvPr id="6" name="Picture 5">
            <a:extLst>
              <a:ext uri="{FF2B5EF4-FFF2-40B4-BE49-F238E27FC236}">
                <a16:creationId xmlns:a16="http://schemas.microsoft.com/office/drawing/2014/main" id="{DF893719-7AFB-47FE-8F25-372FC67B2DA5}"/>
              </a:ext>
            </a:extLst>
          </p:cNvPr>
          <p:cNvPicPr>
            <a:picLocks noChangeAspect="1"/>
          </p:cNvPicPr>
          <p:nvPr/>
        </p:nvPicPr>
        <p:blipFill>
          <a:blip r:embed="rId5"/>
          <a:stretch>
            <a:fillRect/>
          </a:stretch>
        </p:blipFill>
        <p:spPr>
          <a:xfrm>
            <a:off x="3884958" y="1105866"/>
            <a:ext cx="3638550" cy="2340793"/>
          </a:xfrm>
          <a:prstGeom prst="rect">
            <a:avLst/>
          </a:prstGeom>
        </p:spPr>
      </p:pic>
      <p:pic>
        <p:nvPicPr>
          <p:cNvPr id="7" name="Picture 6">
            <a:extLst>
              <a:ext uri="{FF2B5EF4-FFF2-40B4-BE49-F238E27FC236}">
                <a16:creationId xmlns:a16="http://schemas.microsoft.com/office/drawing/2014/main" id="{B491AE09-5543-4885-AE98-723215E7C7C0}"/>
              </a:ext>
            </a:extLst>
          </p:cNvPr>
          <p:cNvPicPr>
            <a:picLocks noChangeAspect="1"/>
          </p:cNvPicPr>
          <p:nvPr/>
        </p:nvPicPr>
        <p:blipFill>
          <a:blip r:embed="rId6"/>
          <a:stretch>
            <a:fillRect/>
          </a:stretch>
        </p:blipFill>
        <p:spPr>
          <a:xfrm>
            <a:off x="283481" y="3582794"/>
            <a:ext cx="3176598" cy="2830433"/>
          </a:xfrm>
          <a:prstGeom prst="rect">
            <a:avLst/>
          </a:prstGeom>
        </p:spPr>
      </p:pic>
      <p:pic>
        <p:nvPicPr>
          <p:cNvPr id="8" name="Picture 7">
            <a:extLst>
              <a:ext uri="{FF2B5EF4-FFF2-40B4-BE49-F238E27FC236}">
                <a16:creationId xmlns:a16="http://schemas.microsoft.com/office/drawing/2014/main" id="{17CE888D-6215-4C0C-A926-9CCAB18D16C8}"/>
              </a:ext>
            </a:extLst>
          </p:cNvPr>
          <p:cNvPicPr>
            <a:picLocks noChangeAspect="1"/>
          </p:cNvPicPr>
          <p:nvPr/>
        </p:nvPicPr>
        <p:blipFill>
          <a:blip r:embed="rId7"/>
          <a:stretch>
            <a:fillRect/>
          </a:stretch>
        </p:blipFill>
        <p:spPr>
          <a:xfrm>
            <a:off x="3884958" y="3582793"/>
            <a:ext cx="3638550" cy="2830433"/>
          </a:xfrm>
          <a:prstGeom prst="rect">
            <a:avLst/>
          </a:prstGeom>
        </p:spPr>
      </p:pic>
      <p:sp>
        <p:nvSpPr>
          <p:cNvPr id="3" name="TextBox 2">
            <a:extLst>
              <a:ext uri="{FF2B5EF4-FFF2-40B4-BE49-F238E27FC236}">
                <a16:creationId xmlns:a16="http://schemas.microsoft.com/office/drawing/2014/main" id="{65D2F72E-050B-424A-A23A-0FC677FE29B1}"/>
              </a:ext>
            </a:extLst>
          </p:cNvPr>
          <p:cNvSpPr txBox="1"/>
          <p:nvPr/>
        </p:nvSpPr>
        <p:spPr>
          <a:xfrm>
            <a:off x="7838238" y="1105866"/>
            <a:ext cx="3783920" cy="6463308"/>
          </a:xfrm>
          <a:prstGeom prst="rect">
            <a:avLst/>
          </a:prstGeom>
          <a:noFill/>
        </p:spPr>
        <p:txBody>
          <a:bodyPr wrap="square" rtlCol="0">
            <a:spAutoFit/>
          </a:bodyPr>
          <a:lstStyle/>
          <a:p>
            <a:pPr marL="342900" indent="-342900">
              <a:buFont typeface="+mj-lt"/>
              <a:buAutoNum type="arabicPeriod"/>
            </a:pPr>
            <a:r>
              <a:rPr lang="en-US" dirty="0">
                <a:latin typeface="Segoe UI" panose="020B0502040204020203" pitchFamily="34" charset="0"/>
                <a:cs typeface="Segoe UI" panose="020B0502040204020203" pitchFamily="34" charset="0"/>
              </a:rPr>
              <a:t>Some variables have high correlation that may imply multicollinearity.</a:t>
            </a:r>
          </a:p>
          <a:p>
            <a:pPr marL="342900" indent="-342900">
              <a:buFont typeface="+mj-lt"/>
              <a:buAutoNum type="arabicPeriod"/>
            </a:pPr>
            <a:endParaRPr lang="en-US" dirty="0">
              <a:latin typeface="Segoe UI" panose="020B0502040204020203" pitchFamily="34" charset="0"/>
              <a:cs typeface="Segoe UI" panose="020B0502040204020203" pitchFamily="34" charset="0"/>
            </a:endParaRPr>
          </a:p>
          <a:p>
            <a:pPr marL="342900" indent="-342900">
              <a:buFont typeface="+mj-lt"/>
              <a:buAutoNum type="arabicPeriod"/>
            </a:pPr>
            <a:r>
              <a:rPr lang="en-US" dirty="0">
                <a:latin typeface="Segoe UI" panose="020B0502040204020203" pitchFamily="34" charset="0"/>
                <a:cs typeface="Segoe UI" panose="020B0502040204020203" pitchFamily="34" charset="0"/>
              </a:rPr>
              <a:t>I used heatmap and then scatter plot to detect pairs variables with high correlation.</a:t>
            </a:r>
          </a:p>
          <a:p>
            <a:pPr marL="342900" indent="-342900">
              <a:buFont typeface="+mj-lt"/>
              <a:buAutoNum type="arabicPeriod"/>
            </a:pPr>
            <a:endParaRPr lang="en-US" dirty="0">
              <a:latin typeface="Segoe UI" panose="020B0502040204020203" pitchFamily="34" charset="0"/>
              <a:cs typeface="Segoe UI" panose="020B0502040204020203" pitchFamily="34" charset="0"/>
            </a:endParaRPr>
          </a:p>
          <a:p>
            <a:pPr marL="342900" indent="-342900">
              <a:buFont typeface="+mj-lt"/>
              <a:buAutoNum type="arabicPeriod"/>
            </a:pPr>
            <a:r>
              <a:rPr lang="en-US" dirty="0">
                <a:latin typeface="Segoe UI" panose="020B0502040204020203" pitchFamily="34" charset="0"/>
                <a:cs typeface="Segoe UI" panose="020B0502040204020203" pitchFamily="34" charset="0"/>
              </a:rPr>
              <a:t>There is also a high correlation between offensive/defensive rebound percent and rebounds, as well as last year's points and points, and so on.</a:t>
            </a:r>
          </a:p>
          <a:p>
            <a:pPr marL="342900" indent="-342900">
              <a:buFont typeface="+mj-lt"/>
              <a:buAutoNum type="arabicPeriod"/>
            </a:pPr>
            <a:endParaRPr lang="en-US" dirty="0">
              <a:latin typeface="Segoe UI" panose="020B0502040204020203" pitchFamily="34" charset="0"/>
              <a:cs typeface="Segoe UI" panose="020B0502040204020203" pitchFamily="34" charset="0"/>
            </a:endParaRPr>
          </a:p>
          <a:p>
            <a:pPr marL="342900" indent="-342900">
              <a:buFont typeface="+mj-lt"/>
              <a:buAutoNum type="arabicPeriod"/>
            </a:pPr>
            <a:r>
              <a:rPr lang="en-US" dirty="0">
                <a:latin typeface="Segoe UI" panose="020B0502040204020203" pitchFamily="34" charset="0"/>
                <a:cs typeface="Segoe UI" panose="020B0502040204020203" pitchFamily="34" charset="0"/>
              </a:rPr>
              <a:t>I used Seniority, Height, and Last Year Rebounds, Assist Percentage, and Points per Game from last season to build the model.</a:t>
            </a:r>
          </a:p>
          <a:p>
            <a:pPr marL="342900" indent="-342900">
              <a:buFont typeface="+mj-lt"/>
              <a:buAutoNum type="arabicPeriod"/>
            </a:pPr>
            <a:endParaRPr lang="en-US" dirty="0">
              <a:latin typeface="Segoe UI" panose="020B0502040204020203" pitchFamily="34" charset="0"/>
              <a:cs typeface="Segoe UI" panose="020B0502040204020203" pitchFamily="34" charset="0"/>
            </a:endParaRPr>
          </a:p>
          <a:p>
            <a:pPr marL="342900" indent="-342900">
              <a:buFont typeface="+mj-lt"/>
              <a:buAutoNum type="arabicPeriod"/>
            </a:pPr>
            <a:endParaRPr lang="en-US" dirty="0">
              <a:latin typeface="Segoe UI" panose="020B0502040204020203" pitchFamily="34" charset="0"/>
              <a:cs typeface="Segoe UI" panose="020B0502040204020203" pitchFamily="34" charset="0"/>
            </a:endParaRPr>
          </a:p>
          <a:p>
            <a:pPr marL="342900" indent="-342900">
              <a:buFont typeface="+mj-lt"/>
              <a:buAutoNum type="arabicPeriod"/>
            </a:pPr>
            <a:endParaRPr lang="en-US" dirty="0">
              <a:latin typeface="Segoe UI" panose="020B0502040204020203" pitchFamily="34" charset="0"/>
              <a:cs typeface="Segoe UI" panose="020B0502040204020203" pitchFamily="34" charset="0"/>
            </a:endParaRPr>
          </a:p>
          <a:p>
            <a:pPr marL="342900" indent="-342900">
              <a:buFont typeface="+mj-lt"/>
              <a:buAutoNum type="arabicPeriod"/>
            </a:pP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41939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extLst>
              <a:ext uri="{BEBA8EAE-BF5A-486C-A8C5-ECC9F3942E4B}">
                <a14:imgProps xmlns:a14="http://schemas.microsoft.com/office/drawing/2010/main">
                  <a14:imgLayer r:embed="rId3">
                    <a14:imgEffect>
                      <a14:brightnessContrast bright="20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30E8E-03F0-4E27-A063-8F9480647B27}"/>
              </a:ext>
            </a:extLst>
          </p:cNvPr>
          <p:cNvSpPr>
            <a:spLocks noGrp="1"/>
          </p:cNvSpPr>
          <p:nvPr>
            <p:ph type="title"/>
          </p:nvPr>
        </p:nvSpPr>
        <p:spPr>
          <a:xfrm>
            <a:off x="675248" y="154319"/>
            <a:ext cx="10515600" cy="1105866"/>
          </a:xfrm>
        </p:spPr>
        <p:txBody>
          <a:bodyPr/>
          <a:lstStyle/>
          <a:p>
            <a:r>
              <a:rPr lang="en-US" b="1" dirty="0">
                <a:latin typeface="Segoe UI" panose="020B0502040204020203" pitchFamily="34" charset="0"/>
                <a:cs typeface="Segoe UI" panose="020B0502040204020203" pitchFamily="34" charset="0"/>
              </a:rPr>
              <a:t>Model building and evaluation:</a:t>
            </a:r>
          </a:p>
        </p:txBody>
      </p:sp>
      <p:sp>
        <p:nvSpPr>
          <p:cNvPr id="3" name="TextBox 2">
            <a:extLst>
              <a:ext uri="{FF2B5EF4-FFF2-40B4-BE49-F238E27FC236}">
                <a16:creationId xmlns:a16="http://schemas.microsoft.com/office/drawing/2014/main" id="{0109C97F-E841-4D7A-8708-D05CC3AEA338}"/>
              </a:ext>
            </a:extLst>
          </p:cNvPr>
          <p:cNvSpPr txBox="1"/>
          <p:nvPr/>
        </p:nvSpPr>
        <p:spPr>
          <a:xfrm>
            <a:off x="675248" y="1075465"/>
            <a:ext cx="11113477" cy="6370975"/>
          </a:xfrm>
          <a:prstGeom prst="rect">
            <a:avLst/>
          </a:prstGeom>
          <a:noFill/>
        </p:spPr>
        <p:txBody>
          <a:bodyPr wrap="square" rtlCol="0">
            <a:spAutoFit/>
          </a:bodyPr>
          <a:lstStyle>
            <a:defPPr>
              <a:defRPr lang="en-US"/>
            </a:defPPr>
          </a:lstStyle>
          <a:p>
            <a:endParaRPr lang="en-US"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400" dirty="0">
                <a:latin typeface="Segoe UI" panose="020B0502040204020203" pitchFamily="34" charset="0"/>
                <a:cs typeface="Segoe UI" panose="020B0502040204020203" pitchFamily="34" charset="0"/>
              </a:rPr>
              <a:t>I built a ML multiple linear regression model.</a:t>
            </a:r>
          </a:p>
          <a:p>
            <a:pPr marL="342900" indent="-342900">
              <a:buFont typeface="Arial" panose="020B0604020202020204" pitchFamily="34" charset="0"/>
              <a:buChar char="•"/>
            </a:pPr>
            <a:endParaRPr lang="en-US"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400" dirty="0">
                <a:latin typeface="Segoe UI" panose="020B0502040204020203" pitchFamily="34" charset="0"/>
                <a:cs typeface="Segoe UI" panose="020B0502040204020203" pitchFamily="34" charset="0"/>
              </a:rPr>
              <a:t>After built the model I evaluated it and found out that some variables P-Value were higher than 0.05 so they are insignificant in 95% confidence interval, therefore, I removed them from the model.</a:t>
            </a:r>
          </a:p>
          <a:p>
            <a:pPr marL="342900" indent="-342900">
              <a:buFont typeface="Arial" panose="020B0604020202020204" pitchFamily="34" charset="0"/>
              <a:buChar char="•"/>
            </a:pPr>
            <a:endParaRPr lang="en-US"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400" dirty="0">
                <a:latin typeface="Segoe UI" panose="020B0502040204020203" pitchFamily="34" charset="0"/>
                <a:cs typeface="Segoe UI" panose="020B0502040204020203" pitchFamily="34" charset="0"/>
              </a:rPr>
              <a:t>The R-Squared value of the model fall from about 45.6% to about 42.3%.</a:t>
            </a:r>
          </a:p>
          <a:p>
            <a:pPr marL="342900" indent="-342900">
              <a:buFont typeface="Arial" panose="020B0604020202020204" pitchFamily="34" charset="0"/>
              <a:buChar char="•"/>
            </a:pPr>
            <a:endParaRPr lang="en-US"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400" dirty="0">
                <a:latin typeface="Segoe UI" panose="020B0502040204020203" pitchFamily="34" charset="0"/>
                <a:cs typeface="Segoe UI" panose="020B0502040204020203" pitchFamily="34" charset="0"/>
              </a:rPr>
              <a:t>The average distance between the predicted Net Rating and the actual Net Rating is about 4.8, while the standard error of the Net Rating is about 6.7. </a:t>
            </a:r>
          </a:p>
          <a:p>
            <a:endParaRPr lang="en-US"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endParaRPr lang="en-US"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endParaRPr lang="en-US"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endParaRPr lang="en-US"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endParaRPr lang="en-US"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endParaRPr lang="en-US"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74455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extLst>
              <a:ext uri="{BEBA8EAE-BF5A-486C-A8C5-ECC9F3942E4B}">
                <a14:imgProps xmlns:a14="http://schemas.microsoft.com/office/drawing/2010/main">
                  <a14:imgLayer r:embed="rId3">
                    <a14:imgEffect>
                      <a14:brightnessContrast bright="20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30E8E-03F0-4E27-A063-8F9480647B27}"/>
              </a:ext>
            </a:extLst>
          </p:cNvPr>
          <p:cNvSpPr>
            <a:spLocks noGrp="1"/>
          </p:cNvSpPr>
          <p:nvPr>
            <p:ph type="title"/>
          </p:nvPr>
        </p:nvSpPr>
        <p:spPr>
          <a:xfrm>
            <a:off x="675248" y="144503"/>
            <a:ext cx="10515600" cy="1105866"/>
          </a:xfrm>
        </p:spPr>
        <p:txBody>
          <a:bodyPr/>
          <a:lstStyle/>
          <a:p>
            <a:r>
              <a:rPr lang="en-US" b="1" dirty="0">
                <a:latin typeface="Segoe UI" panose="020B0502040204020203" pitchFamily="34" charset="0"/>
                <a:cs typeface="Segoe UI" panose="020B0502040204020203" pitchFamily="34" charset="0"/>
              </a:rPr>
              <a:t>Model Evaluation:</a:t>
            </a:r>
          </a:p>
        </p:txBody>
      </p:sp>
      <p:pic>
        <p:nvPicPr>
          <p:cNvPr id="7" name="Picture 6">
            <a:extLst>
              <a:ext uri="{FF2B5EF4-FFF2-40B4-BE49-F238E27FC236}">
                <a16:creationId xmlns:a16="http://schemas.microsoft.com/office/drawing/2014/main" id="{CB112793-2776-4B5D-9AA6-6557C381EC12}"/>
              </a:ext>
            </a:extLst>
          </p:cNvPr>
          <p:cNvPicPr>
            <a:picLocks noChangeAspect="1"/>
          </p:cNvPicPr>
          <p:nvPr/>
        </p:nvPicPr>
        <p:blipFill>
          <a:blip r:embed="rId4"/>
          <a:stretch>
            <a:fillRect/>
          </a:stretch>
        </p:blipFill>
        <p:spPr>
          <a:xfrm>
            <a:off x="6559826" y="1279236"/>
            <a:ext cx="4837044" cy="3560050"/>
          </a:xfrm>
          <a:prstGeom prst="rect">
            <a:avLst/>
          </a:prstGeom>
        </p:spPr>
      </p:pic>
      <p:pic>
        <p:nvPicPr>
          <p:cNvPr id="9" name="Picture 8">
            <a:extLst>
              <a:ext uri="{FF2B5EF4-FFF2-40B4-BE49-F238E27FC236}">
                <a16:creationId xmlns:a16="http://schemas.microsoft.com/office/drawing/2014/main" id="{922D5E4D-9D44-45A1-A272-5AA875C0DA1B}"/>
              </a:ext>
            </a:extLst>
          </p:cNvPr>
          <p:cNvPicPr>
            <a:picLocks noChangeAspect="1"/>
          </p:cNvPicPr>
          <p:nvPr/>
        </p:nvPicPr>
        <p:blipFill>
          <a:blip r:embed="rId5"/>
          <a:stretch>
            <a:fillRect/>
          </a:stretch>
        </p:blipFill>
        <p:spPr>
          <a:xfrm>
            <a:off x="795129" y="1279236"/>
            <a:ext cx="5035828" cy="3560050"/>
          </a:xfrm>
          <a:prstGeom prst="rect">
            <a:avLst/>
          </a:prstGeom>
        </p:spPr>
      </p:pic>
      <p:sp>
        <p:nvSpPr>
          <p:cNvPr id="10" name="TextBox 9">
            <a:extLst>
              <a:ext uri="{FF2B5EF4-FFF2-40B4-BE49-F238E27FC236}">
                <a16:creationId xmlns:a16="http://schemas.microsoft.com/office/drawing/2014/main" id="{0C17BA61-3171-4500-9E39-A1085D741AC9}"/>
              </a:ext>
            </a:extLst>
          </p:cNvPr>
          <p:cNvSpPr txBox="1"/>
          <p:nvPr/>
        </p:nvSpPr>
        <p:spPr>
          <a:xfrm>
            <a:off x="675248" y="5289452"/>
            <a:ext cx="11296358"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The model can be further improved as shown in the above figures.</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By adding more relevant data to the model, such as: Team Net Rating, playoff statistics, contract value, statistics about the rank of the team the player played against, etc., the model can be improved.</a:t>
            </a: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45213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6" name="Freeform: Shape 15">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B930E8E-03F0-4E27-A063-8F9480647B27}"/>
              </a:ext>
            </a:extLst>
          </p:cNvPr>
          <p:cNvSpPr>
            <a:spLocks noGrp="1"/>
          </p:cNvSpPr>
          <p:nvPr>
            <p:ph type="title"/>
          </p:nvPr>
        </p:nvSpPr>
        <p:spPr>
          <a:xfrm>
            <a:off x="727038" y="226440"/>
            <a:ext cx="3384000" cy="1492132"/>
          </a:xfrm>
        </p:spPr>
        <p:txBody>
          <a:bodyPr vert="horz" lIns="91440" tIns="45720" rIns="91440" bIns="45720" rtlCol="0" anchor="t">
            <a:normAutofit/>
          </a:bodyPr>
          <a:lstStyle/>
          <a:p>
            <a:r>
              <a:rPr lang="en-US" b="1" kern="1200" dirty="0">
                <a:solidFill>
                  <a:schemeClr val="bg1"/>
                </a:solidFill>
                <a:latin typeface="Segoe UI" panose="020B0502040204020203" pitchFamily="34" charset="0"/>
                <a:cs typeface="Segoe UI" panose="020B0502040204020203" pitchFamily="34" charset="0"/>
              </a:rPr>
              <a:t>Model Evaluation:</a:t>
            </a:r>
          </a:p>
        </p:txBody>
      </p:sp>
      <p:sp>
        <p:nvSpPr>
          <p:cNvPr id="3" name="TextBox 2">
            <a:extLst>
              <a:ext uri="{FF2B5EF4-FFF2-40B4-BE49-F238E27FC236}">
                <a16:creationId xmlns:a16="http://schemas.microsoft.com/office/drawing/2014/main" id="{0109C97F-E841-4D7A-8708-D05CC3AEA338}"/>
              </a:ext>
            </a:extLst>
          </p:cNvPr>
          <p:cNvSpPr txBox="1"/>
          <p:nvPr/>
        </p:nvSpPr>
        <p:spPr>
          <a:xfrm>
            <a:off x="608313" y="1718572"/>
            <a:ext cx="3477071" cy="3844800"/>
          </a:xfrm>
          <a:prstGeom prst="rect">
            <a:avLst/>
          </a:prstGeom>
        </p:spPr>
        <p:txBody>
          <a:bodyPr vert="horz" lIns="91440" tIns="45720" rIns="91440" bIns="45720" rtlCol="0">
            <a:noAutofit/>
          </a:bodyPr>
          <a:lstStyle>
            <a:defPPr>
              <a:defRPr lang="en-US"/>
            </a:defPPr>
          </a:lstStyle>
          <a:p>
            <a:pPr indent="-228600">
              <a:lnSpc>
                <a:spcPct val="90000"/>
              </a:lnSpc>
              <a:spcAft>
                <a:spcPts val="600"/>
              </a:spcAft>
              <a:buFont typeface="Arial" panose="020B0604020202020204" pitchFamily="34" charset="0"/>
              <a:buChar char="•"/>
            </a:pPr>
            <a:endParaRPr lang="en-US" sz="1600" dirty="0">
              <a:solidFill>
                <a:schemeClr val="bg1">
                  <a:alpha val="60000"/>
                </a:schemeClr>
              </a:solidFill>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r>
              <a:rPr lang="en-US" sz="1600" dirty="0">
                <a:solidFill>
                  <a:schemeClr val="bg1"/>
                </a:solidFill>
                <a:latin typeface="Segoe UI" panose="020B0502040204020203" pitchFamily="34" charset="0"/>
                <a:ea typeface="+mj-ea"/>
                <a:cs typeface="Segoe UI" panose="020B0502040204020203" pitchFamily="34" charset="0"/>
              </a:rPr>
              <a:t>On the right you can see the Coeff (coefficient) of the variables - meaning that for every unit added to that variable, the Net Rating will increase / decrease by the value on the right of the variable.</a:t>
            </a:r>
          </a:p>
          <a:p>
            <a:pPr indent="-228600">
              <a:lnSpc>
                <a:spcPct val="90000"/>
              </a:lnSpc>
              <a:spcAft>
                <a:spcPts val="600"/>
              </a:spcAft>
              <a:buFont typeface="Arial" panose="020B0604020202020204" pitchFamily="34" charset="0"/>
              <a:buChar char="•"/>
            </a:pPr>
            <a:endParaRPr lang="en-US" sz="1600" b="1" dirty="0">
              <a:solidFill>
                <a:schemeClr val="bg1"/>
              </a:solidFill>
              <a:latin typeface="Segoe UI" panose="020B0502040204020203" pitchFamily="34" charset="0"/>
              <a:ea typeface="+mj-ea"/>
              <a:cs typeface="Segoe UI" panose="020B0502040204020203" pitchFamily="34" charset="0"/>
            </a:endParaRPr>
          </a:p>
          <a:p>
            <a:pPr marL="342900" indent="-228600">
              <a:lnSpc>
                <a:spcPct val="90000"/>
              </a:lnSpc>
              <a:spcAft>
                <a:spcPts val="600"/>
              </a:spcAft>
              <a:buFont typeface="Arial" panose="020B0604020202020204" pitchFamily="34" charset="0"/>
              <a:buChar char="•"/>
            </a:pPr>
            <a:r>
              <a:rPr lang="en-US" sz="1600" dirty="0">
                <a:solidFill>
                  <a:schemeClr val="bg1"/>
                </a:solidFill>
                <a:latin typeface="Segoe UI" panose="020B0502040204020203" pitchFamily="34" charset="0"/>
                <a:ea typeface="+mj-ea"/>
                <a:cs typeface="Segoe UI" panose="020B0502040204020203" pitchFamily="34" charset="0"/>
              </a:rPr>
              <a:t>As the constant value is not significant, it is unknown what the player's Net Rating will be if all the variables are 0. This makes complete sense.</a:t>
            </a:r>
          </a:p>
          <a:p>
            <a:pPr marL="342900" indent="-228600">
              <a:lnSpc>
                <a:spcPct val="90000"/>
              </a:lnSpc>
              <a:spcAft>
                <a:spcPts val="600"/>
              </a:spcAft>
              <a:buFont typeface="Arial" panose="020B0604020202020204" pitchFamily="34" charset="0"/>
              <a:buChar char="•"/>
            </a:pPr>
            <a:endParaRPr lang="en-US" sz="1600" dirty="0">
              <a:solidFill>
                <a:schemeClr val="bg1">
                  <a:alpha val="60000"/>
                </a:schemeClr>
              </a:solidFill>
              <a:latin typeface="Segoe UI" panose="020B0502040204020203" pitchFamily="34" charset="0"/>
              <a:cs typeface="Segoe UI" panose="020B0502040204020203" pitchFamily="34" charset="0"/>
            </a:endParaRPr>
          </a:p>
          <a:p>
            <a:pPr indent="-228600">
              <a:lnSpc>
                <a:spcPct val="90000"/>
              </a:lnSpc>
              <a:spcAft>
                <a:spcPts val="600"/>
              </a:spcAft>
              <a:buFont typeface="Arial" panose="020B0604020202020204" pitchFamily="34" charset="0"/>
              <a:buChar char="•"/>
            </a:pPr>
            <a:endParaRPr lang="en-US" sz="1600" dirty="0">
              <a:solidFill>
                <a:schemeClr val="bg1">
                  <a:alpha val="60000"/>
                </a:schemeClr>
              </a:solidFill>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endParaRPr lang="en-US" sz="1600" dirty="0">
              <a:solidFill>
                <a:schemeClr val="bg1">
                  <a:alpha val="60000"/>
                </a:schemeClr>
              </a:solidFill>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endParaRPr lang="en-US" sz="1600" dirty="0">
              <a:solidFill>
                <a:schemeClr val="bg1">
                  <a:alpha val="60000"/>
                </a:schemeClr>
              </a:solidFill>
              <a:latin typeface="Segoe UI" panose="020B0502040204020203" pitchFamily="34" charset="0"/>
              <a:cs typeface="Segoe UI" panose="020B0502040204020203" pitchFamily="34" charset="0"/>
            </a:endParaRPr>
          </a:p>
          <a:p>
            <a:pPr indent="-228600">
              <a:lnSpc>
                <a:spcPct val="90000"/>
              </a:lnSpc>
              <a:spcAft>
                <a:spcPts val="600"/>
              </a:spcAft>
              <a:buFont typeface="Arial" panose="020B0604020202020204" pitchFamily="34" charset="0"/>
              <a:buChar char="•"/>
            </a:pPr>
            <a:endParaRPr lang="en-US" sz="1600" dirty="0">
              <a:solidFill>
                <a:schemeClr val="bg1">
                  <a:alpha val="60000"/>
                </a:schemeClr>
              </a:solidFill>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endParaRPr lang="en-US" sz="1600" dirty="0">
              <a:solidFill>
                <a:schemeClr val="bg1">
                  <a:alpha val="60000"/>
                </a:schemeClr>
              </a:solidFill>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endParaRPr lang="en-US" sz="1600" dirty="0">
              <a:solidFill>
                <a:schemeClr val="bg1">
                  <a:alpha val="60000"/>
                </a:schemeClr>
              </a:solidFill>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endParaRPr lang="en-US" sz="1600" dirty="0">
              <a:solidFill>
                <a:schemeClr val="bg1">
                  <a:alpha val="60000"/>
                </a:schemeClr>
              </a:solidFill>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endParaRPr lang="en-US" sz="1600" dirty="0">
              <a:solidFill>
                <a:schemeClr val="bg1">
                  <a:alpha val="60000"/>
                </a:schemeClr>
              </a:solidFill>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endParaRPr lang="en-US" sz="1600" dirty="0">
              <a:solidFill>
                <a:schemeClr val="bg1">
                  <a:alpha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10295E0C-34B0-47BB-8EA0-5BD597ED3B49}"/>
              </a:ext>
            </a:extLst>
          </p:cNvPr>
          <p:cNvPicPr>
            <a:picLocks noChangeAspect="1"/>
          </p:cNvPicPr>
          <p:nvPr/>
        </p:nvPicPr>
        <p:blipFill>
          <a:blip r:embed="rId2"/>
          <a:stretch>
            <a:fillRect/>
          </a:stretch>
        </p:blipFill>
        <p:spPr>
          <a:xfrm>
            <a:off x="5919703" y="643469"/>
            <a:ext cx="4996885" cy="5571062"/>
          </a:xfrm>
          <a:prstGeom prst="rect">
            <a:avLst/>
          </a:prstGeom>
        </p:spPr>
      </p:pic>
    </p:spTree>
    <p:extLst>
      <p:ext uri="{BB962C8B-B14F-4D97-AF65-F5344CB8AC3E}">
        <p14:creationId xmlns:p14="http://schemas.microsoft.com/office/powerpoint/2010/main" val="3455991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6" name="Freeform: Shape 15">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B930E8E-03F0-4E27-A063-8F9480647B27}"/>
              </a:ext>
            </a:extLst>
          </p:cNvPr>
          <p:cNvSpPr>
            <a:spLocks noGrp="1"/>
          </p:cNvSpPr>
          <p:nvPr>
            <p:ph type="title"/>
          </p:nvPr>
        </p:nvSpPr>
        <p:spPr>
          <a:xfrm>
            <a:off x="654849" y="400451"/>
            <a:ext cx="3384000" cy="1492132"/>
          </a:xfrm>
        </p:spPr>
        <p:txBody>
          <a:bodyPr vert="horz" lIns="91440" tIns="45720" rIns="91440" bIns="45720" rtlCol="0" anchor="t">
            <a:normAutofit/>
          </a:bodyPr>
          <a:lstStyle/>
          <a:p>
            <a:r>
              <a:rPr lang="en-US" b="1" kern="1200" dirty="0">
                <a:solidFill>
                  <a:schemeClr val="bg1"/>
                </a:solidFill>
                <a:latin typeface="Segoe UI" panose="020B0502040204020203" pitchFamily="34" charset="0"/>
                <a:cs typeface="Segoe UI" panose="020B0502040204020203" pitchFamily="34" charset="0"/>
              </a:rPr>
              <a:t>Insights:</a:t>
            </a:r>
          </a:p>
        </p:txBody>
      </p:sp>
      <p:sp>
        <p:nvSpPr>
          <p:cNvPr id="3" name="TextBox 2">
            <a:extLst>
              <a:ext uri="{FF2B5EF4-FFF2-40B4-BE49-F238E27FC236}">
                <a16:creationId xmlns:a16="http://schemas.microsoft.com/office/drawing/2014/main" id="{0109C97F-E841-4D7A-8708-D05CC3AEA338}"/>
              </a:ext>
            </a:extLst>
          </p:cNvPr>
          <p:cNvSpPr txBox="1"/>
          <p:nvPr/>
        </p:nvSpPr>
        <p:spPr>
          <a:xfrm>
            <a:off x="510471" y="1146517"/>
            <a:ext cx="3528378" cy="3844800"/>
          </a:xfrm>
          <a:prstGeom prst="rect">
            <a:avLst/>
          </a:prstGeom>
        </p:spPr>
        <p:txBody>
          <a:bodyPr vert="horz" lIns="91440" tIns="45720" rIns="91440" bIns="45720" rtlCol="0">
            <a:noAutofit/>
          </a:bodyPr>
          <a:lstStyle>
            <a:defPPr>
              <a:defRPr lang="en-US"/>
            </a:defPPr>
          </a:lstStyle>
          <a:p>
            <a:pPr indent="-228600">
              <a:lnSpc>
                <a:spcPct val="90000"/>
              </a:lnSpc>
              <a:spcAft>
                <a:spcPts val="600"/>
              </a:spcAft>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r>
              <a:rPr lang="en-US" sz="1600" dirty="0">
                <a:solidFill>
                  <a:schemeClr val="bg1"/>
                </a:solidFill>
                <a:latin typeface="Segoe UI" panose="020B0502040204020203" pitchFamily="34" charset="0"/>
                <a:cs typeface="Segoe UI" panose="020B0502040204020203" pitchFamily="34" charset="0"/>
              </a:rPr>
              <a:t>Team Rank has a very negative effect on the player's Net Rating, so if the player plays in a good team, probably his Net Rating will be higher.</a:t>
            </a:r>
          </a:p>
          <a:p>
            <a:pPr marL="342900" indent="-228600">
              <a:lnSpc>
                <a:spcPct val="90000"/>
              </a:lnSpc>
              <a:spcAft>
                <a:spcPts val="600"/>
              </a:spcAft>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r>
              <a:rPr lang="en-US" sz="1600" dirty="0">
                <a:solidFill>
                  <a:schemeClr val="bg1"/>
                </a:solidFill>
                <a:latin typeface="Segoe UI" panose="020B0502040204020203" pitchFamily="34" charset="0"/>
                <a:cs typeface="Segoe UI" panose="020B0502040204020203" pitchFamily="34" charset="0"/>
              </a:rPr>
              <a:t>We can see that player’s statistics in the last season probably means that he is going to have a good Net Rating in the current season.</a:t>
            </a:r>
          </a:p>
          <a:p>
            <a:pPr marL="342900" indent="-228600">
              <a:lnSpc>
                <a:spcPct val="90000"/>
              </a:lnSpc>
              <a:spcAft>
                <a:spcPts val="600"/>
              </a:spcAft>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r>
              <a:rPr lang="en-US" sz="1600" dirty="0">
                <a:solidFill>
                  <a:schemeClr val="bg1"/>
                </a:solidFill>
                <a:latin typeface="Segoe UI" panose="020B0502040204020203" pitchFamily="34" charset="0"/>
                <a:cs typeface="Segoe UI" panose="020B0502040204020203" pitchFamily="34" charset="0"/>
              </a:rPr>
              <a:t>We can see that a team from the west conference may expect their players to have a higher Net Rating due to the dominance of the west teams over the east teams between 1996-1997 and 2018-2019.</a:t>
            </a:r>
          </a:p>
          <a:p>
            <a:pPr marL="342900" indent="-228600">
              <a:lnSpc>
                <a:spcPct val="90000"/>
              </a:lnSpc>
              <a:spcAft>
                <a:spcPts val="600"/>
              </a:spcAft>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indent="-228600">
              <a:lnSpc>
                <a:spcPct val="90000"/>
              </a:lnSpc>
              <a:spcAft>
                <a:spcPts val="600"/>
              </a:spcAft>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endParaRPr lang="en-US" sz="1600" dirty="0">
              <a:solidFill>
                <a:schemeClr val="bg1"/>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10295E0C-34B0-47BB-8EA0-5BD597ED3B49}"/>
              </a:ext>
            </a:extLst>
          </p:cNvPr>
          <p:cNvPicPr>
            <a:picLocks noChangeAspect="1"/>
          </p:cNvPicPr>
          <p:nvPr/>
        </p:nvPicPr>
        <p:blipFill>
          <a:blip r:embed="rId2"/>
          <a:stretch>
            <a:fillRect/>
          </a:stretch>
        </p:blipFill>
        <p:spPr>
          <a:xfrm>
            <a:off x="5919703" y="643469"/>
            <a:ext cx="4996885" cy="5571062"/>
          </a:xfrm>
          <a:prstGeom prst="rect">
            <a:avLst/>
          </a:prstGeom>
        </p:spPr>
      </p:pic>
    </p:spTree>
    <p:extLst>
      <p:ext uri="{BB962C8B-B14F-4D97-AF65-F5344CB8AC3E}">
        <p14:creationId xmlns:p14="http://schemas.microsoft.com/office/powerpoint/2010/main" val="2888645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930E8E-03F0-4E27-A063-8F9480647B27}"/>
              </a:ext>
            </a:extLst>
          </p:cNvPr>
          <p:cNvSpPr>
            <a:spLocks noGrp="1"/>
          </p:cNvSpPr>
          <p:nvPr>
            <p:ph type="title"/>
          </p:nvPr>
        </p:nvSpPr>
        <p:spPr>
          <a:xfrm>
            <a:off x="466722" y="586855"/>
            <a:ext cx="3201366" cy="3387497"/>
          </a:xfrm>
        </p:spPr>
        <p:txBody>
          <a:bodyPr vert="horz" lIns="91440" tIns="45720" rIns="91440" bIns="45720" rtlCol="0" anchor="b">
            <a:normAutofit/>
          </a:bodyPr>
          <a:lstStyle/>
          <a:p>
            <a:r>
              <a:rPr lang="en-US" sz="4000" b="1" kern="1200" dirty="0">
                <a:solidFill>
                  <a:srgbClr val="FFFFFF"/>
                </a:solidFill>
                <a:latin typeface="Segoe UI" panose="020B0502040204020203" pitchFamily="34" charset="0"/>
                <a:cs typeface="Segoe UI" panose="020B0502040204020203" pitchFamily="34" charset="0"/>
              </a:rPr>
              <a:t>Introduction And Motivation:</a:t>
            </a:r>
          </a:p>
        </p:txBody>
      </p:sp>
      <p:sp>
        <p:nvSpPr>
          <p:cNvPr id="3" name="TextBox 2">
            <a:extLst>
              <a:ext uri="{FF2B5EF4-FFF2-40B4-BE49-F238E27FC236}">
                <a16:creationId xmlns:a16="http://schemas.microsoft.com/office/drawing/2014/main" id="{0109C97F-E841-4D7A-8708-D05CC3AEA338}"/>
              </a:ext>
            </a:extLst>
          </p:cNvPr>
          <p:cNvSpPr txBox="1"/>
          <p:nvPr/>
        </p:nvSpPr>
        <p:spPr>
          <a:xfrm>
            <a:off x="4698858" y="666114"/>
            <a:ext cx="6555347" cy="5546047"/>
          </a:xfrm>
          <a:prstGeom prst="rect">
            <a:avLst/>
          </a:prstGeom>
        </p:spPr>
        <p:txBody>
          <a:bodyPr vert="horz" lIns="91440" tIns="45720" rIns="91440" bIns="45720" rtlCol="0" anchor="ctr">
            <a:noAutofit/>
          </a:bodyPr>
          <a:lstStyle>
            <a:defPPr>
              <a:defRPr lang="en-US"/>
            </a:defPPr>
          </a:lstStyle>
          <a:p>
            <a:pPr marL="285750" indent="-285750">
              <a:spcAft>
                <a:spcPts val="600"/>
              </a:spcAft>
              <a:buFont typeface="Arial" panose="020B0604020202020204" pitchFamily="34" charset="0"/>
              <a:buChar char="•"/>
            </a:pPr>
            <a:r>
              <a:rPr lang="en-US" sz="1600" dirty="0">
                <a:latin typeface="Segoe UI" panose="020B0502040204020203" pitchFamily="34" charset="0"/>
                <a:cs typeface="Segoe UI" panose="020B0502040204020203" pitchFamily="34" charset="0"/>
              </a:rPr>
              <a:t>In the National Basketball Association (NBA) league, team management is crucial in many aspects, including draft picks, trades, and contract negotiations, partly because of the NBA's trade rules and salary cap.</a:t>
            </a:r>
          </a:p>
          <a:p>
            <a:pPr>
              <a:spcAft>
                <a:spcPts val="600"/>
              </a:spcAft>
            </a:pPr>
            <a:endParaRPr lang="en-US" sz="1600" dirty="0">
              <a:latin typeface="Segoe UI" panose="020B0502040204020203" pitchFamily="34" charset="0"/>
              <a:cs typeface="Segoe UI" panose="020B0502040204020203" pitchFamily="34" charset="0"/>
            </a:endParaRPr>
          </a:p>
          <a:p>
            <a:pPr marL="285750" indent="-285750">
              <a:spcAft>
                <a:spcPts val="600"/>
              </a:spcAft>
              <a:buFont typeface="Arial" panose="020B0604020202020204" pitchFamily="34" charset="0"/>
              <a:buChar char="•"/>
            </a:pPr>
            <a:r>
              <a:rPr lang="en-US" sz="1600" dirty="0">
                <a:latin typeface="Segoe UI" panose="020B0502040204020203" pitchFamily="34" charset="0"/>
                <a:cs typeface="Segoe UI" panose="020B0502040204020203" pitchFamily="34" charset="0"/>
              </a:rPr>
              <a:t>Each team willing to sign the best players to achieve its goals, in accordance with the NBA's trade rules and salary cap.</a:t>
            </a:r>
          </a:p>
          <a:p>
            <a:pPr>
              <a:spcAft>
                <a:spcPts val="600"/>
              </a:spcAft>
            </a:pPr>
            <a:endParaRPr lang="en-US" sz="1600" dirty="0">
              <a:latin typeface="Segoe UI" panose="020B0502040204020203" pitchFamily="34" charset="0"/>
              <a:cs typeface="Segoe UI" panose="020B0502040204020203" pitchFamily="34" charset="0"/>
            </a:endParaRPr>
          </a:p>
          <a:p>
            <a:pPr marL="285750" indent="-285750">
              <a:spcAft>
                <a:spcPts val="600"/>
              </a:spcAft>
              <a:buFont typeface="Arial" panose="020B0604020202020204" pitchFamily="34" charset="0"/>
              <a:buChar char="•"/>
            </a:pPr>
            <a:r>
              <a:rPr lang="en-US" sz="1600" dirty="0">
                <a:latin typeface="Segoe UI" panose="020B0502040204020203" pitchFamily="34" charset="0"/>
                <a:cs typeface="Segoe UI" panose="020B0502040204020203" pitchFamily="34" charset="0"/>
              </a:rPr>
              <a:t>One of the most important aspects of determining a player’s value is his Net Rating, which can be explained simply as how much better or worse the team performs when that player is on the court.</a:t>
            </a:r>
          </a:p>
          <a:p>
            <a:pPr>
              <a:spcAft>
                <a:spcPts val="600"/>
              </a:spcAft>
            </a:pPr>
            <a:endParaRPr lang="en-US" sz="1600" dirty="0">
              <a:latin typeface="Segoe UI" panose="020B0502040204020203" pitchFamily="34" charset="0"/>
              <a:cs typeface="Segoe UI" panose="020B0502040204020203" pitchFamily="34" charset="0"/>
            </a:endParaRPr>
          </a:p>
          <a:p>
            <a:pPr marL="285750" indent="-285750">
              <a:spcAft>
                <a:spcPts val="600"/>
              </a:spcAft>
              <a:buFont typeface="Arial" panose="020B0604020202020204" pitchFamily="34" charset="0"/>
              <a:buChar char="•"/>
            </a:pPr>
            <a:r>
              <a:rPr lang="en-US" sz="1600" dirty="0">
                <a:latin typeface="Segoe UI" panose="020B0502040204020203" pitchFamily="34" charset="0"/>
                <a:cs typeface="Segoe UI" panose="020B0502040204020203" pitchFamily="34" charset="0"/>
              </a:rPr>
              <a:t>The goal of this project is to build a Machine Learning multiple regression model based on Python that will consider certain aspects of a player and team to determine his expected Net Rating.</a:t>
            </a:r>
          </a:p>
          <a:p>
            <a:pPr>
              <a:spcAft>
                <a:spcPts val="600"/>
              </a:spcAft>
            </a:pPr>
            <a:endParaRPr lang="en-US" sz="1600" dirty="0">
              <a:latin typeface="Segoe UI" panose="020B0502040204020203" pitchFamily="34" charset="0"/>
              <a:cs typeface="Segoe UI" panose="020B0502040204020203" pitchFamily="34" charset="0"/>
            </a:endParaRPr>
          </a:p>
          <a:p>
            <a:pPr marL="285750" indent="-285750">
              <a:spcAft>
                <a:spcPts val="600"/>
              </a:spcAft>
              <a:buFont typeface="Arial" panose="020B0604020202020204" pitchFamily="34" charset="0"/>
              <a:buChar char="•"/>
            </a:pPr>
            <a:r>
              <a:rPr lang="en-US" sz="1600" dirty="0">
                <a:latin typeface="Segoe UI" panose="020B0502040204020203" pitchFamily="34" charset="0"/>
                <a:cs typeface="Segoe UI" panose="020B0502040204020203" pitchFamily="34" charset="0"/>
              </a:rPr>
              <a:t>As a result, teams' managers could anticipate Net Ratings of the players and evaluate their performance based on team performance, and thus make better decisions that will contribute to their team's success.</a:t>
            </a:r>
          </a:p>
          <a:p>
            <a:pPr marL="285750" indent="-285750">
              <a:spcAft>
                <a:spcPts val="600"/>
              </a:spcAft>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3544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930E8E-03F0-4E27-A063-8F9480647B27}"/>
              </a:ext>
            </a:extLst>
          </p:cNvPr>
          <p:cNvSpPr>
            <a:spLocks noGrp="1"/>
          </p:cNvSpPr>
          <p:nvPr>
            <p:ph type="title"/>
          </p:nvPr>
        </p:nvSpPr>
        <p:spPr>
          <a:xfrm>
            <a:off x="503584" y="-637634"/>
            <a:ext cx="4959603" cy="1642969"/>
          </a:xfrm>
        </p:spPr>
        <p:txBody>
          <a:bodyPr vert="horz" lIns="91440" tIns="45720" rIns="91440" bIns="45720" rtlCol="0" anchor="b">
            <a:normAutofit/>
          </a:bodyPr>
          <a:lstStyle/>
          <a:p>
            <a:r>
              <a:rPr lang="en-US" sz="4000" b="1" kern="1200" dirty="0">
                <a:solidFill>
                  <a:schemeClr val="tx1"/>
                </a:solidFill>
                <a:latin typeface="Segoe UI" panose="020B0502040204020203" pitchFamily="34" charset="0"/>
                <a:cs typeface="Segoe UI" panose="020B0502040204020203" pitchFamily="34" charset="0"/>
              </a:rPr>
              <a:t>Data Description:</a:t>
            </a:r>
          </a:p>
        </p:txBody>
      </p:sp>
      <p:sp>
        <p:nvSpPr>
          <p:cNvPr id="3" name="TextBox 2">
            <a:extLst>
              <a:ext uri="{FF2B5EF4-FFF2-40B4-BE49-F238E27FC236}">
                <a16:creationId xmlns:a16="http://schemas.microsoft.com/office/drawing/2014/main" id="{0109C97F-E841-4D7A-8708-D05CC3AEA338}"/>
              </a:ext>
            </a:extLst>
          </p:cNvPr>
          <p:cNvSpPr txBox="1"/>
          <p:nvPr/>
        </p:nvSpPr>
        <p:spPr>
          <a:xfrm>
            <a:off x="478535" y="1298954"/>
            <a:ext cx="5823791" cy="5201023"/>
          </a:xfrm>
          <a:prstGeom prst="rect">
            <a:avLst/>
          </a:prstGeom>
        </p:spPr>
        <p:txBody>
          <a:bodyPr vert="horz" lIns="91440" tIns="45720" rIns="91440" bIns="45720" rtlCol="0" anchor="t">
            <a:noAutofit/>
          </a:bodyPr>
          <a:lstStyle>
            <a:defPPr>
              <a:defRPr lang="en-US"/>
            </a:defPPr>
          </a:lstStyle>
          <a:p>
            <a:pPr marL="342900" indent="-228600">
              <a:lnSpc>
                <a:spcPct val="90000"/>
              </a:lnSpc>
              <a:spcAft>
                <a:spcPts val="600"/>
              </a:spcAft>
              <a:buFont typeface="Arial" panose="020B0604020202020204" pitchFamily="34" charset="0"/>
              <a:buChar char="•"/>
            </a:pPr>
            <a:r>
              <a:rPr lang="en-US" b="0" i="0" dirty="0">
                <a:effectLst/>
                <a:latin typeface="Segoe UI" panose="020B0502040204020203" pitchFamily="34" charset="0"/>
                <a:cs typeface="Segoe UI" panose="020B0502040204020203" pitchFamily="34" charset="0"/>
              </a:rPr>
              <a:t>The data was directly collected by making an API call to </a:t>
            </a:r>
            <a:r>
              <a:rPr lang="en-US" b="0" i="0" u="none" strike="noStrike" dirty="0">
                <a:effectLst/>
                <a:latin typeface="Segoe UI" panose="020B0502040204020203" pitchFamily="34" charset="0"/>
                <a:cs typeface="Segoe UI" panose="020B0502040204020203" pitchFamily="34" charset="0"/>
                <a:hlinkClick r:id="rId2"/>
              </a:rPr>
              <a:t>stats.nba.com</a:t>
            </a:r>
            <a:r>
              <a:rPr lang="en-US" b="0" i="0" dirty="0">
                <a:effectLst/>
                <a:latin typeface="Segoe UI" panose="020B0502040204020203" pitchFamily="34" charset="0"/>
                <a:cs typeface="Segoe UI" panose="020B0502040204020203" pitchFamily="34" charset="0"/>
              </a:rPr>
              <a:t> using a custom Python script. All the data is fully attributed to </a:t>
            </a:r>
            <a:r>
              <a:rPr lang="en-US" b="0" i="0" u="none" strike="noStrike" dirty="0">
                <a:effectLst/>
                <a:latin typeface="Segoe UI" panose="020B0502040204020203" pitchFamily="34" charset="0"/>
                <a:cs typeface="Segoe UI" panose="020B0502040204020203" pitchFamily="34" charset="0"/>
                <a:hlinkClick r:id="rId3"/>
              </a:rPr>
              <a:t>NBA.com</a:t>
            </a:r>
            <a:r>
              <a:rPr lang="en-US" b="0" i="0" u="none" strike="noStrike" dirty="0">
                <a:effectLst/>
                <a:latin typeface="Segoe UI" panose="020B0502040204020203" pitchFamily="34" charset="0"/>
                <a:cs typeface="Segoe UI" panose="020B0502040204020203" pitchFamily="34" charset="0"/>
              </a:rPr>
              <a:t>.</a:t>
            </a:r>
          </a:p>
          <a:p>
            <a:pPr marL="342900" indent="-228600">
              <a:lnSpc>
                <a:spcPct val="90000"/>
              </a:lnSpc>
              <a:spcAft>
                <a:spcPts val="6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r>
              <a:rPr lang="en-US" dirty="0">
                <a:latin typeface="Segoe UI" panose="020B0502040204020203" pitchFamily="34" charset="0"/>
                <a:cs typeface="Segoe UI" panose="020B0502040204020203" pitchFamily="34" charset="0"/>
              </a:rPr>
              <a:t>The data is taken from: </a:t>
            </a:r>
            <a:r>
              <a:rPr lang="en-US" dirty="0">
                <a:latin typeface="Segoe UI" panose="020B0502040204020203" pitchFamily="34" charset="0"/>
                <a:cs typeface="Segoe UI" panose="020B0502040204020203" pitchFamily="34" charset="0"/>
                <a:hlinkClick r:id="rId4"/>
              </a:rPr>
              <a:t>https://www.kaggle.com/justinas/nba-players-data</a:t>
            </a:r>
            <a:r>
              <a:rPr lang="en-US" dirty="0">
                <a:latin typeface="Segoe UI" panose="020B0502040204020203" pitchFamily="34" charset="0"/>
                <a:cs typeface="Segoe UI" panose="020B0502040204020203" pitchFamily="34" charset="0"/>
              </a:rPr>
              <a:t>.</a:t>
            </a:r>
          </a:p>
          <a:p>
            <a:pPr marL="342900" indent="-228600">
              <a:lnSpc>
                <a:spcPct val="90000"/>
              </a:lnSpc>
              <a:spcAft>
                <a:spcPts val="6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r>
              <a:rPr lang="en-US" dirty="0">
                <a:latin typeface="Segoe UI" panose="020B0502040204020203" pitchFamily="34" charset="0"/>
                <a:cs typeface="Segoe UI" panose="020B0502040204020203" pitchFamily="34" charset="0"/>
              </a:rPr>
              <a:t>Each row of the data set represents a player's statistics in a specific season for the last team he played for in this season.</a:t>
            </a:r>
          </a:p>
          <a:p>
            <a:pPr marL="342900" indent="-228600">
              <a:lnSpc>
                <a:spcPct val="90000"/>
              </a:lnSpc>
              <a:spcAft>
                <a:spcPts val="6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r>
              <a:rPr lang="en-US" dirty="0">
                <a:latin typeface="Segoe UI" panose="020B0502040204020203" pitchFamily="34" charset="0"/>
                <a:cs typeface="Segoe UI" panose="020B0502040204020203" pitchFamily="34" charset="0"/>
              </a:rPr>
              <a:t>The data contains 11,145 rows and 22 columns of player's statistics between the seasons 1996-1997 to 2019-2020. The data from season 2019-2020 is incomplete so I have not analyzed it.</a:t>
            </a:r>
          </a:p>
          <a:p>
            <a:pPr marL="342900" indent="-228600">
              <a:lnSpc>
                <a:spcPct val="90000"/>
              </a:lnSpc>
              <a:spcAft>
                <a:spcPts val="6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endParaRPr lang="en-US" dirty="0">
              <a:latin typeface="Segoe UI" panose="020B0502040204020203" pitchFamily="34" charset="0"/>
              <a:cs typeface="Segoe UI" panose="020B0502040204020203" pitchFamily="34" charset="0"/>
            </a:endParaRPr>
          </a:p>
        </p:txBody>
      </p:sp>
      <p:pic>
        <p:nvPicPr>
          <p:cNvPr id="7" name="Graphic 6" descr="Database">
            <a:extLst>
              <a:ext uri="{FF2B5EF4-FFF2-40B4-BE49-F238E27FC236}">
                <a16:creationId xmlns:a16="http://schemas.microsoft.com/office/drawing/2014/main" id="{253A427D-0DD5-4737-9C32-60FD21D002F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12442" y="621610"/>
            <a:ext cx="5201023" cy="5201023"/>
          </a:xfrm>
          <a:prstGeom prst="rect">
            <a:avLst/>
          </a:prstGeom>
        </p:spPr>
      </p:pic>
      <p:sp>
        <p:nvSpPr>
          <p:cNvPr id="12"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1776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extLst>
              <a:ext uri="{BEBA8EAE-BF5A-486C-A8C5-ECC9F3942E4B}">
                <a14:imgProps xmlns:a14="http://schemas.microsoft.com/office/drawing/2010/main">
                  <a14:imgLayer r:embed="rId3">
                    <a14:imgEffect>
                      <a14:brightnessContrast bright="20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30E8E-03F0-4E27-A063-8F9480647B27}"/>
              </a:ext>
            </a:extLst>
          </p:cNvPr>
          <p:cNvSpPr>
            <a:spLocks noGrp="1"/>
          </p:cNvSpPr>
          <p:nvPr>
            <p:ph type="title"/>
          </p:nvPr>
        </p:nvSpPr>
        <p:spPr>
          <a:xfrm>
            <a:off x="549812" y="119337"/>
            <a:ext cx="10515600" cy="1105866"/>
          </a:xfrm>
        </p:spPr>
        <p:txBody>
          <a:bodyPr/>
          <a:lstStyle/>
          <a:p>
            <a:r>
              <a:rPr lang="en-US" b="1" dirty="0">
                <a:latin typeface="Segoe UI" panose="020B0502040204020203" pitchFamily="34" charset="0"/>
                <a:cs typeface="Segoe UI" panose="020B0502040204020203" pitchFamily="34" charset="0"/>
              </a:rPr>
              <a:t>Data Cleaning</a:t>
            </a:r>
          </a:p>
        </p:txBody>
      </p:sp>
      <p:sp>
        <p:nvSpPr>
          <p:cNvPr id="3" name="TextBox 2">
            <a:extLst>
              <a:ext uri="{FF2B5EF4-FFF2-40B4-BE49-F238E27FC236}">
                <a16:creationId xmlns:a16="http://schemas.microsoft.com/office/drawing/2014/main" id="{0109C97F-E841-4D7A-8708-D05CC3AEA338}"/>
              </a:ext>
            </a:extLst>
          </p:cNvPr>
          <p:cNvSpPr txBox="1"/>
          <p:nvPr/>
        </p:nvSpPr>
        <p:spPr>
          <a:xfrm>
            <a:off x="549812" y="1225203"/>
            <a:ext cx="11231524" cy="7171194"/>
          </a:xfrm>
          <a:prstGeom prst="rect">
            <a:avLst/>
          </a:prstGeom>
          <a:noFill/>
        </p:spPr>
        <p:txBody>
          <a:bodyPr wrap="square" rtlCol="0">
            <a:spAutoFit/>
          </a:bodyPr>
          <a:lstStyle>
            <a:defPPr>
              <a:defRPr lang="en-US"/>
            </a:defPPr>
          </a:lstStyle>
          <a:p>
            <a:pPr marL="342900" indent="-342900">
              <a:buFont typeface="Arial" panose="020B0604020202020204" pitchFamily="34" charset="0"/>
              <a:buChar char="•"/>
            </a:pPr>
            <a:r>
              <a:rPr lang="en-US" sz="2000" b="0" i="0" dirty="0">
                <a:effectLst/>
                <a:latin typeface="Segoe UI" panose="020B0502040204020203" pitchFamily="34" charset="0"/>
                <a:cs typeface="Segoe UI" panose="020B0502040204020203" pitchFamily="34" charset="0"/>
              </a:rPr>
              <a:t>Due to extreme values that create outliers in the season statistic of players who played less than 12 games in the season, I analyzed only statistics of players who played more than 11 games in the season.</a:t>
            </a:r>
          </a:p>
          <a:p>
            <a:endParaRPr lang="en-US" sz="2000" dirty="0">
              <a:latin typeface="Segoe UI" panose="020B0502040204020203" pitchFamily="34" charset="0"/>
              <a:cs typeface="Segoe UI" panose="020B0502040204020203" pitchFamily="34" charset="0"/>
            </a:endParaRPr>
          </a:p>
          <a:p>
            <a:r>
              <a:rPr lang="en-US" sz="2000" b="1" dirty="0">
                <a:solidFill>
                  <a:schemeClr val="accent1">
                    <a:lumMod val="75000"/>
                  </a:schemeClr>
                </a:solidFill>
                <a:latin typeface="Segoe UI" panose="020B0502040204020203" pitchFamily="34" charset="0"/>
                <a:cs typeface="Segoe UI" panose="020B0502040204020203" pitchFamily="34" charset="0"/>
              </a:rPr>
              <a:t>     </a:t>
            </a:r>
            <a:r>
              <a:rPr lang="en-US" sz="2000" b="1" u="sng" dirty="0">
                <a:solidFill>
                  <a:schemeClr val="accent1">
                    <a:lumMod val="75000"/>
                  </a:schemeClr>
                </a:solidFill>
                <a:latin typeface="Segoe UI" panose="020B0502040204020203" pitchFamily="34" charset="0"/>
                <a:cs typeface="Segoe UI" panose="020B0502040204020203" pitchFamily="34" charset="0"/>
              </a:rPr>
              <a:t>Players' Net Rating by number of games played in a season:</a:t>
            </a:r>
            <a:endParaRPr lang="en-US" sz="2000" u="sng"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endParaRPr lang="en-US" sz="2000" b="0" i="0" dirty="0">
              <a:effectLst/>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endParaRPr lang="en-US" sz="2000" b="0" i="0" dirty="0">
              <a:effectLst/>
              <a:latin typeface="Segoe UI" panose="020B0502040204020203" pitchFamily="34" charset="0"/>
              <a:cs typeface="Segoe UI" panose="020B0502040204020203" pitchFamily="34" charset="0"/>
            </a:endParaRPr>
          </a:p>
          <a:p>
            <a:endParaRPr lang="en-US" sz="2000" dirty="0">
              <a:latin typeface="Segoe UI" panose="020B0502040204020203" pitchFamily="34" charset="0"/>
              <a:cs typeface="Segoe UI" panose="020B0502040204020203" pitchFamily="34" charset="0"/>
            </a:endParaRPr>
          </a:p>
          <a:p>
            <a:endParaRPr lang="en-US" sz="20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000" dirty="0">
                <a:latin typeface="Segoe UI" panose="020B0502040204020203" pitchFamily="34" charset="0"/>
                <a:cs typeface="Segoe UI" panose="020B0502040204020203" pitchFamily="34" charset="0"/>
              </a:rPr>
              <a:t>The rows with a draft year of NULL or 'Undrafted' have been removed because the multiple linear regression model will only check the players that were drafted to prevent extreme results and to examine the effect of the draft pick number on the player’s Net Rating.</a:t>
            </a:r>
          </a:p>
          <a:p>
            <a:endParaRPr lang="en-US" sz="20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D2BD05DE-89C4-4E87-AA12-704D82D19A6D}"/>
              </a:ext>
            </a:extLst>
          </p:cNvPr>
          <p:cNvPicPr>
            <a:picLocks noChangeAspect="1"/>
          </p:cNvPicPr>
          <p:nvPr/>
        </p:nvPicPr>
        <p:blipFill>
          <a:blip r:embed="rId4"/>
          <a:stretch>
            <a:fillRect/>
          </a:stretch>
        </p:blipFill>
        <p:spPr>
          <a:xfrm>
            <a:off x="973730" y="2919572"/>
            <a:ext cx="6420984" cy="2407802"/>
          </a:xfrm>
          <a:prstGeom prst="rect">
            <a:avLst/>
          </a:prstGeom>
        </p:spPr>
      </p:pic>
    </p:spTree>
    <p:extLst>
      <p:ext uri="{BB962C8B-B14F-4D97-AF65-F5344CB8AC3E}">
        <p14:creationId xmlns:p14="http://schemas.microsoft.com/office/powerpoint/2010/main" val="405444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extLst>
              <a:ext uri="{BEBA8EAE-BF5A-486C-A8C5-ECC9F3942E4B}">
                <a14:imgProps xmlns:a14="http://schemas.microsoft.com/office/drawing/2010/main">
                  <a14:imgLayer r:embed="rId3">
                    <a14:imgEffect>
                      <a14:brightnessContrast bright="20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30E8E-03F0-4E27-A063-8F9480647B27}"/>
              </a:ext>
            </a:extLst>
          </p:cNvPr>
          <p:cNvSpPr>
            <a:spLocks noGrp="1"/>
          </p:cNvSpPr>
          <p:nvPr>
            <p:ph type="title"/>
          </p:nvPr>
        </p:nvSpPr>
        <p:spPr>
          <a:xfrm>
            <a:off x="675248" y="154319"/>
            <a:ext cx="10515600" cy="1105866"/>
          </a:xfrm>
        </p:spPr>
        <p:txBody>
          <a:bodyPr/>
          <a:lstStyle/>
          <a:p>
            <a:r>
              <a:rPr lang="en-US" b="1" dirty="0">
                <a:latin typeface="Segoe UI" panose="020B0502040204020203" pitchFamily="34" charset="0"/>
                <a:cs typeface="Segoe UI" panose="020B0502040204020203" pitchFamily="34" charset="0"/>
              </a:rPr>
              <a:t>ETL Process</a:t>
            </a:r>
          </a:p>
        </p:txBody>
      </p:sp>
      <p:graphicFrame>
        <p:nvGraphicFramePr>
          <p:cNvPr id="5" name="TextBox 2">
            <a:extLst>
              <a:ext uri="{FF2B5EF4-FFF2-40B4-BE49-F238E27FC236}">
                <a16:creationId xmlns:a16="http://schemas.microsoft.com/office/drawing/2014/main" id="{0C508623-654C-4868-9E46-6BFE9599E1B6}"/>
              </a:ext>
            </a:extLst>
          </p:cNvPr>
          <p:cNvGraphicFramePr/>
          <p:nvPr>
            <p:extLst>
              <p:ext uri="{D42A27DB-BD31-4B8C-83A1-F6EECF244321}">
                <p14:modId xmlns:p14="http://schemas.microsoft.com/office/powerpoint/2010/main" val="1660708359"/>
              </p:ext>
            </p:extLst>
          </p:nvPr>
        </p:nvGraphicFramePr>
        <p:xfrm>
          <a:off x="675248" y="1406770"/>
          <a:ext cx="11113477" cy="52629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62696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extLst>
              <a:ext uri="{BEBA8EAE-BF5A-486C-A8C5-ECC9F3942E4B}">
                <a14:imgProps xmlns:a14="http://schemas.microsoft.com/office/drawing/2010/main">
                  <a14:imgLayer r:embed="rId3">
                    <a14:imgEffect>
                      <a14:brightnessContrast bright="20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30E8E-03F0-4E27-A063-8F9480647B27}"/>
              </a:ext>
            </a:extLst>
          </p:cNvPr>
          <p:cNvSpPr>
            <a:spLocks noGrp="1"/>
          </p:cNvSpPr>
          <p:nvPr>
            <p:ph type="title"/>
          </p:nvPr>
        </p:nvSpPr>
        <p:spPr>
          <a:xfrm>
            <a:off x="539261" y="154320"/>
            <a:ext cx="10515600" cy="1105866"/>
          </a:xfrm>
        </p:spPr>
        <p:txBody>
          <a:bodyPr/>
          <a:lstStyle/>
          <a:p>
            <a:r>
              <a:rPr lang="en-US" b="1" dirty="0">
                <a:latin typeface="Segoe UI" panose="020B0502040204020203" pitchFamily="34" charset="0"/>
                <a:cs typeface="Segoe UI" panose="020B0502040204020203" pitchFamily="34" charset="0"/>
              </a:rPr>
              <a:t>Feature Engineering</a:t>
            </a:r>
          </a:p>
        </p:txBody>
      </p:sp>
      <p:graphicFrame>
        <p:nvGraphicFramePr>
          <p:cNvPr id="5" name="TextBox 2">
            <a:extLst>
              <a:ext uri="{FF2B5EF4-FFF2-40B4-BE49-F238E27FC236}">
                <a16:creationId xmlns:a16="http://schemas.microsoft.com/office/drawing/2014/main" id="{EFF347BC-FB3A-411F-A68D-56F1E61769F4}"/>
              </a:ext>
            </a:extLst>
          </p:cNvPr>
          <p:cNvGraphicFramePr/>
          <p:nvPr>
            <p:extLst>
              <p:ext uri="{D42A27DB-BD31-4B8C-83A1-F6EECF244321}">
                <p14:modId xmlns:p14="http://schemas.microsoft.com/office/powerpoint/2010/main" val="2401648838"/>
              </p:ext>
            </p:extLst>
          </p:nvPr>
        </p:nvGraphicFramePr>
        <p:xfrm>
          <a:off x="539261" y="1260186"/>
          <a:ext cx="11113477" cy="50345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29152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930E8E-03F0-4E27-A063-8F9480647B2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n-US" sz="2400" b="1" dirty="0">
                <a:solidFill>
                  <a:srgbClr val="FFFFFF"/>
                </a:solidFill>
                <a:latin typeface="Segoe UI" panose="020B0502040204020203" pitchFamily="34" charset="0"/>
                <a:cs typeface="Segoe UI" panose="020B0502040204020203" pitchFamily="34" charset="0"/>
              </a:rPr>
              <a:t>Data Exploration</a:t>
            </a:r>
          </a:p>
        </p:txBody>
      </p:sp>
      <p:pic>
        <p:nvPicPr>
          <p:cNvPr id="5" name="Picture 4">
            <a:extLst>
              <a:ext uri="{FF2B5EF4-FFF2-40B4-BE49-F238E27FC236}">
                <a16:creationId xmlns:a16="http://schemas.microsoft.com/office/drawing/2014/main" id="{9F8B1641-14BC-446A-92F0-AEA3601B19C2}"/>
              </a:ext>
            </a:extLst>
          </p:cNvPr>
          <p:cNvPicPr>
            <a:picLocks noChangeAspect="1"/>
          </p:cNvPicPr>
          <p:nvPr/>
        </p:nvPicPr>
        <p:blipFill>
          <a:blip r:embed="rId2"/>
          <a:stretch>
            <a:fillRect/>
          </a:stretch>
        </p:blipFill>
        <p:spPr>
          <a:xfrm>
            <a:off x="4032514" y="241342"/>
            <a:ext cx="7869524" cy="6375315"/>
          </a:xfrm>
          <a:prstGeom prst="rect">
            <a:avLst/>
          </a:prstGeom>
        </p:spPr>
      </p:pic>
    </p:spTree>
    <p:extLst>
      <p:ext uri="{BB962C8B-B14F-4D97-AF65-F5344CB8AC3E}">
        <p14:creationId xmlns:p14="http://schemas.microsoft.com/office/powerpoint/2010/main" val="2340131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930E8E-03F0-4E27-A063-8F9480647B2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n-US" sz="2400" b="1" dirty="0">
                <a:solidFill>
                  <a:srgbClr val="FFFFFF"/>
                </a:solidFill>
                <a:latin typeface="Segoe UI" panose="020B0502040204020203" pitchFamily="34" charset="0"/>
                <a:cs typeface="Segoe UI" panose="020B0502040204020203" pitchFamily="34" charset="0"/>
              </a:rPr>
              <a:t>Data Exploration</a:t>
            </a:r>
          </a:p>
        </p:txBody>
      </p:sp>
      <p:pic>
        <p:nvPicPr>
          <p:cNvPr id="13" name="Picture 12">
            <a:extLst>
              <a:ext uri="{FF2B5EF4-FFF2-40B4-BE49-F238E27FC236}">
                <a16:creationId xmlns:a16="http://schemas.microsoft.com/office/drawing/2014/main" id="{73885066-8E3D-476F-A531-1AF13FDC1761}"/>
              </a:ext>
            </a:extLst>
          </p:cNvPr>
          <p:cNvPicPr>
            <a:picLocks noChangeAspect="1"/>
          </p:cNvPicPr>
          <p:nvPr/>
        </p:nvPicPr>
        <p:blipFill>
          <a:blip r:embed="rId2"/>
          <a:stretch>
            <a:fillRect/>
          </a:stretch>
        </p:blipFill>
        <p:spPr>
          <a:xfrm>
            <a:off x="3829430" y="664663"/>
            <a:ext cx="8362568" cy="3049258"/>
          </a:xfrm>
          <a:prstGeom prst="rect">
            <a:avLst/>
          </a:prstGeom>
        </p:spPr>
      </p:pic>
      <p:sp>
        <p:nvSpPr>
          <p:cNvPr id="14" name="Rectangle 13">
            <a:extLst>
              <a:ext uri="{FF2B5EF4-FFF2-40B4-BE49-F238E27FC236}">
                <a16:creationId xmlns:a16="http://schemas.microsoft.com/office/drawing/2014/main" id="{FC9BEB77-53FD-4016-AB70-207C5C1744D1}"/>
              </a:ext>
            </a:extLst>
          </p:cNvPr>
          <p:cNvSpPr/>
          <p:nvPr/>
        </p:nvSpPr>
        <p:spPr>
          <a:xfrm>
            <a:off x="3670852" y="170707"/>
            <a:ext cx="8362569" cy="369332"/>
          </a:xfrm>
          <a:prstGeom prst="rect">
            <a:avLst/>
          </a:prstGeom>
          <a:noFill/>
        </p:spPr>
        <p:txBody>
          <a:bodyPr wrap="square" lIns="91440" tIns="45720" rIns="91440" bIns="45720">
            <a:spAutoFit/>
          </a:bodyPr>
          <a:lstStyle/>
          <a:p>
            <a:pPr algn="ctr"/>
            <a:r>
              <a:rPr lang="en-US" u="sng" cap="none" spc="0" dirty="0">
                <a:ln w="0"/>
                <a:solidFill>
                  <a:schemeClr val="accent1">
                    <a:lumMod val="60000"/>
                    <a:lumOff val="40000"/>
                  </a:schemeClr>
                </a:solidFill>
                <a:effectLst>
                  <a:outerShdw blurRad="38100" dist="25400" dir="5400000" algn="ctr" rotWithShape="0">
                    <a:srgbClr val="6E747A">
                      <a:alpha val="43000"/>
                    </a:srgbClr>
                  </a:outerShdw>
                </a:effectLst>
              </a:rPr>
              <a:t>Distribution of players by position and nationality, based on number of </a:t>
            </a:r>
            <a:r>
              <a:rPr lang="en-US" u="sng" cap="none" spc="0">
                <a:ln w="0"/>
                <a:solidFill>
                  <a:schemeClr val="accent1">
                    <a:lumMod val="60000"/>
                    <a:lumOff val="40000"/>
                  </a:schemeClr>
                </a:solidFill>
                <a:effectLst>
                  <a:outerShdw blurRad="38100" dist="25400" dir="5400000" algn="ctr" rotWithShape="0">
                    <a:srgbClr val="6E747A">
                      <a:alpha val="43000"/>
                    </a:srgbClr>
                  </a:outerShdw>
                </a:effectLst>
              </a:rPr>
              <a:t>seasons played:</a:t>
            </a:r>
            <a:endParaRPr lang="en-US" u="sng" cap="none" spc="0" dirty="0">
              <a:ln w="0"/>
              <a:solidFill>
                <a:schemeClr val="accent1">
                  <a:lumMod val="60000"/>
                  <a:lumOff val="40000"/>
                </a:schemeClr>
              </a:solidFill>
              <a:effectLst>
                <a:outerShdw blurRad="38100" dist="25400" dir="5400000" algn="ctr" rotWithShape="0">
                  <a:srgbClr val="6E747A">
                    <a:alpha val="43000"/>
                  </a:srgbClr>
                </a:outerShdw>
              </a:effectLst>
            </a:endParaRPr>
          </a:p>
        </p:txBody>
      </p:sp>
      <p:pic>
        <p:nvPicPr>
          <p:cNvPr id="17" name="Picture 16">
            <a:extLst>
              <a:ext uri="{FF2B5EF4-FFF2-40B4-BE49-F238E27FC236}">
                <a16:creationId xmlns:a16="http://schemas.microsoft.com/office/drawing/2014/main" id="{49B47C96-1ACA-4C08-8BF5-060A23C32AA3}"/>
              </a:ext>
            </a:extLst>
          </p:cNvPr>
          <p:cNvPicPr>
            <a:picLocks noChangeAspect="1"/>
          </p:cNvPicPr>
          <p:nvPr/>
        </p:nvPicPr>
        <p:blipFill>
          <a:blip r:embed="rId3"/>
          <a:stretch>
            <a:fillRect/>
          </a:stretch>
        </p:blipFill>
        <p:spPr>
          <a:xfrm>
            <a:off x="3922196" y="3838545"/>
            <a:ext cx="8269804" cy="2819400"/>
          </a:xfrm>
          <a:prstGeom prst="rect">
            <a:avLst/>
          </a:prstGeom>
        </p:spPr>
      </p:pic>
    </p:spTree>
    <p:extLst>
      <p:ext uri="{BB962C8B-B14F-4D97-AF65-F5344CB8AC3E}">
        <p14:creationId xmlns:p14="http://schemas.microsoft.com/office/powerpoint/2010/main" val="4245110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930E8E-03F0-4E27-A063-8F9480647B27}"/>
              </a:ext>
            </a:extLst>
          </p:cNvPr>
          <p:cNvSpPr>
            <a:spLocks noGrp="1"/>
          </p:cNvSpPr>
          <p:nvPr>
            <p:ph type="title"/>
          </p:nvPr>
        </p:nvSpPr>
        <p:spPr>
          <a:xfrm>
            <a:off x="637380" y="2074362"/>
            <a:ext cx="2752354" cy="2709275"/>
          </a:xfrm>
          <a:prstGeom prst="ellipse">
            <a:avLst/>
          </a:prstGeom>
          <a:solidFill>
            <a:srgbClr val="262626"/>
          </a:solidFill>
          <a:ln w="174625" cmpd="thinThick">
            <a:solidFill>
              <a:srgbClr val="262626"/>
            </a:solidFill>
          </a:ln>
        </p:spPr>
        <p:txBody>
          <a:bodyPr anchor="ctr">
            <a:normAutofit/>
          </a:bodyPr>
          <a:lstStyle/>
          <a:p>
            <a:pPr algn="ctr"/>
            <a:r>
              <a:rPr lang="en-US" sz="2400" b="1" dirty="0">
                <a:solidFill>
                  <a:srgbClr val="FFFFFF"/>
                </a:solidFill>
                <a:latin typeface="Segoe UI" panose="020B0502040204020203" pitchFamily="34" charset="0"/>
                <a:cs typeface="Segoe UI" panose="020B0502040204020203" pitchFamily="34" charset="0"/>
              </a:rPr>
              <a:t>Data Explanation</a:t>
            </a:r>
          </a:p>
        </p:txBody>
      </p:sp>
      <p:pic>
        <p:nvPicPr>
          <p:cNvPr id="6" name="Picture 5">
            <a:extLst>
              <a:ext uri="{FF2B5EF4-FFF2-40B4-BE49-F238E27FC236}">
                <a16:creationId xmlns:a16="http://schemas.microsoft.com/office/drawing/2014/main" id="{5E9C593C-8D92-412B-8EDA-BA2FB92AA9D6}"/>
              </a:ext>
            </a:extLst>
          </p:cNvPr>
          <p:cNvPicPr>
            <a:picLocks noChangeAspect="1"/>
          </p:cNvPicPr>
          <p:nvPr/>
        </p:nvPicPr>
        <p:blipFill>
          <a:blip r:embed="rId2"/>
          <a:stretch>
            <a:fillRect/>
          </a:stretch>
        </p:blipFill>
        <p:spPr>
          <a:xfrm>
            <a:off x="3827145" y="244024"/>
            <a:ext cx="7961581" cy="6184911"/>
          </a:xfrm>
          <a:prstGeom prst="rect">
            <a:avLst/>
          </a:prstGeom>
        </p:spPr>
      </p:pic>
    </p:spTree>
    <p:extLst>
      <p:ext uri="{BB962C8B-B14F-4D97-AF65-F5344CB8AC3E}">
        <p14:creationId xmlns:p14="http://schemas.microsoft.com/office/powerpoint/2010/main" val="540095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TotalTime>
  <Words>1014</Words>
  <Application>Microsoft Office PowerPoint</Application>
  <PresentationFormat>Widescreen</PresentationFormat>
  <Paragraphs>105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Segoe UI</vt:lpstr>
      <vt:lpstr>Office Theme</vt:lpstr>
      <vt:lpstr>PowerPoint Presentation</vt:lpstr>
      <vt:lpstr>Introduction And Motivation:</vt:lpstr>
      <vt:lpstr>Data Description:</vt:lpstr>
      <vt:lpstr>Data Cleaning</vt:lpstr>
      <vt:lpstr>ETL Process</vt:lpstr>
      <vt:lpstr>Feature Engineering</vt:lpstr>
      <vt:lpstr>Data Exploration</vt:lpstr>
      <vt:lpstr>Data Exploration</vt:lpstr>
      <vt:lpstr>Data Explanation</vt:lpstr>
      <vt:lpstr>Variables with high correlations that may imply multicollinearity</vt:lpstr>
      <vt:lpstr>Model building and evaluation:</vt:lpstr>
      <vt:lpstr>Model Evaluation:</vt:lpstr>
      <vt:lpstr>Model Evaluation:</vt:lpstr>
      <vt:lpstr>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yuval@wclick.co.il</dc:creator>
  <cp:lastModifiedBy>yuval@wclick.co.il</cp:lastModifiedBy>
  <cp:revision>28</cp:revision>
  <dcterms:created xsi:type="dcterms:W3CDTF">2021-07-20T13:41:38Z</dcterms:created>
  <dcterms:modified xsi:type="dcterms:W3CDTF">2021-07-20T18:51:08Z</dcterms:modified>
</cp:coreProperties>
</file>