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8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595"/>
  </p:normalViewPr>
  <p:slideViewPr>
    <p:cSldViewPr snapToGrid="0" snapToObjects="1">
      <p:cViewPr>
        <p:scale>
          <a:sx n="74" d="100"/>
          <a:sy n="74" d="100"/>
        </p:scale>
        <p:origin x="91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526BC5-AAD0-604E-87BC-F9E1D37F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7F47631-E1E4-6A4C-86EC-A66C7ADF8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A65032-E68B-BA4C-80C2-368DAA05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079E93-9862-D74C-B96D-AA255F3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72BDCD-DC5F-4E46-8345-A946B9B3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53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D1E1CD-8795-FB42-8E7C-8071EF71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D02817A-FF28-C047-ADA5-676622A5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C79DB-5B60-E948-94E2-32372FDD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492258-41E7-3141-B2BB-9271091D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ED8592-8C17-F848-AB39-99B56813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424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145CD84-9F99-BB41-9B08-403B0D34E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4C4DA9-C994-B847-9889-F875D1CB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EAC42B-CDE7-1644-B84C-1D79A30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8CED16-823D-364E-B206-B184B683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E3D6AC-CB9D-5C40-97DF-29A1E3BE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958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008A5F-C541-8844-8C80-93D90317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A38191-59ED-4D41-AB42-0C54DD46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934EDE-A2CF-2B48-97A3-8DD37EB6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874047-079B-CC45-B0DD-F7E54EEC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6BA46A-03D2-F147-B8E6-1F475051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940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BB3291-C8AF-3A4E-A8AC-FEBC1925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2620AD-CBFA-174B-882A-2F138040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44C3EC-5C0C-C846-817A-3322216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F01B80-BAF8-7B4F-92E3-F878C257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42565C-4827-4E43-B771-7272F2EF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9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FCDA1-FCC3-B94F-8D6A-83B98FB3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751FEE-02C4-724E-B108-D34489CA2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D89AB24-1E2C-4F48-B84F-D58BF29BE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7FD548-CFE9-A245-BA6C-E594C958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C21C41-F7F2-E842-8A3B-FBD78F5C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DE9E55-98C6-4044-8965-BF0AE8B2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69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363456-A546-A54B-B6AC-13F6C26E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8A8B52-C645-FB40-AEF9-1124CA4B1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98C6128-2EC5-6A4A-8440-CC6CD1851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719B94B-95B1-124F-AD93-B15ADA1D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9F00E67-1628-094B-A8E2-11C75EB5D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39F819D-A39C-2849-98B1-702E7F94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F2BAD48-32D4-AC4D-982D-222D690E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70979B6-3D6C-8743-8DC8-A44E2D26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60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D7DFF9-95E7-ED46-9B1D-362E8377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D6D1C61-4A42-314A-9A79-E437FE21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C08CC7-B235-8A48-8E40-640B6EEA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22AD74-9A3A-5448-8146-CFD51F58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07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115C201-69BD-4C4D-B919-04DE9AA3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22F11F9-D507-7344-B23B-D53F9298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D4681E-278F-C44F-84B6-86C69376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9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705450-0F51-304D-8970-634E66E0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D0E09D-B400-9B49-8997-4C3C6EF44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E3D1130-FF6B-7649-B4A3-55482C10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D4E5841-D869-BC4A-BCC7-7E3D18AE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0A65CD-CFA4-8A45-819E-12B5F935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3BCF1F-1FC9-B248-893B-ABAE3DFA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536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4A3787-DF7E-2D4A-BFEA-69F0D44A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C014EF-B0D5-CC42-9149-71CB162F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4181D1-ACE8-434D-AD5F-4775EA8E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508D1C-E0E8-074A-94D2-0C05DB79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E5CB9B-5F16-DE44-9C81-B4A2756F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6CDF4E-8F40-E54B-86EA-5CA17453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078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EC3EF58-DAAE-064F-BCD1-576DBF76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A7479F-AEBC-3F4C-A096-356ECD428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1BBB93-FCEE-774B-BE0F-3657DD896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62A9-B88F-D347-9F83-73D3E63EBE4A}" type="datetimeFigureOut">
              <a:rPr lang="he-IL" smtClean="0"/>
              <a:t>כ"ב.אייר.תשפ"ב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EAC6FA-3B90-FE43-A453-FCC275B8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5BFA75-E9CF-7C43-AEB1-E3E9ACFD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07448-D6B6-CD4A-9BF6-D6FF6A87578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760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מלבן מעוגל 7">
            <a:extLst>
              <a:ext uri="{FF2B5EF4-FFF2-40B4-BE49-F238E27FC236}">
                <a16:creationId xmlns:a16="http://schemas.microsoft.com/office/drawing/2014/main" id="{A3AFD6FB-6BA3-8F44-A612-F64732B3CE22}"/>
              </a:ext>
            </a:extLst>
          </p:cNvPr>
          <p:cNvSpPr/>
          <p:nvPr/>
        </p:nvSpPr>
        <p:spPr>
          <a:xfrm>
            <a:off x="169333" y="2033318"/>
            <a:ext cx="7814731" cy="482339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he-IL"/>
          </a:p>
        </p:txBody>
      </p:sp>
      <p:pic>
        <p:nvPicPr>
          <p:cNvPr id="5" name="תמונה 4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E41C2032-4081-4A4C-88AD-DBC8D3C0E4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212" b="9534"/>
          <a:stretch/>
        </p:blipFill>
        <p:spPr>
          <a:xfrm>
            <a:off x="-1504" y="-1"/>
            <a:ext cx="12191980" cy="685671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F888302-1D5D-D44C-80C7-6C6D60DEBBBC}"/>
              </a:ext>
            </a:extLst>
          </p:cNvPr>
          <p:cNvSpPr txBox="1"/>
          <p:nvPr/>
        </p:nvSpPr>
        <p:spPr>
          <a:xfrm>
            <a:off x="1905000" y="270933"/>
            <a:ext cx="838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80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פרויקט ניהול מחסן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00" y="5706533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2214E2F-3F60-0548-BAF5-15789501043A}"/>
              </a:ext>
            </a:extLst>
          </p:cNvPr>
          <p:cNvSpPr txBox="1"/>
          <p:nvPr/>
        </p:nvSpPr>
        <p:spPr>
          <a:xfrm>
            <a:off x="338665" y="2310990"/>
            <a:ext cx="7476065" cy="440120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מנהל פרויקט – חמי </a:t>
            </a:r>
          </a:p>
          <a:p>
            <a:pPr algn="ctr"/>
            <a:r>
              <a:rPr lang="he-IL" sz="40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צוות בדיקה - </a:t>
            </a:r>
          </a:p>
          <a:p>
            <a:pPr algn="ctr"/>
            <a:r>
              <a:rPr lang="he-IL" sz="40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אסנת </a:t>
            </a:r>
          </a:p>
          <a:p>
            <a:pPr algn="ctr"/>
            <a:r>
              <a:rPr lang="he-IL" sz="40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גל </a:t>
            </a:r>
          </a:p>
          <a:p>
            <a:pPr algn="ctr"/>
            <a:r>
              <a:rPr lang="he-IL" sz="40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חי </a:t>
            </a:r>
          </a:p>
          <a:p>
            <a:pPr algn="ctr"/>
            <a:r>
              <a:rPr lang="he-IL" sz="40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מאור </a:t>
            </a:r>
          </a:p>
          <a:p>
            <a:pPr algn="ctr"/>
            <a:r>
              <a:rPr lang="he-IL" sz="40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מני </a:t>
            </a:r>
          </a:p>
        </p:txBody>
      </p:sp>
    </p:spTree>
    <p:extLst>
      <p:ext uri="{BB962C8B-B14F-4D97-AF65-F5344CB8AC3E}">
        <p14:creationId xmlns:p14="http://schemas.microsoft.com/office/powerpoint/2010/main" val="127375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-18815" y="-12536"/>
            <a:ext cx="12229630" cy="687789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618580" y="54725"/>
            <a:ext cx="1081071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66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ממשקים פנימיים וחיצונים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C9E5C74-085F-AB4C-8337-15469D166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05" y="1162721"/>
            <a:ext cx="10810715" cy="55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0" y="0"/>
            <a:ext cx="12247496" cy="688794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618580" y="54725"/>
            <a:ext cx="1081071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72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ניהול סיכונים </a:t>
            </a: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5822257E-9637-2A46-8791-6200AB8D3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87535"/>
              </p:ext>
            </p:extLst>
          </p:nvPr>
        </p:nvGraphicFramePr>
        <p:xfrm>
          <a:off x="245017" y="1302111"/>
          <a:ext cx="11751734" cy="537495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688594">
                  <a:extLst>
                    <a:ext uri="{9D8B030D-6E8A-4147-A177-3AD203B41FA5}">
                      <a16:colId xmlns:a16="http://schemas.microsoft.com/office/drawing/2014/main" val="663322779"/>
                    </a:ext>
                  </a:extLst>
                </a:gridCol>
                <a:gridCol w="1376331">
                  <a:extLst>
                    <a:ext uri="{9D8B030D-6E8A-4147-A177-3AD203B41FA5}">
                      <a16:colId xmlns:a16="http://schemas.microsoft.com/office/drawing/2014/main" val="811719940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830026317"/>
                    </a:ext>
                  </a:extLst>
                </a:gridCol>
                <a:gridCol w="1949584">
                  <a:extLst>
                    <a:ext uri="{9D8B030D-6E8A-4147-A177-3AD203B41FA5}">
                      <a16:colId xmlns:a16="http://schemas.microsoft.com/office/drawing/2014/main" val="3095143332"/>
                    </a:ext>
                  </a:extLst>
                </a:gridCol>
                <a:gridCol w="1949584">
                  <a:extLst>
                    <a:ext uri="{9D8B030D-6E8A-4147-A177-3AD203B41FA5}">
                      <a16:colId xmlns:a16="http://schemas.microsoft.com/office/drawing/2014/main" val="1505059788"/>
                    </a:ext>
                  </a:extLst>
                </a:gridCol>
                <a:gridCol w="1707715">
                  <a:extLst>
                    <a:ext uri="{9D8B030D-6E8A-4147-A177-3AD203B41FA5}">
                      <a16:colId xmlns:a16="http://schemas.microsoft.com/office/drawing/2014/main" val="3580839549"/>
                    </a:ext>
                  </a:extLst>
                </a:gridCol>
                <a:gridCol w="1707715">
                  <a:extLst>
                    <a:ext uri="{9D8B030D-6E8A-4147-A177-3AD203B41FA5}">
                      <a16:colId xmlns:a16="http://schemas.microsoft.com/office/drawing/2014/main" val="640288144"/>
                    </a:ext>
                  </a:extLst>
                </a:gridCol>
                <a:gridCol w="1341901">
                  <a:extLst>
                    <a:ext uri="{9D8B030D-6E8A-4147-A177-3AD203B41FA5}">
                      <a16:colId xmlns:a16="http://schemas.microsoft.com/office/drawing/2014/main" val="124163755"/>
                    </a:ext>
                  </a:extLst>
                </a:gridCol>
              </a:tblGrid>
              <a:tr h="301981">
                <a:tc rowSpan="2" grid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3600" dirty="0">
                          <a:effectLst/>
                        </a:rPr>
                        <a:t>סיכון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 rowSpan="2"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דרגת חומרה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סבירות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תוצאה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פעולה מונעת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תיאור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אחריות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201536496"/>
                  </a:ext>
                </a:extLst>
              </a:tr>
              <a:tr h="671369">
                <a:tc gridSpan="2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1-5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הסיכוי שזה יקרה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מה יקרה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גידור</a:t>
                      </a:r>
                      <a:endParaRPr lang="en-US" sz="14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ניטור</a:t>
                      </a:r>
                      <a:endParaRPr lang="en-US" sz="14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קבלה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פעולה מונעת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מי אחראי לטפל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1174371291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תקלות בחיבור לאינטרנט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חוסר גישה למערכת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גידור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לדאוג לסטיק אלחוטי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איש מחשבים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4269084190"/>
                  </a:ext>
                </a:extLst>
              </a:tr>
              <a:tr h="21610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הפסקת חשמל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השבתה של העבודה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גידור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גנרטור לגיבוי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איש תחזוקה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3870666526"/>
                  </a:ext>
                </a:extLst>
              </a:tr>
              <a:tr h="4437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בלאי של ציוד  [מחשבים וכו']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עיכוב בלוח הזמנים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ניטור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ציוד ספייר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איש מחשבים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4207783820"/>
                  </a:ext>
                </a:extLst>
              </a:tr>
              <a:tr h="43929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כוח אדם לא מיומן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פגיעה באיכות המוצר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גידור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גיוס כוח אדם מיומן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משאבי אנוש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2927064780"/>
                  </a:ext>
                </a:extLst>
              </a:tr>
              <a:tr h="73425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חיסור של עובד בעקבות מחלה\חופשה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עיכוב בלוח הזמנים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גידור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הפעלת מאגר של פרילנסרים</a:t>
                      </a:r>
                      <a:br>
                        <a:rPr lang="he-IL" sz="1400">
                          <a:effectLst/>
                        </a:rPr>
                      </a:br>
                      <a:r>
                        <a:rPr lang="he-IL" sz="1400">
                          <a:effectLst/>
                        </a:rPr>
                        <a:t>לתמיכה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ראש צוות / מנהלת אדמיניסטרטיבית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482088932"/>
                  </a:ext>
                </a:extLst>
              </a:tr>
              <a:tr h="67136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חריגה מלוח זמנים</a:t>
                      </a:r>
                      <a:endParaRPr lang="en-US" sz="14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הלקוח אינו מרוצה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גידור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תגבור כוח אדם\ בדיקת התקדמות כל</a:t>
                      </a:r>
                      <a:r>
                        <a:rPr lang="en-US" sz="1400">
                          <a:effectLst/>
                        </a:rPr>
                        <a:t>X </a:t>
                      </a:r>
                      <a:r>
                        <a:rPr lang="he-IL" sz="1400">
                          <a:effectLst/>
                        </a:rPr>
                        <a:t> ימים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ראש צוות</a:t>
                      </a:r>
                      <a:br>
                        <a:rPr lang="he-IL" sz="1400">
                          <a:effectLst/>
                        </a:rPr>
                      </a:b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2539152315"/>
                  </a:ext>
                </a:extLst>
              </a:tr>
              <a:tr h="734253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כוח עליון [מגפות, מצב בטחוני]</a:t>
                      </a:r>
                      <a:endParaRPr lang="en-US" sz="14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הפסקת עבודה\ העברה לעבודה מהבית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קבלה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אין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ראש צוות לטיפול בשיטת עבודה מהבית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893307072"/>
                  </a:ext>
                </a:extLst>
              </a:tr>
              <a:tr h="71351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20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שינויים בדרישות מצד הלקוח</a:t>
                      </a:r>
                      <a:endParaRPr lang="en-US" sz="140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שינוי בלוח הזמנים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גידור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קבלת מסמך אפיון חדש והצבת לוח זמנים מותאם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מנכל\אנאליסט\</a:t>
                      </a:r>
                      <a:endParaRPr lang="en-US" sz="1400" dirty="0"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400" dirty="0">
                          <a:effectLst/>
                        </a:rPr>
                        <a:t>ראש צוות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8556" marR="48556" marT="0" marB="0" anchor="ctr"/>
                </a:tc>
                <a:extLst>
                  <a:ext uri="{0D108BD9-81ED-4DB2-BD59-A6C34878D82A}">
                    <a16:rowId xmlns:a16="http://schemas.microsoft.com/office/drawing/2014/main" val="218408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93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0" y="0"/>
            <a:ext cx="12247496" cy="688794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31" y="3741884"/>
            <a:ext cx="6883263" cy="2107351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718390" y="1345585"/>
            <a:ext cx="1081071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algn="ctr" defTabSz="914400" rtl="0" eaLnBrk="1" latinLnBrk="0" hangingPunct="1"/>
            <a:r>
              <a:rPr lang="he-IL" sz="72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תודה על הקשבה</a:t>
            </a:r>
          </a:p>
          <a:p>
            <a:pPr marL="0" algn="ctr" defTabSz="914400" rtl="0" eaLnBrk="1" latinLnBrk="0" hangingPunct="1"/>
            <a:r>
              <a:rPr lang="he-IL" sz="72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צוות  </a:t>
            </a:r>
          </a:p>
        </p:txBody>
      </p:sp>
    </p:spTree>
    <p:extLst>
      <p:ext uri="{BB962C8B-B14F-4D97-AF65-F5344CB8AC3E}">
        <p14:creationId xmlns:p14="http://schemas.microsoft.com/office/powerpoint/2010/main" val="22083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מלבן מעוגל 29">
            <a:extLst>
              <a:ext uri="{FF2B5EF4-FFF2-40B4-BE49-F238E27FC236}">
                <a16:creationId xmlns:a16="http://schemas.microsoft.com/office/drawing/2014/main" id="{701A1CA1-8B18-2B4D-A791-13FB660BB8B2}"/>
              </a:ext>
            </a:extLst>
          </p:cNvPr>
          <p:cNvSpPr/>
          <p:nvPr/>
        </p:nvSpPr>
        <p:spPr>
          <a:xfrm>
            <a:off x="411573" y="5408236"/>
            <a:ext cx="3842343" cy="1168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28" name="מלבן מעוגל 27">
            <a:extLst>
              <a:ext uri="{FF2B5EF4-FFF2-40B4-BE49-F238E27FC236}">
                <a16:creationId xmlns:a16="http://schemas.microsoft.com/office/drawing/2014/main" id="{1996E6FA-EEA9-0B40-B6E8-CC29D93FC77A}"/>
              </a:ext>
            </a:extLst>
          </p:cNvPr>
          <p:cNvSpPr/>
          <p:nvPr/>
        </p:nvSpPr>
        <p:spPr>
          <a:xfrm>
            <a:off x="402839" y="2795218"/>
            <a:ext cx="3842343" cy="109006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29" name="מלבן מעוגל 28">
            <a:extLst>
              <a:ext uri="{FF2B5EF4-FFF2-40B4-BE49-F238E27FC236}">
                <a16:creationId xmlns:a16="http://schemas.microsoft.com/office/drawing/2014/main" id="{7BA73E44-8395-A748-8195-C9B8D02BF9E0}"/>
              </a:ext>
            </a:extLst>
          </p:cNvPr>
          <p:cNvSpPr/>
          <p:nvPr/>
        </p:nvSpPr>
        <p:spPr>
          <a:xfrm>
            <a:off x="411574" y="4034149"/>
            <a:ext cx="3842343" cy="1168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36" name="מלבן מעוגל 35">
            <a:extLst>
              <a:ext uri="{FF2B5EF4-FFF2-40B4-BE49-F238E27FC236}">
                <a16:creationId xmlns:a16="http://schemas.microsoft.com/office/drawing/2014/main" id="{2E21C917-C62E-2449-8A33-DB3615421A8A}"/>
              </a:ext>
            </a:extLst>
          </p:cNvPr>
          <p:cNvSpPr/>
          <p:nvPr/>
        </p:nvSpPr>
        <p:spPr>
          <a:xfrm>
            <a:off x="411573" y="1556840"/>
            <a:ext cx="3815136" cy="108886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 dirty="0"/>
          </a:p>
        </p:txBody>
      </p:sp>
      <p:sp>
        <p:nvSpPr>
          <p:cNvPr id="33" name="מלבן מעוגל 32">
            <a:extLst>
              <a:ext uri="{FF2B5EF4-FFF2-40B4-BE49-F238E27FC236}">
                <a16:creationId xmlns:a16="http://schemas.microsoft.com/office/drawing/2014/main" id="{2E1B93FF-643D-0E4A-BCBF-769E3DA3DAFE}"/>
              </a:ext>
            </a:extLst>
          </p:cNvPr>
          <p:cNvSpPr/>
          <p:nvPr/>
        </p:nvSpPr>
        <p:spPr>
          <a:xfrm>
            <a:off x="8143516" y="2863229"/>
            <a:ext cx="3842343" cy="9956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 dirty="0"/>
          </a:p>
        </p:txBody>
      </p:sp>
      <p:sp>
        <p:nvSpPr>
          <p:cNvPr id="34" name="מלבן מעוגל 33">
            <a:extLst>
              <a:ext uri="{FF2B5EF4-FFF2-40B4-BE49-F238E27FC236}">
                <a16:creationId xmlns:a16="http://schemas.microsoft.com/office/drawing/2014/main" id="{A5E06ED3-4B77-F343-B536-2F35A3BA6989}"/>
              </a:ext>
            </a:extLst>
          </p:cNvPr>
          <p:cNvSpPr/>
          <p:nvPr/>
        </p:nvSpPr>
        <p:spPr>
          <a:xfrm>
            <a:off x="8143516" y="4034149"/>
            <a:ext cx="3842343" cy="1187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 dirty="0"/>
          </a:p>
        </p:txBody>
      </p:sp>
      <p:sp>
        <p:nvSpPr>
          <p:cNvPr id="35" name="מלבן מעוגל 34">
            <a:extLst>
              <a:ext uri="{FF2B5EF4-FFF2-40B4-BE49-F238E27FC236}">
                <a16:creationId xmlns:a16="http://schemas.microsoft.com/office/drawing/2014/main" id="{A3A4EB26-DA36-8645-8EA0-5332FBDFBA17}"/>
              </a:ext>
            </a:extLst>
          </p:cNvPr>
          <p:cNvSpPr/>
          <p:nvPr/>
        </p:nvSpPr>
        <p:spPr>
          <a:xfrm>
            <a:off x="8157083" y="5433928"/>
            <a:ext cx="3842343" cy="110565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 dirty="0"/>
          </a:p>
        </p:txBody>
      </p:sp>
      <p:sp>
        <p:nvSpPr>
          <p:cNvPr id="2" name="מלבן מעוגל 1">
            <a:extLst>
              <a:ext uri="{FF2B5EF4-FFF2-40B4-BE49-F238E27FC236}">
                <a16:creationId xmlns:a16="http://schemas.microsoft.com/office/drawing/2014/main" id="{FC6CEDCA-8DCF-5F4F-AE4A-E2B600EBB77A}"/>
              </a:ext>
            </a:extLst>
          </p:cNvPr>
          <p:cNvSpPr/>
          <p:nvPr/>
        </p:nvSpPr>
        <p:spPr>
          <a:xfrm>
            <a:off x="8143516" y="1550765"/>
            <a:ext cx="3842343" cy="112888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 dirty="0"/>
          </a:p>
        </p:txBody>
      </p:sp>
      <p:pic>
        <p:nvPicPr>
          <p:cNvPr id="37" name="תמונה 36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A0EF5766-DF38-EE47-A950-D4262D012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212" b="9534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3588008" y="-230045"/>
            <a:ext cx="83820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88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תוכן המצגת 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018A924-9EA0-C44E-90A9-AAF257AECF0E}"/>
              </a:ext>
            </a:extLst>
          </p:cNvPr>
          <p:cNvSpPr txBox="1"/>
          <p:nvPr/>
        </p:nvSpPr>
        <p:spPr>
          <a:xfrm>
            <a:off x="7938086" y="2951138"/>
            <a:ext cx="397162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4000" b="1" cap="all" dirty="0">
                <a:solidFill>
                  <a:schemeClr val="bg1"/>
                </a:solidFill>
              </a:rPr>
              <a:t>לו"ז תכנון וביצוע</a:t>
            </a:r>
            <a:endParaRPr lang="en-US" sz="4000" b="1" cap="all" dirty="0">
              <a:solidFill>
                <a:schemeClr val="bg1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F306717-6ACC-1944-A4F5-3E1D85E345C1}"/>
              </a:ext>
            </a:extLst>
          </p:cNvPr>
          <p:cNvSpPr txBox="1"/>
          <p:nvPr/>
        </p:nvSpPr>
        <p:spPr>
          <a:xfrm>
            <a:off x="8325654" y="1747327"/>
            <a:ext cx="350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dirty="0">
                <a:solidFill>
                  <a:schemeClr val="bg1"/>
                </a:solidFill>
              </a:rPr>
              <a:t>תיאור המערכת 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78DEFC8-0835-7042-89A7-740C067A949E}"/>
              </a:ext>
            </a:extLst>
          </p:cNvPr>
          <p:cNvSpPr txBox="1"/>
          <p:nvPr/>
        </p:nvSpPr>
        <p:spPr>
          <a:xfrm>
            <a:off x="-388972" y="5559527"/>
            <a:ext cx="397162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dirty="0">
                <a:solidFill>
                  <a:schemeClr val="bg1"/>
                </a:solidFill>
              </a:rPr>
              <a:t>ניהול סיכונים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45EA7E1-AB9C-EF42-9A19-CCF6B4F91C91}"/>
              </a:ext>
            </a:extLst>
          </p:cNvPr>
          <p:cNvSpPr txBox="1"/>
          <p:nvPr/>
        </p:nvSpPr>
        <p:spPr>
          <a:xfrm>
            <a:off x="314371" y="3960749"/>
            <a:ext cx="397162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chemeClr val="bg1"/>
                </a:solidFill>
              </a:rPr>
              <a:t>ממשקים פנימיים וחיצוניים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A322B1A3-C74D-4945-8BE0-E7F441969268}"/>
              </a:ext>
            </a:extLst>
          </p:cNvPr>
          <p:cNvSpPr txBox="1"/>
          <p:nvPr/>
        </p:nvSpPr>
        <p:spPr>
          <a:xfrm>
            <a:off x="411573" y="2672979"/>
            <a:ext cx="3842343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>
                <a:solidFill>
                  <a:schemeClr val="bg1"/>
                </a:solidFill>
              </a:rPr>
              <a:t> בדיקות שלא נבצע 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381D0EE-91B8-5547-9C2A-D8B182A98DA2}"/>
              </a:ext>
            </a:extLst>
          </p:cNvPr>
          <p:cNvSpPr txBox="1"/>
          <p:nvPr/>
        </p:nvSpPr>
        <p:spPr>
          <a:xfrm>
            <a:off x="7742658" y="5330712"/>
            <a:ext cx="4635457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700" b="1" dirty="0">
                <a:solidFill>
                  <a:schemeClr val="bg1"/>
                </a:solidFill>
              </a:rPr>
              <a:t>דרישות לביצוע הבדיקות</a:t>
            </a:r>
            <a:r>
              <a:rPr lang="en-US" sz="3700" b="1" dirty="0">
                <a:solidFill>
                  <a:schemeClr val="bg1"/>
                </a:solidFill>
                <a:effectLst/>
              </a:rPr>
              <a:t> </a:t>
            </a:r>
            <a:endParaRPr lang="he-IL" sz="3700" b="1" dirty="0">
              <a:solidFill>
                <a:schemeClr val="bg1"/>
              </a:solidFill>
            </a:endParaRP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8978374-365E-A04E-8086-E3A87D716ECC}"/>
              </a:ext>
            </a:extLst>
          </p:cNvPr>
          <p:cNvSpPr txBox="1"/>
          <p:nvPr/>
        </p:nvSpPr>
        <p:spPr>
          <a:xfrm>
            <a:off x="285178" y="1718266"/>
            <a:ext cx="397162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/>
            <a:r>
              <a:rPr lang="he-IL" sz="4000" b="1" cap="all" dirty="0">
                <a:solidFill>
                  <a:schemeClr val="bg1"/>
                </a:solidFill>
              </a:rPr>
              <a:t>בדיקות שנבצע</a:t>
            </a:r>
            <a:endParaRPr lang="en-US" sz="4000" b="1" cap="al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36E7607-A560-6144-9D7E-913642E55507}"/>
              </a:ext>
            </a:extLst>
          </p:cNvPr>
          <p:cNvSpPr txBox="1"/>
          <p:nvPr/>
        </p:nvSpPr>
        <p:spPr>
          <a:xfrm>
            <a:off x="7975031" y="3987407"/>
            <a:ext cx="3980892" cy="12618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700" b="1" dirty="0">
                <a:solidFill>
                  <a:schemeClr val="bg1"/>
                </a:solidFill>
              </a:rPr>
              <a:t>תנאי סף לתחילת עבודה וסיום</a:t>
            </a:r>
            <a:r>
              <a:rPr lang="en-US" sz="3700" b="1" dirty="0">
                <a:solidFill>
                  <a:schemeClr val="bg1"/>
                </a:solidFill>
                <a:effectLst/>
              </a:rPr>
              <a:t> </a:t>
            </a:r>
            <a:endParaRPr lang="he-IL" sz="3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0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מעוגל 1">
            <a:extLst>
              <a:ext uri="{FF2B5EF4-FFF2-40B4-BE49-F238E27FC236}">
                <a16:creationId xmlns:a16="http://schemas.microsoft.com/office/drawing/2014/main" id="{FC6CEDCA-8DCF-5F4F-AE4A-E2B600EBB77A}"/>
              </a:ext>
            </a:extLst>
          </p:cNvPr>
          <p:cNvSpPr/>
          <p:nvPr/>
        </p:nvSpPr>
        <p:spPr>
          <a:xfrm>
            <a:off x="528692" y="1446550"/>
            <a:ext cx="11290775" cy="3278491"/>
          </a:xfrm>
          <a:prstGeom prst="round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1" eaLnBrk="1" latinLnBrk="0" hangingPunct="1"/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-43284" y="0"/>
            <a:ext cx="12254477" cy="689186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3286364" y="-245566"/>
            <a:ext cx="83820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88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תיאור המערכת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3C80984-A6FE-6D41-A7E7-64170BFB9C6F}"/>
              </a:ext>
            </a:extLst>
          </p:cNvPr>
          <p:cNvSpPr txBox="1"/>
          <p:nvPr/>
        </p:nvSpPr>
        <p:spPr>
          <a:xfrm>
            <a:off x="994908" y="1478114"/>
            <a:ext cx="10431315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>
                <a:ln w="3175" cmpd="sng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מערכת זו מיועדת לניהול מחסן ומכירות של חברה המספקת ציוד שיפוצים ובנייה.</a:t>
            </a:r>
            <a:br>
              <a:rPr lang="he-IL" sz="3200" b="1" dirty="0">
                <a:ln w="3175" cmpd="sng"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he-IL" sz="3200" b="1" dirty="0">
                <a:ln w="3175" cmpd="sng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המערכת באה להחליף מערכת קיימת שכבר איננה מתאימה לצורכי החברה.</a:t>
            </a:r>
            <a:br>
              <a:rPr lang="he-IL" sz="3200" b="1" dirty="0">
                <a:ln w="3175" cmpd="sng"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he-IL" sz="3200" b="1" dirty="0">
                <a:ln w="3175" cmpd="sng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המערכת נתמכת גם באתר אינטרנט ייעודי שאליו ניתן להתחבר מחוץ לחברה.</a:t>
            </a:r>
            <a:endParaRPr lang="en-US" sz="3200" b="1" dirty="0">
              <a:ln w="3175" cmpd="sng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he-IL" dirty="0"/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402FEAE7-E8D1-3A41-BF67-A62A731E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075" y="4863234"/>
            <a:ext cx="1906983" cy="19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מעוגל 1">
            <a:extLst>
              <a:ext uri="{FF2B5EF4-FFF2-40B4-BE49-F238E27FC236}">
                <a16:creationId xmlns:a16="http://schemas.microsoft.com/office/drawing/2014/main" id="{FC6CEDCA-8DCF-5F4F-AE4A-E2B600EBB77A}"/>
              </a:ext>
            </a:extLst>
          </p:cNvPr>
          <p:cNvSpPr/>
          <p:nvPr/>
        </p:nvSpPr>
        <p:spPr>
          <a:xfrm>
            <a:off x="618389" y="1301283"/>
            <a:ext cx="11033363" cy="5352215"/>
          </a:xfrm>
          <a:prstGeom prst="roundRect">
            <a:avLst/>
          </a:prstGeom>
          <a:solidFill>
            <a:schemeClr val="tx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en-US" sz="28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7285" y="0"/>
            <a:ext cx="12237569" cy="6882357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2984213" y="-164999"/>
            <a:ext cx="83820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88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משתמשי מערכת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870506B-8F01-B747-AF68-40587AB6F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179" y="4273553"/>
            <a:ext cx="2598504" cy="161225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047320F-E11A-E74E-AFD0-A599CC087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735" y="3987705"/>
            <a:ext cx="2333005" cy="180958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1F9494AC-B410-704D-8FF0-B72A9CB23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0511" y="1473301"/>
            <a:ext cx="1989840" cy="1989840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F967DA53-9B93-8B42-B0AB-1CA09D2E0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3539" y="1432191"/>
            <a:ext cx="1989840" cy="1989840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0D574C9-2E97-E949-886A-021FA8380357}"/>
              </a:ext>
            </a:extLst>
          </p:cNvPr>
          <p:cNvSpPr txBox="1"/>
          <p:nvPr/>
        </p:nvSpPr>
        <p:spPr>
          <a:xfrm>
            <a:off x="8126677" y="3315516"/>
            <a:ext cx="2999915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אדמיניסטרטור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4252DE8-C744-7C49-BFD8-C01B9C866D19}"/>
              </a:ext>
            </a:extLst>
          </p:cNvPr>
          <p:cNvSpPr txBox="1"/>
          <p:nvPr/>
        </p:nvSpPr>
        <p:spPr>
          <a:xfrm>
            <a:off x="7899825" y="5832419"/>
            <a:ext cx="299991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אנשי מכירות 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he-IL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555AE68-83DB-D243-90D6-9E85A775F355}"/>
              </a:ext>
            </a:extLst>
          </p:cNvPr>
          <p:cNvSpPr txBox="1"/>
          <p:nvPr/>
        </p:nvSpPr>
        <p:spPr>
          <a:xfrm>
            <a:off x="1415406" y="3560195"/>
            <a:ext cx="299991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אנשי המשרד 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C4F3314-FF41-A346-9142-7A526B546732}"/>
              </a:ext>
            </a:extLst>
          </p:cNvPr>
          <p:cNvSpPr txBox="1"/>
          <p:nvPr/>
        </p:nvSpPr>
        <p:spPr>
          <a:xfrm>
            <a:off x="1791412" y="5881266"/>
            <a:ext cx="299991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אנשי משלוחים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589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0" y="0"/>
            <a:ext cx="1219426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3249686" y="-148183"/>
            <a:ext cx="83820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88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לו״ז תכנון וביצוע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C25C3D8-37FF-A646-A534-BAF56F22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66" y="1356065"/>
            <a:ext cx="11616267" cy="49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5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0" y="0"/>
            <a:ext cx="1219426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1463804" y="16933"/>
            <a:ext cx="1054229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72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דרישות לביצוע הבדיקות</a:t>
            </a:r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A36D89C1-7DB4-C949-A5DA-A9F5C204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42824"/>
              </p:ext>
            </p:extLst>
          </p:nvPr>
        </p:nvGraphicFramePr>
        <p:xfrm>
          <a:off x="397934" y="1216194"/>
          <a:ext cx="11396132" cy="557579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02040">
                  <a:extLst>
                    <a:ext uri="{9D8B030D-6E8A-4147-A177-3AD203B41FA5}">
                      <a16:colId xmlns:a16="http://schemas.microsoft.com/office/drawing/2014/main" val="3862179494"/>
                    </a:ext>
                  </a:extLst>
                </a:gridCol>
                <a:gridCol w="5166103">
                  <a:extLst>
                    <a:ext uri="{9D8B030D-6E8A-4147-A177-3AD203B41FA5}">
                      <a16:colId xmlns:a16="http://schemas.microsoft.com/office/drawing/2014/main" val="17114123"/>
                    </a:ext>
                  </a:extLst>
                </a:gridCol>
                <a:gridCol w="5227989">
                  <a:extLst>
                    <a:ext uri="{9D8B030D-6E8A-4147-A177-3AD203B41FA5}">
                      <a16:colId xmlns:a16="http://schemas.microsoft.com/office/drawing/2014/main" val="262466654"/>
                    </a:ext>
                  </a:extLst>
                </a:gridCol>
              </a:tblGrid>
              <a:tr h="264091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דרישה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400">
                          <a:effectLst/>
                        </a:rPr>
                        <a:t>סיבה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107343226"/>
                  </a:ext>
                </a:extLst>
              </a:tr>
              <a:tr h="3926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צוות של 3 בודקים ג'וניור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הרצת בדיקות במקביל ובמהירות לעמוד בלוח זמנים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3610703422"/>
                  </a:ext>
                </a:extLst>
              </a:tr>
              <a:tr h="35866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בודק סניור מעל 5 שנים ניסיון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ניהול לוחות זמנים ותמיכה לצוות ג'וניור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1832014794"/>
                  </a:ext>
                </a:extLst>
              </a:tr>
              <a:tr h="5940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ראש צוות 5 עד 7 שנים ניסיון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ניהול הפרוייקט על כל מרכיביו ודאגה לעמידה בלוחות זמנים ומציאת פתרונות נוספים בשטח אונליין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2788192835"/>
                  </a:ext>
                </a:extLst>
              </a:tr>
              <a:tr h="3926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מנהל/ת אדמיניסטרטיבית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סידור וארגון פגישות וישיבות , שליחת מיילים , מסמכים וגיוס פרילנסרים בעת הצורך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2859974042"/>
                  </a:ext>
                </a:extLst>
              </a:tr>
              <a:tr h="5940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2 מכשירי אנדרואיד בגרסאות החדשות והמעודכנות בנוסף מכשיר אנדרואיד עם גרסה ישנה ע"פ דרישת האפיון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לצורך הרצת סביבת בדיקות באפליקציות המחסן , כיסוי כל מערכות ההפעלה החדשות והישנות ביחד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3783045560"/>
                  </a:ext>
                </a:extLst>
              </a:tr>
              <a:tr h="39018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3 מערכות מחשב שלמות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לצורך עבודה שותפת והרצת הבדיקות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794217693"/>
                  </a:ext>
                </a:extLst>
              </a:tr>
              <a:tr h="3718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תוכנות לצורך הרצה כגון </a:t>
                      </a:r>
                      <a:r>
                        <a:rPr lang="en-US" sz="1800" dirty="0">
                          <a:effectLst/>
                        </a:rPr>
                        <a:t>FIREFOX </a:t>
                      </a:r>
                      <a:r>
                        <a:rPr lang="he-IL" sz="1800" dirty="0">
                          <a:effectLst/>
                        </a:rPr>
                        <a:t>-</a:t>
                      </a:r>
                      <a:r>
                        <a:rPr lang="en-US" sz="1800" dirty="0">
                          <a:effectLst/>
                        </a:rPr>
                        <a:t> CHROME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ע"פ דרישת אפיון יש צורך בביצוע התאמה מלאה לתוכנות אלו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3803411436"/>
                  </a:ext>
                </a:extLst>
              </a:tr>
              <a:tr h="39018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תוכנות אופיס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כתיבת מסמכים, הכנת טבלאות ומצגות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1105714363"/>
                  </a:ext>
                </a:extLst>
              </a:tr>
              <a:tr h="31452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חיבור לאינטרנט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לתקשורת ובדיקת המערכת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1038242724"/>
                  </a:ext>
                </a:extLst>
              </a:tr>
              <a:tr h="39263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מערכת גיבוי לחשמל למחשבים ולמשרדים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במקרה ויש הפסקת חשמל יש צורך בשמירה על המשך עבודה רציף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3566599349"/>
                  </a:ext>
                </a:extLst>
              </a:tr>
              <a:tr h="45322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>
                          <a:effectLst/>
                        </a:rPr>
                        <a:t>טסטר צ'וייס+ סוכר + כוסות + כפיות + עוגיות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1800" dirty="0">
                          <a:effectLst/>
                        </a:rPr>
                        <a:t>למוטיבציה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0" marR="67380" marT="0" marB="0"/>
                </a:tc>
                <a:extLst>
                  <a:ext uri="{0D108BD9-81ED-4DB2-BD59-A6C34878D82A}">
                    <a16:rowId xmlns:a16="http://schemas.microsoft.com/office/drawing/2014/main" val="138347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51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מעוגל 10">
            <a:extLst>
              <a:ext uri="{FF2B5EF4-FFF2-40B4-BE49-F238E27FC236}">
                <a16:creationId xmlns:a16="http://schemas.microsoft.com/office/drawing/2014/main" id="{1019258E-EA29-C349-96ED-A1AFCD9439DE}"/>
              </a:ext>
            </a:extLst>
          </p:cNvPr>
          <p:cNvSpPr/>
          <p:nvPr/>
        </p:nvSpPr>
        <p:spPr>
          <a:xfrm>
            <a:off x="618580" y="1217445"/>
            <a:ext cx="11033363" cy="5352215"/>
          </a:xfrm>
          <a:prstGeom prst="round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l" defTabSz="914400" rtl="0" eaLnBrk="1" latinLnBrk="0" hangingPunct="1"/>
            <a:endParaRPr lang="en-US" b="1" cap="al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-3784" y="0"/>
            <a:ext cx="12194260" cy="685800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2100177" y="116901"/>
            <a:ext cx="1000607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58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תנאי סף לתחילת וסיום בדיקות 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ED91F3E-1FF4-A34A-8BE6-B7A4F98B02B4}"/>
              </a:ext>
            </a:extLst>
          </p:cNvPr>
          <p:cNvSpPr txBox="1"/>
          <p:nvPr/>
        </p:nvSpPr>
        <p:spPr>
          <a:xfrm>
            <a:off x="1344696" y="1332619"/>
            <a:ext cx="100060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40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קריטריונים לתחילת בדיקות 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F9C15C0-8A18-2147-9850-B84004319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1722" y="2227116"/>
            <a:ext cx="608365" cy="553998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E40A0E9-880D-584D-84AE-ECAAFE62AE60}"/>
              </a:ext>
            </a:extLst>
          </p:cNvPr>
          <p:cNvSpPr txBox="1"/>
          <p:nvPr/>
        </p:nvSpPr>
        <p:spPr>
          <a:xfrm>
            <a:off x="921862" y="2227116"/>
            <a:ext cx="10006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100% מבדיקות השפיות שתכוננו בוצעו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476725D3-0F58-3444-A382-051E27BDE896}"/>
              </a:ext>
            </a:extLst>
          </p:cNvPr>
          <p:cNvSpPr txBox="1"/>
          <p:nvPr/>
        </p:nvSpPr>
        <p:spPr>
          <a:xfrm>
            <a:off x="864159" y="2994166"/>
            <a:ext cx="10006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100% מבדיקות השפיות עברו בהצלחה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9085DAF-9A5E-5A48-8BE8-6AACEDFA6A82}"/>
              </a:ext>
            </a:extLst>
          </p:cNvPr>
          <p:cNvSpPr txBox="1"/>
          <p:nvPr/>
        </p:nvSpPr>
        <p:spPr>
          <a:xfrm>
            <a:off x="1204576" y="3548164"/>
            <a:ext cx="100060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40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קריטריון סיום /  עלייה לאוויר:</a:t>
            </a: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63404AC1-C46F-E248-8D5C-C0FFA3CC1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906" y="3023455"/>
            <a:ext cx="608365" cy="553998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F2EBECDC-202D-8F42-BD4E-0FC1E4F47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506" y="4311567"/>
            <a:ext cx="608365" cy="553998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DD354A25-B387-2746-8732-EA72BBFCB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938" y="5054727"/>
            <a:ext cx="608365" cy="553998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6CD1743D-2BCB-D546-AAD2-FB3B7CCA8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937" y="5742667"/>
            <a:ext cx="608365" cy="553998"/>
          </a:xfrm>
          <a:prstGeom prst="rect">
            <a:avLst/>
          </a:prstGeom>
        </p:spPr>
      </p:pic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F5854436-D2ED-B64E-A8F4-77DF77706E8A}"/>
              </a:ext>
            </a:extLst>
          </p:cNvPr>
          <p:cNvSpPr txBox="1"/>
          <p:nvPr/>
        </p:nvSpPr>
        <p:spPr>
          <a:xfrm>
            <a:off x="921861" y="4334284"/>
            <a:ext cx="10006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80% אחוזים מבדיקות מסירה עברו בהצלחה 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22F45DB-CAA2-0745-9BFC-E1A2C95D0552}"/>
              </a:ext>
            </a:extLst>
          </p:cNvPr>
          <p:cNvSpPr txBox="1"/>
          <p:nvPr/>
        </p:nvSpPr>
        <p:spPr>
          <a:xfrm>
            <a:off x="864159" y="5685808"/>
            <a:ext cx="10006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תוקנו כל התקלות קריטיות בשלב זה.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D2BA400-1C96-BB41-8931-8795296B8243}"/>
              </a:ext>
            </a:extLst>
          </p:cNvPr>
          <p:cNvSpPr txBox="1"/>
          <p:nvPr/>
        </p:nvSpPr>
        <p:spPr>
          <a:xfrm>
            <a:off x="864159" y="5002439"/>
            <a:ext cx="100060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he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באגים ברמת חומרה נמוכה בלבד </a:t>
            </a:r>
            <a:endParaRPr lang="en-US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6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מעוגל 10">
            <a:extLst>
              <a:ext uri="{FF2B5EF4-FFF2-40B4-BE49-F238E27FC236}">
                <a16:creationId xmlns:a16="http://schemas.microsoft.com/office/drawing/2014/main" id="{1019258E-EA29-C349-96ED-A1AFCD9439DE}"/>
              </a:ext>
            </a:extLst>
          </p:cNvPr>
          <p:cNvSpPr/>
          <p:nvPr/>
        </p:nvSpPr>
        <p:spPr>
          <a:xfrm>
            <a:off x="618580" y="1217445"/>
            <a:ext cx="11033363" cy="5352215"/>
          </a:xfrm>
          <a:prstGeom prst="round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l" defTabSz="914400" rtl="0" eaLnBrk="1" latinLnBrk="0" hangingPunct="1"/>
            <a:endParaRPr lang="en-US" b="1" cap="al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20446" y="3953"/>
            <a:ext cx="12229630" cy="687789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1344696" y="-125564"/>
            <a:ext cx="1000607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80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בדיקות שנבצע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43C22A2-0C6B-9D4C-AB4B-97AAE4D51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073" y="1759334"/>
            <a:ext cx="1133419" cy="1133419"/>
          </a:xfrm>
          <a:prstGeom prst="rect">
            <a:avLst/>
          </a:prstGeom>
        </p:spPr>
      </p:pic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F739128-3972-1749-B61D-3E98679D358C}"/>
              </a:ext>
            </a:extLst>
          </p:cNvPr>
          <p:cNvSpPr txBox="1"/>
          <p:nvPr/>
        </p:nvSpPr>
        <p:spPr>
          <a:xfrm>
            <a:off x="-219227" y="2065425"/>
            <a:ext cx="100060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Security Tests</a:t>
            </a:r>
            <a:r>
              <a:rPr lang="he-IL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7E8A9891-C90F-1A44-BCCD-FBF9D5B431B9}"/>
              </a:ext>
            </a:extLst>
          </p:cNvPr>
          <p:cNvSpPr txBox="1"/>
          <p:nvPr/>
        </p:nvSpPr>
        <p:spPr>
          <a:xfrm>
            <a:off x="-4922991" y="3566432"/>
            <a:ext cx="100060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Survival &amp; Recovery</a:t>
            </a:r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</a:rPr>
              <a:t> </a:t>
            </a:r>
            <a:endParaRPr 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FAFD78FA-6465-0C43-8B01-016E3D123F60}"/>
              </a:ext>
            </a:extLst>
          </p:cNvPr>
          <p:cNvSpPr txBox="1"/>
          <p:nvPr/>
        </p:nvSpPr>
        <p:spPr>
          <a:xfrm>
            <a:off x="-6594665" y="2006011"/>
            <a:ext cx="100060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Integration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E430554F-A124-D14E-9DA4-83B34DC3B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072" y="3354670"/>
            <a:ext cx="1133419" cy="1133419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07EF5C45-29C3-D74D-B494-D656978042E7}"/>
              </a:ext>
            </a:extLst>
          </p:cNvPr>
          <p:cNvSpPr/>
          <p:nvPr/>
        </p:nvSpPr>
        <p:spPr>
          <a:xfrm>
            <a:off x="6791876" y="3495305"/>
            <a:ext cx="24300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he-IL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3FC57B1A-E0C7-9C40-A929-5FE89DBB2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077071" y="4730540"/>
            <a:ext cx="1133420" cy="1265136"/>
          </a:xfrm>
          <a:prstGeom prst="rect">
            <a:avLst/>
          </a:prstGeom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F749E524-5E63-2641-877F-62E24812EC49}"/>
              </a:ext>
            </a:extLst>
          </p:cNvPr>
          <p:cNvSpPr/>
          <p:nvPr/>
        </p:nvSpPr>
        <p:spPr>
          <a:xfrm>
            <a:off x="6599843" y="5097470"/>
            <a:ext cx="31823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Compatibility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he-IL" sz="36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8F36344A-7476-7340-AFE8-8E4279153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477" y="1842688"/>
            <a:ext cx="1091803" cy="1091803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B3A33431-125E-F54F-8807-413DA9657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1925" y="3346153"/>
            <a:ext cx="1091803" cy="109180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7139B03-670B-F646-B2D3-909FDBD7A4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0180" y="4849618"/>
            <a:ext cx="815292" cy="815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BBFC0FE6-C712-4D43-983B-33BC9BC999F0}"/>
              </a:ext>
            </a:extLst>
          </p:cNvPr>
          <p:cNvSpPr txBox="1"/>
          <p:nvPr/>
        </p:nvSpPr>
        <p:spPr>
          <a:xfrm>
            <a:off x="-7394300" y="5009165"/>
            <a:ext cx="1000607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C.R.U.D</a:t>
            </a:r>
          </a:p>
        </p:txBody>
      </p:sp>
    </p:spTree>
    <p:extLst>
      <p:ext uri="{BB962C8B-B14F-4D97-AF65-F5344CB8AC3E}">
        <p14:creationId xmlns:p14="http://schemas.microsoft.com/office/powerpoint/2010/main" val="216784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מעוגל 10">
            <a:extLst>
              <a:ext uri="{FF2B5EF4-FFF2-40B4-BE49-F238E27FC236}">
                <a16:creationId xmlns:a16="http://schemas.microsoft.com/office/drawing/2014/main" id="{1019258E-EA29-C349-96ED-A1AFCD9439DE}"/>
              </a:ext>
            </a:extLst>
          </p:cNvPr>
          <p:cNvSpPr/>
          <p:nvPr/>
        </p:nvSpPr>
        <p:spPr>
          <a:xfrm>
            <a:off x="618580" y="1217445"/>
            <a:ext cx="11033363" cy="5352215"/>
          </a:xfrm>
          <a:prstGeom prst="round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l" defTabSz="914400" rtl="0" eaLnBrk="1" latinLnBrk="0" hangingPunct="1"/>
            <a:endParaRPr lang="en-US" b="1" cap="al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תמונה 13" descr="תמונה שמכילה טקסט, אדם&#10;&#10;התיאור נוצר באופן אוטומטי">
            <a:extLst>
              <a:ext uri="{FF2B5EF4-FFF2-40B4-BE49-F238E27FC236}">
                <a16:creationId xmlns:a16="http://schemas.microsoft.com/office/drawing/2014/main" id="{1EDE35B1-73CA-EB4F-ADFC-D25C21C6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7000"/>
          </a:blip>
          <a:srcRect t="6212" b="9534"/>
          <a:stretch/>
        </p:blipFill>
        <p:spPr>
          <a:xfrm>
            <a:off x="-1504" y="0"/>
            <a:ext cx="12229630" cy="6877892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7B0720A-33CB-DE4D-9CBC-7AA2783C76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4" y="0"/>
            <a:ext cx="2692400" cy="1150185"/>
          </a:xfrm>
          <a:prstGeom prst="rect">
            <a:avLst/>
          </a:prstGeom>
          <a:ln w="12700">
            <a:noFill/>
          </a:ln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C4428B3-71A3-274E-ADF6-85A5A05F0346}"/>
              </a:ext>
            </a:extLst>
          </p:cNvPr>
          <p:cNvSpPr txBox="1"/>
          <p:nvPr/>
        </p:nvSpPr>
        <p:spPr>
          <a:xfrm>
            <a:off x="1344696" y="-147875"/>
            <a:ext cx="1000607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defTabSz="914400" rtl="0" eaLnBrk="1" latinLnBrk="0" hangingPunct="1"/>
            <a:r>
              <a:rPr lang="he-IL" sz="8000" b="1" dirty="0">
                <a:ln w="31750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בדיקות שלא נבצע 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2F739128-3972-1749-B61D-3E98679D358C}"/>
              </a:ext>
            </a:extLst>
          </p:cNvPr>
          <p:cNvSpPr txBox="1"/>
          <p:nvPr/>
        </p:nvSpPr>
        <p:spPr>
          <a:xfrm>
            <a:off x="-1516474" y="1916571"/>
            <a:ext cx="10006076" cy="76944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0"/>
            <a:r>
              <a:rPr lang="he-IL" sz="4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GUI</a:t>
            </a:r>
            <a:endParaRPr lang="en-US" sz="3600" b="1" dirty="0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7EF5C45-29C3-D74D-B494-D656978042E7}"/>
              </a:ext>
            </a:extLst>
          </p:cNvPr>
          <p:cNvSpPr/>
          <p:nvPr/>
        </p:nvSpPr>
        <p:spPr>
          <a:xfrm>
            <a:off x="1113756" y="1952131"/>
            <a:ext cx="14093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Load</a:t>
            </a:r>
            <a:endParaRPr lang="he-IL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F749E524-5E63-2641-877F-62E24812EC49}"/>
              </a:ext>
            </a:extLst>
          </p:cNvPr>
          <p:cNvSpPr/>
          <p:nvPr/>
        </p:nvSpPr>
        <p:spPr>
          <a:xfrm>
            <a:off x="4823918" y="5745257"/>
            <a:ext cx="30476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Accessibility</a:t>
            </a:r>
            <a:endParaRPr lang="he-IL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7A5979F-4693-FC41-93B8-AC05F4203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448" y="1749617"/>
            <a:ext cx="1522570" cy="152257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173D342C-B056-7C4D-AF21-A647FE420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564" y="1548807"/>
            <a:ext cx="1852590" cy="176766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C64D6F88-45BD-E84B-89B2-B9EC6C123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275" y="3679455"/>
            <a:ext cx="2022917" cy="20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897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533</Words>
  <Application>Microsoft Macintosh PowerPoint</Application>
  <PresentationFormat>מסך רחב</PresentationFormat>
  <Paragraphs>168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Adasha Chai</dc:creator>
  <cp:lastModifiedBy>Adasha Chai</cp:lastModifiedBy>
  <cp:revision>8</cp:revision>
  <dcterms:created xsi:type="dcterms:W3CDTF">2022-05-19T14:23:39Z</dcterms:created>
  <dcterms:modified xsi:type="dcterms:W3CDTF">2022-05-23T14:14:18Z</dcterms:modified>
</cp:coreProperties>
</file>