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5" r:id="rId2"/>
    <p:sldId id="264" r:id="rId3"/>
    <p:sldId id="256" r:id="rId4"/>
    <p:sldId id="257" r:id="rId5"/>
    <p:sldId id="262" r:id="rId6"/>
    <p:sldId id="261" r:id="rId7"/>
    <p:sldId id="260" r:id="rId8"/>
    <p:sldId id="259" r:id="rId9"/>
    <p:sldId id="258" r:id="rId10"/>
    <p:sldId id="266" r:id="rId11"/>
    <p:sldId id="274" r:id="rId12"/>
    <p:sldId id="272" r:id="rId13"/>
    <p:sldId id="275" r:id="rId14"/>
    <p:sldId id="270" r:id="rId15"/>
    <p:sldId id="269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20287-F3CA-4678-A67B-27D59A13D7D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B013B-76F8-4B25-9165-B0BF73420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7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4091-534F-2250-5616-239912591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065AE-2031-D829-491C-76DB05695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82957-FC2E-71B8-2311-6478BA5D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BFC-C178-4D93-A320-152AC34D841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0B2AC-CD68-A1C8-A416-4C593590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91896-047A-91DD-D45E-2D67C646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CF1-BDD6-448E-85D9-CB898028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0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B108-562B-8196-8BF5-B0ECE3B7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F798A-7C56-CF6A-E437-AE0827041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B6428-37A0-AACB-BAF7-442C96AF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BFC-C178-4D93-A320-152AC34D841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C48AF-7718-17D2-A5D2-146FD7B1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F2B5-93C3-F988-CA16-FFBEFC46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CF1-BDD6-448E-85D9-CB898028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4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4914C-B730-7200-3383-0542AE5F7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39F72-7434-7168-10C9-7B41F06BF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01086-7AD8-5FDF-FC20-614F80FE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BFC-C178-4D93-A320-152AC34D841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7AA8C-D624-60AC-8E1B-1CB675D5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015E4-5530-7969-8BE2-4201C748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CF1-BDD6-448E-85D9-CB898028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5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F7D2-6FB4-677F-B816-ECF67492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F6B6-37E0-DE1F-FC28-8DC89C64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04144-A30D-CCCF-1E71-1C7104B3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BFC-C178-4D93-A320-152AC34D841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FF43A-C8F4-C1C9-43E4-56C8FC13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3CD4-EE1E-E7FE-C982-F56C5F59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CF1-BDD6-448E-85D9-CB898028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2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E1AD-A433-3311-389D-39F8519E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F0EFF-5E4A-FA46-21B9-2873DAEFF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C2CD9-C3C4-D845-C117-224D77F6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BFC-C178-4D93-A320-152AC34D841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57B86-6E2C-E4A6-D124-6D0FD0E16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6B598-824F-AEDB-0DEB-8D1C2C29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CF1-BDD6-448E-85D9-CB898028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1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2A18-97C5-5B6E-4D9B-74E83F6B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1865-02F1-9E0F-34B7-545D1B28A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E5CB3-5F83-C1C6-D547-4570C413B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BC0FA-1907-AE4D-A1AD-6E9F0B48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BFC-C178-4D93-A320-152AC34D841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8E929-FE32-5284-E08B-1EAE0319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703E8-3932-0CE6-5846-5BD52EC1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CF1-BDD6-448E-85D9-CB898028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3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0AD6-CBEB-6030-3C4E-78D44F6E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DCDF0-83AC-A4BA-BB91-18A9F980B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B537B-ED8B-EE97-7F17-10043E2E6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FDBFC-5DD8-D3F3-356B-CB4B38BEA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90480-8F34-0DD1-01EE-9DFAD51D6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C5158-C832-FD12-F8EC-EF672D46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BFC-C178-4D93-A320-152AC34D841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78F1E-43E1-0141-2C08-325A6E42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A694E-5315-5F21-F19B-BC009554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CF1-BDD6-448E-85D9-CB898028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2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A9B9-CF14-CF00-4B56-61F55263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03C0E-172B-6D05-78B6-9174DA2C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BFC-C178-4D93-A320-152AC34D841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5530D-60EE-E8FA-2977-30DD2151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11168-2942-CA07-397F-2E1E6D2F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CF1-BDD6-448E-85D9-CB898028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0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6F8BD-5AB5-3315-DB11-30BB41F2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BFC-C178-4D93-A320-152AC34D841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0D7F7-A330-B4D6-BB96-17F148CB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29987-594D-C08C-A792-8C863C44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CF1-BDD6-448E-85D9-CB898028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5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8658-AE68-C540-EAF9-EBB1E516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C8B4-59E6-BB17-0AE2-7D2F42E5C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51F40-2925-00B6-2757-C5B04C83D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933E4-EEAD-438E-5826-150BE0B7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BFC-C178-4D93-A320-152AC34D841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B9768-9913-1E9C-8225-285BCD5A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00AE9-048B-CC31-D8C4-D3E113CD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CF1-BDD6-448E-85D9-CB898028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5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DEA1-6F94-AC3F-A1D5-3031C4A6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2E239-A5BC-84C0-AA82-5DBB1ACEC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7CDA2-1E13-B937-F915-DEECBB970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43BC8-AD73-095B-6CB6-AA44FBDC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72BFC-C178-4D93-A320-152AC34D841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0D636-9D64-A3C1-0020-74AEA216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A0CE2-A25B-2422-8ED2-400B3F1F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C3CF1-BDD6-448E-85D9-CB898028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8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2D4B8-282F-E924-96C5-3259DB8B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8B215-4556-8D00-43AD-3FDE0AC83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53A9F-10F5-8D70-980B-FDAE8B2C8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2BFC-C178-4D93-A320-152AC34D841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9CEA-384C-3074-BE1C-42F9BFA16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479E-6676-0386-D071-4FDA828E5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C3CF1-BDD6-448E-85D9-CB8980287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5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8DReAEQ5qq-JJYWcNhhPVZl8TlHgenMM/edit?usp=sharing&amp;ouid=108809539039626319298&amp;rtpof=true&amp;sd=tru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897E2-519C-8F44-C937-9CECB0EB3BEE}"/>
              </a:ext>
            </a:extLst>
          </p:cNvPr>
          <p:cNvSpPr txBox="1"/>
          <p:nvPr/>
        </p:nvSpPr>
        <p:spPr>
          <a:xfrm>
            <a:off x="640080" y="530495"/>
            <a:ext cx="3903213" cy="10307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מצגת STR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09E79-B293-5B96-C4EE-B4149E7AA978}"/>
              </a:ext>
            </a:extLst>
          </p:cNvPr>
          <p:cNvSpPr txBox="1"/>
          <p:nvPr/>
        </p:nvSpPr>
        <p:spPr>
          <a:xfrm>
            <a:off x="257943" y="3169406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1">
              <a:lnSpc>
                <a:spcPct val="90000"/>
              </a:lnSpc>
              <a:spcAft>
                <a:spcPts val="600"/>
              </a:spcAft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מנחה הפרויקט</a:t>
            </a:r>
            <a:endParaRPr lang="he-IL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1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חמי ראבד</a:t>
            </a:r>
            <a:endParaRPr lang="he-IL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1">
              <a:lnSpc>
                <a:spcPct val="90000"/>
              </a:lnSpc>
              <a:spcAft>
                <a:spcPts val="600"/>
              </a:spcAft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1">
              <a:lnSpc>
                <a:spcPct val="90000"/>
              </a:lnSpc>
              <a:spcAft>
                <a:spcPts val="600"/>
              </a:spcAft>
            </a:pPr>
            <a:r>
              <a:rPr lang="he-IL" sz="2200" b="1" dirty="0">
                <a:latin typeface="Calibri" panose="020F0502020204030204" pitchFamily="34" charset="0"/>
                <a:cs typeface="Calibri" panose="020F0502020204030204" pitchFamily="34" charset="0"/>
              </a:rPr>
              <a:t>כותבים</a:t>
            </a:r>
          </a:p>
          <a:p>
            <a:pPr algn="ctr" rtl="1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אדווה רדינובסקי</a:t>
            </a:r>
          </a:p>
          <a:p>
            <a:pPr algn="ctr" rtl="1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אסנת לזר</a:t>
            </a:r>
          </a:p>
          <a:p>
            <a:pPr algn="ctr" rtl="1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גל עמר</a:t>
            </a:r>
          </a:p>
          <a:p>
            <a:pPr algn="ctr" rtl="1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נופר אבני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75A574-C5E1-85D0-58D2-428B8C33E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14" r="-2" b="905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E5E14F-D75E-6D8C-E716-CA8C70FDF5AE}"/>
              </a:ext>
            </a:extLst>
          </p:cNvPr>
          <p:cNvSpPr txBox="1"/>
          <p:nvPr/>
        </p:nvSpPr>
        <p:spPr>
          <a:xfrm>
            <a:off x="257943" y="1561205"/>
            <a:ext cx="4243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5400" b="1" dirty="0">
                <a:latin typeface="Calibri" panose="020F0502020204030204" pitchFamily="34" charset="0"/>
                <a:cs typeface="Calibri" panose="020F0502020204030204" pitchFamily="34" charset="0"/>
              </a:rPr>
              <a:t>פרויקט </a:t>
            </a:r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351126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F09A56-A0B0-023F-AB04-A854EAAAE81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1620" cy="1713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7AFC6-4C62-4A79-0015-0D2FBC093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61" y="1023582"/>
            <a:ext cx="9058277" cy="571507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2853E6D-2D37-3218-6E6E-57ABF28CE798}"/>
              </a:ext>
            </a:extLst>
          </p:cNvPr>
          <p:cNvSpPr txBox="1">
            <a:spLocks/>
          </p:cNvSpPr>
          <p:nvPr/>
        </p:nvSpPr>
        <p:spPr>
          <a:xfrm>
            <a:off x="1940826" y="0"/>
            <a:ext cx="8310348" cy="846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b="1">
                <a:latin typeface="Calibri" panose="020F0502020204030204" pitchFamily="34" charset="0"/>
                <a:cs typeface="Calibri" panose="020F0502020204030204" pitchFamily="34" charset="0"/>
              </a:rPr>
              <a:t>תוצאות בדיקות המערכת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51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D081-0502-3B88-825D-106621FA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26" y="0"/>
            <a:ext cx="8310348" cy="846161"/>
          </a:xfrm>
        </p:spPr>
        <p:txBody>
          <a:bodyPr/>
          <a:lstStyle/>
          <a:p>
            <a:pPr algn="ct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תוצאות בדיקות המערכת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09A56-A0B0-023F-AB04-A854EAAAE81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1620" cy="1713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10363D-E8CB-FFED-A41B-659D8F914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304" y="1072600"/>
            <a:ext cx="8653389" cy="555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8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D081-0502-3B88-825D-106621FA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223" y="0"/>
            <a:ext cx="8005550" cy="1037230"/>
          </a:xfrm>
        </p:spPr>
        <p:txBody>
          <a:bodyPr/>
          <a:lstStyle/>
          <a:p>
            <a:pPr algn="ct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תוצאות בדיקות המערכת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09A56-A0B0-023F-AB04-A854EAAAE81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1620" cy="17136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56DB59-DD91-C6A1-ACB2-41E1F0DD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800" y="1304414"/>
            <a:ext cx="8236397" cy="536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F473-E2C0-86CB-C17B-2D29AF7F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573" y="150125"/>
            <a:ext cx="8206854" cy="914399"/>
          </a:xfrm>
        </p:spPr>
        <p:txBody>
          <a:bodyPr>
            <a:noAutofit/>
          </a:bodyPr>
          <a:lstStyle/>
          <a:p>
            <a:pPr algn="ctr"/>
            <a:r>
              <a:rPr kumimoji="0" lang="he-IL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הערכת איכות האפליקציה - השוואה למתחרים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262B9-C5C9-AC3D-F352-F55E5EA2222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0229" cy="1713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42A34-0578-7232-4BE8-E3E635B2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97" y="1237957"/>
            <a:ext cx="2662126" cy="5620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52BED4-11AA-0CED-875E-E9D72CB18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723" y="1237957"/>
            <a:ext cx="2662126" cy="56200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6E837A-1868-7849-E6E4-CDD228E920AC}"/>
              </a:ext>
            </a:extLst>
          </p:cNvPr>
          <p:cNvSpPr txBox="1"/>
          <p:nvPr/>
        </p:nvSpPr>
        <p:spPr>
          <a:xfrm>
            <a:off x="371334" y="2062712"/>
            <a:ext cx="5959521" cy="293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just" defTabSz="914400" rtl="1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האפליקציה של עיריית ירושלים מכילה מידע אודות העיר- אירועים, חינוך, פעילויות ספורט ועוד. </a:t>
            </a: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0" lvl="0" indent="-228600" algn="just" defTabSz="914400" rtl="1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ניתן לבצע בה תשלומים, לעקוב אחר מבזקים ולבצע בה גם פעולות מקוונות כמו מחשבון לבדיקת זכאות הנחות בארנונה, זימון תורים ועוד.</a:t>
            </a:r>
            <a:endParaRPr lang="en-US" sz="24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2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B0CA-CBAD-030B-3A2D-89798C45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000" y="210863"/>
            <a:ext cx="8323996" cy="1291930"/>
          </a:xfrm>
        </p:spPr>
        <p:txBody>
          <a:bodyPr>
            <a:noAutofit/>
          </a:bodyPr>
          <a:lstStyle/>
          <a:p>
            <a:pPr algn="ct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הערכת איכות האפליקציה - השוואה למתחרים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ECD64-2C40-5072-387C-E2686891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016" y="1883393"/>
            <a:ext cx="10217965" cy="5186150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האפליקציה נוחה לשימוש וקלה לתפעול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קיימת האופציה לשנות לשפות נוספות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לא קיים לחצן 'נגישות'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 rtl="1">
              <a:buNone/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לסיכום - אפליקציה זו טובה יותר מהאפליקציה שבחרנו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 rtl="1">
              <a:buNone/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הן מבחינת הפונקציות שקיימות בה, והן מבחינת חוויית המשתמש. 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E3838-D448-8C16-BDBC-B0D4B7352B7E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1620" cy="17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2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76BD-ECAD-CC69-397D-3C20BA27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133" y="49854"/>
            <a:ext cx="7791734" cy="1026947"/>
          </a:xfrm>
        </p:spPr>
        <p:txBody>
          <a:bodyPr>
            <a:normAutofit/>
          </a:bodyPr>
          <a:lstStyle/>
          <a:p>
            <a:pPr algn="ctr"/>
            <a:r>
              <a:rPr lang="he-IL" sz="5400" b="1" dirty="0">
                <a:latin typeface="Calibri" panose="020F0502020204030204" pitchFamily="34" charset="0"/>
                <a:cs typeface="Calibri" panose="020F0502020204030204" pitchFamily="34" charset="0"/>
              </a:rPr>
              <a:t>הצעות ייעול</a:t>
            </a:r>
            <a:endParaRPr lang="en-US" sz="5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9CC4F-A681-0739-6FB1-FB3C52E9D55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1620" cy="1713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D0FA2A-884D-F14D-221D-1ED7F23CE05F}"/>
              </a:ext>
            </a:extLst>
          </p:cNvPr>
          <p:cNvSpPr txBox="1"/>
          <p:nvPr/>
        </p:nvSpPr>
        <p:spPr>
          <a:xfrm>
            <a:off x="1924335" y="1690688"/>
            <a:ext cx="9429466" cy="4803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15000"/>
              </a:lnSpc>
              <a:spcBef>
                <a:spcPts val="500"/>
              </a:spcBef>
              <a:buFont typeface="Wingdings" panose="05000000000000000000" pitchFamily="2" charset="2"/>
              <a:buChar char=""/>
            </a:pPr>
            <a:r>
              <a:rPr lang="he-I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הצבעים בתפריט הראשי בוהקים וחוזרים על עצמם- אנחנו ממליצים לשנות לצבעים נעימים יותר לעין.</a:t>
            </a:r>
          </a:p>
          <a:p>
            <a:pPr lvl="0" algn="r" rtl="1">
              <a:lnSpc>
                <a:spcPct val="115000"/>
              </a:lnSpc>
              <a:spcBef>
                <a:spcPts val="500"/>
              </a:spcBef>
            </a:pP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he-I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היחס בין הכתב לאייקונים לא פרופורציונלי</a:t>
            </a:r>
          </a:p>
          <a:p>
            <a:pPr lvl="0" algn="r" rtl="1">
              <a:lnSpc>
                <a:spcPct val="115000"/>
              </a:lnSpc>
            </a:pP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he-I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הוספה של תמונות,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he-I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מבזקים וחיפוש בדף הראשי אשר יאפשרו 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התמצאות קלה יותר, והצגה </a:t>
            </a:r>
            <a:r>
              <a:rPr lang="he-I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מהירה של </a:t>
            </a: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</a:t>
            </a:r>
            <a:r>
              <a:rPr lang="he-I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תוכן המבוקש.</a:t>
            </a:r>
          </a:p>
          <a:p>
            <a:pPr lvl="0" algn="r" rtl="1">
              <a:lnSpc>
                <a:spcPct val="115000"/>
              </a:lnSpc>
            </a:pP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he-I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הוספת שפות מלבד עברית </a:t>
            </a:r>
          </a:p>
          <a:p>
            <a:pPr lvl="0" algn="r" rtl="1">
              <a:lnSpc>
                <a:spcPct val="115000"/>
              </a:lnSpc>
            </a:pPr>
            <a:endParaRPr lang="he-IL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buFont typeface="Wingdings" panose="05000000000000000000" pitchFamily="2" charset="2"/>
              <a:buChar char=""/>
            </a:pPr>
            <a:r>
              <a:rPr lang="he-I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להוסיף אפשרות נגישות באפליקציה במקומות שחסר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1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923A-FC75-FF9C-2050-1208723D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382" y="1714763"/>
            <a:ext cx="6672618" cy="3892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תודה על ההקשבה</a:t>
            </a:r>
            <a:endParaRPr lang="en-US" sz="6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F678B2-1306-0874-F8BA-9CA9497C0A5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613010" cy="6710289"/>
          </a:xfrm>
          <a:prstGeom prst="rect">
            <a:avLst/>
          </a:prstGeom>
        </p:spPr>
      </p:pic>
      <p:pic>
        <p:nvPicPr>
          <p:cNvPr id="6" name="Graphic 5" descr="Angel face outline with solid fill">
            <a:extLst>
              <a:ext uri="{FF2B5EF4-FFF2-40B4-BE49-F238E27FC236}">
                <a16:creationId xmlns:a16="http://schemas.microsoft.com/office/drawing/2014/main" id="{98FE929B-C8FD-B828-9C11-7AA706AE8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4885" y="3429000"/>
            <a:ext cx="1803010" cy="180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0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9FB7-CAF5-9D09-C39E-AF23AAA4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712" y="32319"/>
            <a:ext cx="8146576" cy="1306314"/>
          </a:xfrm>
        </p:spPr>
        <p:txBody>
          <a:bodyPr>
            <a:normAutofit/>
          </a:bodyPr>
          <a:lstStyle/>
          <a:p>
            <a:pPr algn="ctr"/>
            <a:r>
              <a:rPr lang="he-IL" sz="5400" b="1" dirty="0">
                <a:latin typeface="Calibri" panose="020F0502020204030204" pitchFamily="34" charset="0"/>
                <a:cs typeface="Calibri" panose="020F0502020204030204" pitchFamily="34" charset="0"/>
              </a:rPr>
              <a:t>תוכן עניינים</a:t>
            </a:r>
            <a:endParaRPr lang="en-US" sz="5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3055E5-1D22-18FD-5E66-D3B630B4662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1620" cy="171365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44AB03-328B-A0DB-3691-2FF3632B0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112" y="4507380"/>
            <a:ext cx="2936585" cy="927116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000" b="1" dirty="0">
                <a:latin typeface="Calibri" panose="020F0502020204030204" pitchFamily="34" charset="0"/>
                <a:cs typeface="Calibri" panose="020F0502020204030204" pitchFamily="34" charset="0"/>
              </a:rPr>
              <a:t>הערכת איכות -השוואה למתחרים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 descr="Presentation with pie chart outline">
            <a:extLst>
              <a:ext uri="{FF2B5EF4-FFF2-40B4-BE49-F238E27FC236}">
                <a16:creationId xmlns:a16="http://schemas.microsoft.com/office/drawing/2014/main" id="{A1A96EF9-AF67-EE3C-AFB4-3602423950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9932" y="2581497"/>
            <a:ext cx="927116" cy="927116"/>
          </a:xfrm>
          <a:prstGeom prst="rect">
            <a:avLst/>
          </a:prstGeom>
        </p:spPr>
      </p:pic>
      <p:pic>
        <p:nvPicPr>
          <p:cNvPr id="7" name="Graphic 6" descr="Information outline">
            <a:extLst>
              <a:ext uri="{FF2B5EF4-FFF2-40B4-BE49-F238E27FC236}">
                <a16:creationId xmlns:a16="http://schemas.microsoft.com/office/drawing/2014/main" id="{BC214DBB-6202-8537-6396-71C310564E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6686" y="1940180"/>
            <a:ext cx="740101" cy="740101"/>
          </a:xfrm>
          <a:prstGeom prst="rect">
            <a:avLst/>
          </a:prstGeom>
        </p:spPr>
      </p:pic>
      <p:pic>
        <p:nvPicPr>
          <p:cNvPr id="8" name="Graphic 7" descr="Daily calendar outline">
            <a:extLst>
              <a:ext uri="{FF2B5EF4-FFF2-40B4-BE49-F238E27FC236}">
                <a16:creationId xmlns:a16="http://schemas.microsoft.com/office/drawing/2014/main" id="{F8812866-6918-4CBD-47E1-5EC9BBBE1A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45431" y="3320161"/>
            <a:ext cx="902612" cy="902612"/>
          </a:xfrm>
          <a:prstGeom prst="rect">
            <a:avLst/>
          </a:prstGeom>
        </p:spPr>
      </p:pic>
      <p:pic>
        <p:nvPicPr>
          <p:cNvPr id="9" name="Graphic 8" descr="Clipboard Badge outline">
            <a:extLst>
              <a:ext uri="{FF2B5EF4-FFF2-40B4-BE49-F238E27FC236}">
                <a16:creationId xmlns:a16="http://schemas.microsoft.com/office/drawing/2014/main" id="{653C38B1-220E-4E5B-BFA1-2DF450F3351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15659" y="4418833"/>
            <a:ext cx="1015663" cy="1015663"/>
          </a:xfrm>
          <a:prstGeom prst="rect">
            <a:avLst/>
          </a:prstGeom>
        </p:spPr>
      </p:pic>
      <p:pic>
        <p:nvPicPr>
          <p:cNvPr id="10" name="Graphic 9" descr="Clipboard Mixed outline">
            <a:extLst>
              <a:ext uri="{FF2B5EF4-FFF2-40B4-BE49-F238E27FC236}">
                <a16:creationId xmlns:a16="http://schemas.microsoft.com/office/drawing/2014/main" id="{5BA9BD13-51C5-D648-D667-32040BDE0AF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19810" y="4909928"/>
            <a:ext cx="953852" cy="9538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AFC740-AAE4-6CBA-A19F-081A6C19CFD2}"/>
              </a:ext>
            </a:extLst>
          </p:cNvPr>
          <p:cNvSpPr txBox="1"/>
          <p:nvPr/>
        </p:nvSpPr>
        <p:spPr>
          <a:xfrm>
            <a:off x="7970293" y="1953609"/>
            <a:ext cx="1994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 rtl="1">
              <a:buNone/>
            </a:pPr>
            <a:r>
              <a:rPr lang="he-IL" sz="3200" b="1" dirty="0">
                <a:latin typeface="Calibri" panose="020F0502020204030204" pitchFamily="34" charset="0"/>
                <a:cs typeface="Calibri" panose="020F0502020204030204" pitchFamily="34" charset="0"/>
              </a:rPr>
              <a:t>על </a:t>
            </a:r>
            <a:r>
              <a:rPr lang="he-IL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היישומון</a:t>
            </a:r>
            <a:endParaRPr lang="he-IL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2C714-B245-B108-1A46-5AC3034F5C41}"/>
              </a:ext>
            </a:extLst>
          </p:cNvPr>
          <p:cNvSpPr txBox="1"/>
          <p:nvPr/>
        </p:nvSpPr>
        <p:spPr>
          <a:xfrm>
            <a:off x="7704892" y="3429000"/>
            <a:ext cx="2366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 rtl="1">
              <a:buNone/>
            </a:pPr>
            <a:r>
              <a:rPr lang="he-IL" sz="3200" b="1" dirty="0">
                <a:latin typeface="Calibri" panose="020F0502020204030204" pitchFamily="34" charset="0"/>
                <a:cs typeface="Calibri" panose="020F0502020204030204" pitchFamily="34" charset="0"/>
              </a:rPr>
              <a:t>תוכנית עבודה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2CE30-8C21-F313-F81A-7CFF91329C74}"/>
              </a:ext>
            </a:extLst>
          </p:cNvPr>
          <p:cNvSpPr txBox="1"/>
          <p:nvPr/>
        </p:nvSpPr>
        <p:spPr>
          <a:xfrm>
            <a:off x="7260679" y="4879023"/>
            <a:ext cx="3180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000" b="1" dirty="0">
                <a:latin typeface="Calibri" panose="020F0502020204030204" pitchFamily="34" charset="0"/>
                <a:cs typeface="Calibri" panose="020F0502020204030204" pitchFamily="34" charset="0"/>
              </a:rPr>
              <a:t>בדיקות שביצענו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1"/>
            <a:r>
              <a:rPr lang="he-IL" sz="3000" b="1" dirty="0">
                <a:latin typeface="Calibri" panose="020F0502020204030204" pitchFamily="34" charset="0"/>
                <a:cs typeface="Calibri" panose="020F0502020204030204" pitchFamily="34" charset="0"/>
              </a:rPr>
              <a:t>על המערכת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FD9028-558C-8BCD-2ACB-498EC1B24EDA}"/>
              </a:ext>
            </a:extLst>
          </p:cNvPr>
          <p:cNvSpPr txBox="1"/>
          <p:nvPr/>
        </p:nvSpPr>
        <p:spPr>
          <a:xfrm>
            <a:off x="949112" y="2581497"/>
            <a:ext cx="3623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000" b="1" dirty="0">
                <a:latin typeface="Calibri" panose="020F0502020204030204" pitchFamily="34" charset="0"/>
                <a:cs typeface="Calibri" panose="020F0502020204030204" pitchFamily="34" charset="0"/>
              </a:rPr>
              <a:t>תוצאות בדיקות המערכת</a:t>
            </a:r>
          </a:p>
          <a:p>
            <a:pPr algn="ctr" rt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2116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B5F63C-BD31-736C-9494-1CEB64A0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739" y="445329"/>
            <a:ext cx="3033995" cy="64126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EA3E17-F063-1F94-1130-D93022DBE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3" y="404386"/>
            <a:ext cx="5278670" cy="869487"/>
          </a:xfrm>
        </p:spPr>
        <p:txBody>
          <a:bodyPr>
            <a:normAutofit fontScale="90000"/>
          </a:bodyPr>
          <a:lstStyle/>
          <a:p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על האפליקציה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6BFCB-103A-BB36-DA24-46694CDBB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760" y="1713655"/>
            <a:ext cx="5647979" cy="4917245"/>
          </a:xfrm>
        </p:spPr>
        <p:txBody>
          <a:bodyPr>
            <a:normAutofit/>
          </a:bodyPr>
          <a:lstStyle/>
          <a:p>
            <a:pPr rtl="1"/>
            <a:r>
              <a:rPr lang="he-IL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מטרת </a:t>
            </a:r>
            <a:r>
              <a:rPr lang="he-IL" sz="28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היישומון</a:t>
            </a:r>
            <a:r>
              <a:rPr lang="he-IL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rtl="1"/>
            <a:r>
              <a:rPr lang="he-IL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האפליקציה העירונית של עיריית יבנה מאפשרת קישור ישיר לכל המידע העירוני וקשר עם  מרכז השליטה 106.</a:t>
            </a:r>
          </a:p>
          <a:p>
            <a:pPr rtl="1"/>
            <a:r>
              <a:rPr lang="he-IL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קהל היעד:</a:t>
            </a:r>
          </a:p>
          <a:p>
            <a:pPr rtl="1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תושבי יבנה, או שירותים כמו תשלומי דו"חות, אירועים וכו' לכלל המשתמשים.</a:t>
            </a:r>
          </a:p>
          <a:p>
            <a:pPr rtl="1"/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1"/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 אפליקציית "יבנה" הינה מבוססת על קישוריות לאינטרנט -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Applications Web</a:t>
            </a:r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1"/>
            <a:endParaRPr lang="he-I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4F1EA-3174-AEBD-025F-60C1BC1D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734" y="445329"/>
            <a:ext cx="3033995" cy="6412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3429C-AAC5-AB23-7A31-BEFE7DD2639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4651" cy="13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2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88D215-E7AE-E028-4816-07652D79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1386"/>
            <a:ext cx="12159898" cy="532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A2919-4C6E-4F2E-F387-1C3CD6E4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51" y="0"/>
            <a:ext cx="10515600" cy="1325563"/>
          </a:xfrm>
        </p:spPr>
        <p:txBody>
          <a:bodyPr/>
          <a:lstStyle/>
          <a:p>
            <a:pPr algn="ct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מפת היישום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C093B-3B52-B740-372F-BB0AB1C210D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31620" cy="17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9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421E-B6CC-F985-7BEC-D3526983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360" y="-68463"/>
            <a:ext cx="6595279" cy="1111659"/>
          </a:xfrm>
        </p:spPr>
        <p:txBody>
          <a:bodyPr/>
          <a:lstStyle/>
          <a:p>
            <a:pPr algn="ct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ביצוע בדיקות המערכת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3ED8B-9F88-96D5-4355-1AA86CDB941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1620" cy="1713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C3BFED-DE93-5B7E-CBB8-15E9B1890E51}"/>
              </a:ext>
            </a:extLst>
          </p:cNvPr>
          <p:cNvSpPr txBox="1"/>
          <p:nvPr/>
        </p:nvSpPr>
        <p:spPr>
          <a:xfrm>
            <a:off x="6617830" y="2083296"/>
            <a:ext cx="2197290" cy="152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effectLst/>
                <a:latin typeface="Narkisim" panose="020E0502050101010101" pitchFamily="34" charset="-79"/>
                <a:ea typeface="Times New Roman" panose="02020603050405020304" pitchFamily="18" charset="0"/>
                <a:cs typeface="Arial" panose="020B0604020202020204" pitchFamily="34" charset="0"/>
              </a:rPr>
              <a:t>GUI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effectLst/>
                <a:latin typeface="Narkisim" panose="020E0502050101010101" pitchFamily="34" charset="-79"/>
                <a:ea typeface="Times New Roman" panose="02020603050405020304" pitchFamily="18" charset="0"/>
                <a:cs typeface="Arial" panose="020B0604020202020204" pitchFamily="34" charset="0"/>
              </a:rPr>
              <a:t>Functionality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effectLst/>
                <a:latin typeface="Narkisim" panose="020E0502050101010101" pitchFamily="34" charset="-79"/>
                <a:ea typeface="Times New Roman" panose="02020603050405020304" pitchFamily="18" charset="0"/>
                <a:cs typeface="Arial" panose="020B0604020202020204" pitchFamily="34" charset="0"/>
              </a:rPr>
              <a:t>Usability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DB94D-3CA3-36AB-6921-0A1E8CC4A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096" y="2658600"/>
            <a:ext cx="1696604" cy="1884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644778-5007-5193-EBA2-3701FB9D0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230" y="2687982"/>
            <a:ext cx="1568977" cy="1825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201B37-3272-5366-3660-3759EAEB071B}"/>
              </a:ext>
            </a:extLst>
          </p:cNvPr>
          <p:cNvSpPr txBox="1"/>
          <p:nvPr/>
        </p:nvSpPr>
        <p:spPr>
          <a:xfrm>
            <a:off x="-88398" y="2405900"/>
            <a:ext cx="2935031" cy="1133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85800" algn="ctr" rtl="1">
              <a:lnSpc>
                <a:spcPct val="115000"/>
              </a:lnSpc>
              <a:buSzPts val="1100"/>
            </a:pPr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Load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he-IL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685800" algn="ctr" rtl="1">
              <a:lnSpc>
                <a:spcPct val="115000"/>
              </a:lnSpc>
              <a:buSzPts val="1100"/>
            </a:pPr>
            <a:r>
              <a:rPr lang="he-IL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אין באפשרותנו לערוך בדיקה זו בשלב זה.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0B0759-1D18-823E-FB73-DB805880F769}"/>
              </a:ext>
            </a:extLst>
          </p:cNvPr>
          <p:cNvCxnSpPr/>
          <p:nvPr/>
        </p:nvCxnSpPr>
        <p:spPr>
          <a:xfrm>
            <a:off x="6095999" y="2065608"/>
            <a:ext cx="0" cy="4207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c 12" descr="Badge Cross with solid fill">
            <a:extLst>
              <a:ext uri="{FF2B5EF4-FFF2-40B4-BE49-F238E27FC236}">
                <a16:creationId xmlns:a16="http://schemas.microsoft.com/office/drawing/2014/main" id="{309CD9A7-0B92-2C5D-9543-504AD28508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851" y="2245364"/>
            <a:ext cx="590266" cy="590266"/>
          </a:xfrm>
          <a:prstGeom prst="rect">
            <a:avLst/>
          </a:prstGeom>
        </p:spPr>
      </p:pic>
      <p:pic>
        <p:nvPicPr>
          <p:cNvPr id="14" name="Graphic 13" descr="Badge Cross with solid fill">
            <a:extLst>
              <a:ext uri="{FF2B5EF4-FFF2-40B4-BE49-F238E27FC236}">
                <a16:creationId xmlns:a16="http://schemas.microsoft.com/office/drawing/2014/main" id="{9B18D045-5BC5-E564-2D82-C493FE7623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851" y="4311725"/>
            <a:ext cx="590266" cy="590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A5B7CA-5E8C-BAEC-F3E0-CEF6945E6FEB}"/>
              </a:ext>
            </a:extLst>
          </p:cNvPr>
          <p:cNvSpPr txBox="1"/>
          <p:nvPr/>
        </p:nvSpPr>
        <p:spPr>
          <a:xfrm>
            <a:off x="6592842" y="3725963"/>
            <a:ext cx="2423412" cy="152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effectLst/>
                <a:latin typeface="Narkisim" panose="020E0502050101010101" pitchFamily="34" charset="-79"/>
                <a:ea typeface="Times New Roman" panose="02020603050405020304" pitchFamily="18" charset="0"/>
                <a:cs typeface="Arial" panose="020B0604020202020204" pitchFamily="34" charset="0"/>
              </a:rPr>
              <a:t>Accessibility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effectLst/>
                <a:latin typeface="Narkisim" panose="020E0502050101010101" pitchFamily="34" charset="-79"/>
                <a:ea typeface="Times New Roman" panose="02020603050405020304" pitchFamily="18" charset="0"/>
                <a:cs typeface="Arial" panose="020B0604020202020204" pitchFamily="34" charset="0"/>
              </a:rPr>
              <a:t>Compatibility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0000"/>
                </a:solidFill>
                <a:effectLst/>
                <a:latin typeface="Narkisim" panose="020E0502050101010101" pitchFamily="34" charset="-79"/>
                <a:ea typeface="Times New Roman" panose="02020603050405020304" pitchFamily="18" charset="0"/>
                <a:cs typeface="Arial" panose="020B0604020202020204" pitchFamily="34" charset="0"/>
              </a:rPr>
              <a:t>Performance</a:t>
            </a:r>
            <a:endParaRPr lang="en-US" sz="20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C55C7-FE9F-B676-8CE8-EBF62E767A1E}"/>
              </a:ext>
            </a:extLst>
          </p:cNvPr>
          <p:cNvSpPr txBox="1"/>
          <p:nvPr/>
        </p:nvSpPr>
        <p:spPr>
          <a:xfrm>
            <a:off x="624356" y="4454375"/>
            <a:ext cx="2423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C.R.U.D </a:t>
            </a:r>
            <a:endParaRPr lang="he-IL" sz="20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 rtl="1"/>
            <a:r>
              <a:rPr lang="he-IL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לא </a:t>
            </a: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קיימות </a:t>
            </a:r>
            <a:r>
              <a:rPr lang="he-IL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אפשרויות של עריכה או מחיקת נתונים.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4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FCBE-CE2F-FED1-46CA-BB741A27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546" y="0"/>
            <a:ext cx="8488908" cy="928048"/>
          </a:xfrm>
        </p:spPr>
        <p:txBody>
          <a:bodyPr/>
          <a:lstStyle/>
          <a:p>
            <a:pPr algn="ctr"/>
            <a:r>
              <a:rPr lang="he-IL" sz="4400" b="1" dirty="0">
                <a:latin typeface="Gisha" panose="020B0502040204020203" pitchFamily="34" charset="-79"/>
                <a:cs typeface="Gisha" panose="020B0502040204020203" pitchFamily="34" charset="-79"/>
              </a:rPr>
              <a:t>לוח זמנים מתוכנן (</a:t>
            </a:r>
            <a:r>
              <a:rPr lang="he-IL" sz="4400" b="1" dirty="0" err="1">
                <a:latin typeface="Gisha" panose="020B0502040204020203" pitchFamily="34" charset="-79"/>
                <a:cs typeface="Gisha" panose="020B0502040204020203" pitchFamily="34" charset="-79"/>
              </a:rPr>
              <a:t>גאנט</a:t>
            </a:r>
            <a:r>
              <a:rPr lang="he-IL" sz="4400" b="1" dirty="0">
                <a:latin typeface="Gisha" panose="020B0502040204020203" pitchFamily="34" charset="-79"/>
                <a:cs typeface="Gisha" panose="020B0502040204020203" pitchFamily="34" charset="-79"/>
              </a:rPr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E1BC0-FB00-3F7D-4F21-3E013B628BA0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1620" cy="17136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142801-458A-FC70-1399-CB5868AA5DF4}"/>
              </a:ext>
            </a:extLst>
          </p:cNvPr>
          <p:cNvSpPr txBox="1"/>
          <p:nvPr/>
        </p:nvSpPr>
        <p:spPr>
          <a:xfrm>
            <a:off x="81148" y="6321483"/>
            <a:ext cx="19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hlinkClick r:id="rId3"/>
              </a:rPr>
              <a:t>קישור ללוח </a:t>
            </a:r>
            <a:r>
              <a:rPr lang="he-IL" dirty="0" err="1">
                <a:hlinkClick r:id="rId3"/>
              </a:rPr>
              <a:t>גאנט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916D83-D01F-D0F5-5D43-53C69E0F9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95442"/>
              </p:ext>
            </p:extLst>
          </p:nvPr>
        </p:nvGraphicFramePr>
        <p:xfrm>
          <a:off x="1660478" y="1105470"/>
          <a:ext cx="8871043" cy="5585345"/>
        </p:xfrm>
        <a:graphic>
          <a:graphicData uri="http://schemas.openxmlformats.org/drawingml/2006/table">
            <a:tbl>
              <a:tblPr rtl="1" firstRow="1" firstCol="1" bandRow="1"/>
              <a:tblGrid>
                <a:gridCol w="505045">
                  <a:extLst>
                    <a:ext uri="{9D8B030D-6E8A-4147-A177-3AD203B41FA5}">
                      <a16:colId xmlns:a16="http://schemas.microsoft.com/office/drawing/2014/main" val="1200006815"/>
                    </a:ext>
                  </a:extLst>
                </a:gridCol>
                <a:gridCol w="4573476">
                  <a:extLst>
                    <a:ext uri="{9D8B030D-6E8A-4147-A177-3AD203B41FA5}">
                      <a16:colId xmlns:a16="http://schemas.microsoft.com/office/drawing/2014/main" val="2744899427"/>
                    </a:ext>
                  </a:extLst>
                </a:gridCol>
                <a:gridCol w="968005">
                  <a:extLst>
                    <a:ext uri="{9D8B030D-6E8A-4147-A177-3AD203B41FA5}">
                      <a16:colId xmlns:a16="http://schemas.microsoft.com/office/drawing/2014/main" val="872168079"/>
                    </a:ext>
                  </a:extLst>
                </a:gridCol>
                <a:gridCol w="1388876">
                  <a:extLst>
                    <a:ext uri="{9D8B030D-6E8A-4147-A177-3AD203B41FA5}">
                      <a16:colId xmlns:a16="http://schemas.microsoft.com/office/drawing/2014/main" val="190759885"/>
                    </a:ext>
                  </a:extLst>
                </a:gridCol>
                <a:gridCol w="1272861">
                  <a:extLst>
                    <a:ext uri="{9D8B030D-6E8A-4147-A177-3AD203B41FA5}">
                      <a16:colId xmlns:a16="http://schemas.microsoft.com/office/drawing/2014/main" val="1886591347"/>
                    </a:ext>
                  </a:extLst>
                </a:gridCol>
                <a:gridCol w="162780">
                  <a:extLst>
                    <a:ext uri="{9D8B030D-6E8A-4147-A177-3AD203B41FA5}">
                      <a16:colId xmlns:a16="http://schemas.microsoft.com/office/drawing/2014/main" val="378453677"/>
                    </a:ext>
                  </a:extLst>
                </a:gridCol>
              </a:tblGrid>
              <a:tr h="339276"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מס</a:t>
                      </a: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תיאור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משך זמן  (ימים)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תאריך התחלה 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תאריך סיום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622034"/>
                  </a:ext>
                </a:extLst>
              </a:tr>
              <a:tr h="269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049157"/>
                  </a:ext>
                </a:extLst>
              </a:tr>
              <a:tr h="38791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סבב הרצת בדיקות ראשון </a:t>
                      </a:r>
                      <a:endParaRPr lang="en-US" sz="18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22/6/2022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27/6/2022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405713"/>
                  </a:ext>
                </a:extLst>
              </a:tr>
              <a:tr h="522389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דיווח באגים בתוכנה 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Mobileqa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28/06/2022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03/07/2022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577033"/>
                  </a:ext>
                </a:extLst>
              </a:tr>
              <a:tr h="623672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הפוגה לתיקון באגים והכנה לקראת סבב בדיקות שני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4/7/2022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14/7/2022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698637"/>
                  </a:ext>
                </a:extLst>
              </a:tr>
              <a:tr h="38004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סבב הרצת בדיקות שני </a:t>
                      </a:r>
                      <a:endParaRPr lang="en-US" sz="18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15/7/2022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22/7/2022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066276"/>
                  </a:ext>
                </a:extLst>
              </a:tr>
              <a:tr h="359930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דיווח באגים בתוכנה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Mobileqa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23/7/2022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29/7/2022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782810"/>
                  </a:ext>
                </a:extLst>
              </a:tr>
              <a:tr h="608637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הפוגה לתיקון באגים והכנה לקראת סבב בדיקות שלישי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30/7/2022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7/8/2022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773402"/>
                  </a:ext>
                </a:extLst>
              </a:tr>
              <a:tr h="31183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סבב הרצת בדיקות שלישי</a:t>
                      </a:r>
                      <a:endParaRPr lang="en-US" sz="1800" b="1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8/8/2022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14/8/2022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485466"/>
                  </a:ext>
                </a:extLst>
              </a:tr>
              <a:tr h="31183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דיווח באגים בתוכנה </a:t>
                      </a: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Mobileqa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15/8/2022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19/8/2022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068542"/>
                  </a:ext>
                </a:extLst>
              </a:tr>
              <a:tr h="311834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הפוגה לתיקון באגים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20/8/2022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27/8/2022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67396"/>
                  </a:ext>
                </a:extLst>
              </a:tr>
              <a:tr h="676166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כתיבת מסמך ה-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</a:t>
                      </a:r>
                      <a:r>
                        <a:rPr lang="he-IL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והכנת המצגת של המסמך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28/8/2022</a:t>
                      </a:r>
                      <a:endParaRPr lang="en-US" sz="18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1/9/2022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261574"/>
                  </a:ext>
                </a:extLst>
              </a:tr>
              <a:tr h="482463">
                <a:tc>
                  <a:txBody>
                    <a:bodyPr/>
                    <a:lstStyle/>
                    <a:p>
                      <a:pPr rtl="1">
                        <a:lnSpc>
                          <a:spcPct val="107000"/>
                        </a:lnSpc>
                      </a:pPr>
                      <a:endParaRPr lang="en-US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סה"כ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22/6/2022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1/9/2022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78" marR="6647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82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31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3FB6-7B2F-A921-99BF-78B4C5CC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7310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עשרת הבאגים החשובים</a:t>
            </a:r>
            <a:endParaRPr lang="en-US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E5DCD5-A527-43D2-6BFC-8B913A03D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282936"/>
              </p:ext>
            </p:extLst>
          </p:nvPr>
        </p:nvGraphicFramePr>
        <p:xfrm>
          <a:off x="1531620" y="1037229"/>
          <a:ext cx="10011770" cy="5356242"/>
        </p:xfrm>
        <a:graphic>
          <a:graphicData uri="http://schemas.openxmlformats.org/drawingml/2006/table">
            <a:tbl>
              <a:tblPr rtl="1" firstRow="1" firstCol="1" bandRow="1"/>
              <a:tblGrid>
                <a:gridCol w="968991">
                  <a:extLst>
                    <a:ext uri="{9D8B030D-6E8A-4147-A177-3AD203B41FA5}">
                      <a16:colId xmlns:a16="http://schemas.microsoft.com/office/drawing/2014/main" val="1458129795"/>
                    </a:ext>
                  </a:extLst>
                </a:gridCol>
                <a:gridCol w="1130148">
                  <a:extLst>
                    <a:ext uri="{9D8B030D-6E8A-4147-A177-3AD203B41FA5}">
                      <a16:colId xmlns:a16="http://schemas.microsoft.com/office/drawing/2014/main" val="1900621088"/>
                    </a:ext>
                  </a:extLst>
                </a:gridCol>
                <a:gridCol w="1651379">
                  <a:extLst>
                    <a:ext uri="{9D8B030D-6E8A-4147-A177-3AD203B41FA5}">
                      <a16:colId xmlns:a16="http://schemas.microsoft.com/office/drawing/2014/main" val="506572234"/>
                    </a:ext>
                  </a:extLst>
                </a:gridCol>
                <a:gridCol w="6261252">
                  <a:extLst>
                    <a:ext uri="{9D8B030D-6E8A-4147-A177-3AD203B41FA5}">
                      <a16:colId xmlns:a16="http://schemas.microsoft.com/office/drawing/2014/main" val="2448181583"/>
                    </a:ext>
                  </a:extLst>
                </a:gridCol>
              </a:tblGrid>
              <a:tr h="64144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מס'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מספר באג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חומרה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תיאור קצר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197979"/>
                  </a:ext>
                </a:extLst>
              </a:tr>
              <a:tr h="46402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גבוהה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לא ניתן לפתוח קריאה למוקד 106 של העירייה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436910"/>
                  </a:ext>
                </a:extLst>
              </a:tr>
              <a:tr h="43619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2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גבוהה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לא קיימת נגישות באופן עקבי באפליקציה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088126"/>
                  </a:ext>
                </a:extLst>
              </a:tr>
              <a:tr h="462957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3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גבוהה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האפליקציה קורסת בעת ביטול הרשאות ראשוניות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115910"/>
                  </a:ext>
                </a:extLst>
              </a:tr>
              <a:tr h="47927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4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24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גבוהה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האפליקציה לא קיימת בשפות נוספות רק בעברית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916557"/>
                  </a:ext>
                </a:extLst>
              </a:tr>
              <a:tr h="47747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5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33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גבוהה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ניתן להזין תווים לא וולידים בטפסים השונים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110249"/>
                  </a:ext>
                </a:extLst>
              </a:tr>
              <a:tr h="435997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6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40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גבוהה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עמוד גלריית תמונות אינו נטען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182090"/>
                  </a:ext>
                </a:extLst>
              </a:tr>
              <a:tr h="44911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7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גבוהה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לחצן "תמיכה טכנית" אינו מגיב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735201"/>
                  </a:ext>
                </a:extLst>
              </a:tr>
              <a:tr h="47587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8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גבוהה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עמוד "בקשה להנחה בארנונה" אינו זמין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76189"/>
                  </a:ext>
                </a:extLst>
              </a:tr>
              <a:tr h="522604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9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34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גבוהה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קישור מוביל לאתר לא קיים בעמוד 'רשת מרכזים קהילתיים'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657420"/>
                  </a:ext>
                </a:extLst>
              </a:tr>
              <a:tr h="511287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10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David" panose="020E0502060401010101" pitchFamily="34" charset="-79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41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גבוהה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a:t>עמוד מתוך התפריט הראשי 'בקשה להנחה בארנונה' אינו זמין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68512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865479C-D8EB-183A-514C-7A9402C27078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1620" cy="17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285AC9-4B2F-2650-C85E-B6C84796E7E0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1620" cy="1713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F743B-E629-E6B9-8903-0ECC9E709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114" y="943411"/>
            <a:ext cx="7691772" cy="582867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85A024-F835-0F23-FE2C-D927840C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26" y="0"/>
            <a:ext cx="8310348" cy="846161"/>
          </a:xfrm>
        </p:spPr>
        <p:txBody>
          <a:bodyPr/>
          <a:lstStyle/>
          <a:p>
            <a:pPr algn="ct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תוצאות בדיקות המערכת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671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1E662C-4498-73BA-38F6-4C920EAED2B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31620" cy="1713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8CD6A0-B633-5BF6-5720-CEAE98477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826" y="846161"/>
            <a:ext cx="8310348" cy="58203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3E0C2A-908D-1C1B-A4E6-E7A45087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26" y="0"/>
            <a:ext cx="8310348" cy="846161"/>
          </a:xfrm>
        </p:spPr>
        <p:txBody>
          <a:bodyPr/>
          <a:lstStyle/>
          <a:p>
            <a:pPr algn="ctr"/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תוצאות בדיקות המערכת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74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11516</TotalTime>
  <Words>511</Words>
  <Application>Microsoft Office PowerPoint</Application>
  <PresentationFormat>Widescreen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Gisha</vt:lpstr>
      <vt:lpstr>Narkisim</vt:lpstr>
      <vt:lpstr>Wingdings</vt:lpstr>
      <vt:lpstr>Office Theme</vt:lpstr>
      <vt:lpstr>PowerPoint Presentation</vt:lpstr>
      <vt:lpstr>תוכן עניינים</vt:lpstr>
      <vt:lpstr>על האפליקציה</vt:lpstr>
      <vt:lpstr>מפת היישום</vt:lpstr>
      <vt:lpstr>ביצוע בדיקות המערכת</vt:lpstr>
      <vt:lpstr>לוח זמנים מתוכנן (גאנט)</vt:lpstr>
      <vt:lpstr>עשרת הבאגים החשובים</vt:lpstr>
      <vt:lpstr>תוצאות בדיקות המערכת</vt:lpstr>
      <vt:lpstr>תוצאות בדיקות המערכת</vt:lpstr>
      <vt:lpstr>PowerPoint Presentation</vt:lpstr>
      <vt:lpstr>תוצאות בדיקות המערכת</vt:lpstr>
      <vt:lpstr>תוצאות בדיקות המערכת</vt:lpstr>
      <vt:lpstr>הערכת איכות האפליקציה - השוואה למתחרים</vt:lpstr>
      <vt:lpstr>הערכת איכות האפליקציה - השוואה למתחרים</vt:lpstr>
      <vt:lpstr>הצעות ייעול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QT-IL-ACAD003</dc:creator>
  <cp:lastModifiedBy>QT-IL-ACAD003</cp:lastModifiedBy>
  <cp:revision>18</cp:revision>
  <dcterms:created xsi:type="dcterms:W3CDTF">2022-06-25T09:17:47Z</dcterms:created>
  <dcterms:modified xsi:type="dcterms:W3CDTF">2022-07-05T20:09:11Z</dcterms:modified>
</cp:coreProperties>
</file>