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68" r:id="rId5"/>
    <p:sldId id="269" r:id="rId6"/>
    <p:sldId id="270" r:id="rId7"/>
    <p:sldId id="271" r:id="rId8"/>
    <p:sldId id="257" r:id="rId9"/>
    <p:sldId id="265" r:id="rId10"/>
    <p:sldId id="258" r:id="rId11"/>
    <p:sldId id="272" r:id="rId12"/>
    <p:sldId id="259" r:id="rId13"/>
    <p:sldId id="261" r:id="rId14"/>
    <p:sldId id="260" r:id="rId15"/>
    <p:sldId id="262" r:id="rId16"/>
    <p:sldId id="263" r:id="rId17"/>
    <p:sldId id="26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50D81-5781-4107-80DD-B26ABCC1F0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47C88F-EC09-4AAA-8A16-32EAE453D7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EB84E-3AEB-4799-A79C-260C39696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97778-959A-4FB8-9773-4D715FC7167E}" type="datetimeFigureOut">
              <a:rPr lang="en-US" smtClean="0"/>
              <a:t>27-Jun-18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77BA8-31AB-44D8-BDB5-442DC4565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Sagol School of Neuroscience, Data Science Hackathon 2018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17772-D602-43E4-B330-2CF3CD68C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AEAEC-0B38-4B7A-BB1C-42A2A476E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484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513DC-9856-438A-90E5-1542554ED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848C8A-D4D8-4046-8B31-759EB992EC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ndara" panose="020E0502030303020204" pitchFamily="34" charset="0"/>
                <a:ea typeface="Cambria" panose="02040503050406030204" pitchFamily="18" charset="0"/>
              </a:defRPr>
            </a:lvl1pPr>
            <a:lvl2pPr>
              <a:defRPr>
                <a:latin typeface="Candara" panose="020E0502030303020204" pitchFamily="34" charset="0"/>
                <a:ea typeface="Cambria" panose="02040503050406030204" pitchFamily="18" charset="0"/>
              </a:defRPr>
            </a:lvl2pPr>
            <a:lvl3pPr>
              <a:defRPr>
                <a:latin typeface="Candara" panose="020E0502030303020204" pitchFamily="34" charset="0"/>
                <a:ea typeface="Cambria" panose="02040503050406030204" pitchFamily="18" charset="0"/>
              </a:defRPr>
            </a:lvl3pPr>
            <a:lvl4pPr>
              <a:defRPr>
                <a:latin typeface="Candara" panose="020E0502030303020204" pitchFamily="34" charset="0"/>
                <a:ea typeface="Cambria" panose="02040503050406030204" pitchFamily="18" charset="0"/>
              </a:defRPr>
            </a:lvl4pPr>
            <a:lvl5pPr>
              <a:defRPr>
                <a:latin typeface="Candara" panose="020E0502030303020204" pitchFamily="34" charset="0"/>
                <a:ea typeface="Cambria" panose="020405030504060302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7E937-3B50-4170-A678-E3C0E9FBF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97778-959A-4FB8-9773-4D715FC7167E}" type="datetimeFigureOut">
              <a:rPr lang="en-US" smtClean="0"/>
              <a:t>27-Jun-18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F2845-E95D-46D4-8F0A-9BD5626B8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37DCD-569E-4213-B608-9EE5E5611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AEAEC-0B38-4B7A-BB1C-42A2A476E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738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BA3A4D-EE72-4C27-BC99-B867C949F5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BDB0AF-541B-41E7-913D-F169DFAAEA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D5AE3-C2A9-44FE-98E3-2C584C811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97778-959A-4FB8-9773-4D715FC7167E}" type="datetimeFigureOut">
              <a:rPr lang="en-US" smtClean="0"/>
              <a:t>27-Jun-18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CE15CB-EE16-4516-80C1-CCD674F79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60C973-764C-4BAA-AE17-31F7DE89D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AEAEC-0B38-4B7A-BB1C-42A2A476E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DA5B5-BEE8-438F-8432-112ACEBF1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7F5B1-D595-4706-A43D-39BB54E32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  <a:lvl2pPr>
              <a:defRPr>
                <a:latin typeface="Candara" panose="020E0502030303020204" pitchFamily="34" charset="0"/>
              </a:defRPr>
            </a:lvl2pPr>
            <a:lvl3pPr>
              <a:defRPr>
                <a:latin typeface="Candara" panose="020E0502030303020204" pitchFamily="34" charset="0"/>
              </a:defRPr>
            </a:lvl3pPr>
            <a:lvl4pPr>
              <a:defRPr>
                <a:latin typeface="Candara" panose="020E0502030303020204" pitchFamily="34" charset="0"/>
              </a:defRPr>
            </a:lvl4pPr>
            <a:lvl5pPr>
              <a:defRPr>
                <a:latin typeface="Candara" panose="020E0502030303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D08DB-DDE4-4CF5-8C83-A19A539B6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97778-959A-4FB8-9773-4D715FC7167E}" type="datetimeFigureOut">
              <a:rPr lang="en-US" smtClean="0"/>
              <a:t>27-Jun-18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44D47-03C6-4ACE-A687-EEFF34F89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Sagol School of Neuroscience, Data Science Hackathon 2018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CBFB91-6816-43C9-B383-0FF368682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AEAEC-0B38-4B7A-BB1C-42A2A476E94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B00A3D-469B-474E-99B3-070A8E64023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3554" y="79963"/>
            <a:ext cx="2868891" cy="572755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C494D55-1301-4D09-A01F-5064F8F6A05D}"/>
              </a:ext>
            </a:extLst>
          </p:cNvPr>
          <p:cNvCxnSpPr>
            <a:cxnSpLocks/>
            <a:stCxn id="7" idx="1"/>
          </p:cNvCxnSpPr>
          <p:nvPr userDrawn="1"/>
        </p:nvCxnSpPr>
        <p:spPr>
          <a:xfrm flipH="1">
            <a:off x="1" y="366341"/>
            <a:ext cx="9233553" cy="0"/>
          </a:xfrm>
          <a:prstGeom prst="line">
            <a:avLst/>
          </a:prstGeom>
          <a:ln w="76200">
            <a:solidFill>
              <a:srgbClr val="7030A0"/>
            </a:solidFill>
          </a:ln>
          <a:effectLst>
            <a:reflection blurRad="6350" stA="50000" endA="300" endPos="90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9921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0B5A7-3DF4-4583-BD37-4F8031DD0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A5FC5-5D92-4305-97C3-C5BAE614AA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B58729-B02D-43E7-994A-D8949D3BB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97778-959A-4FB8-9773-4D715FC7167E}" type="datetimeFigureOut">
              <a:rPr lang="en-US" smtClean="0"/>
              <a:t>27-Jun-18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3614D-8435-4FA1-BA74-C28B53768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47B70-0AD6-4719-A976-707BAC6F1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AEAEC-0B38-4B7A-BB1C-42A2A476E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526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27486-2399-4202-A2A6-34A4DC9C3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2E2FD-B9F0-4AF6-B022-403678EF6E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  <a:lvl2pPr>
              <a:defRPr>
                <a:latin typeface="Candara" panose="020E0502030303020204" pitchFamily="34" charset="0"/>
              </a:defRPr>
            </a:lvl2pPr>
            <a:lvl3pPr>
              <a:defRPr>
                <a:latin typeface="Candara" panose="020E0502030303020204" pitchFamily="34" charset="0"/>
              </a:defRPr>
            </a:lvl3pPr>
            <a:lvl4pPr>
              <a:defRPr>
                <a:latin typeface="Candara" panose="020E0502030303020204" pitchFamily="34" charset="0"/>
              </a:defRPr>
            </a:lvl4pPr>
            <a:lvl5pPr>
              <a:defRPr>
                <a:latin typeface="Candara" panose="020E0502030303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85BDAD-8B89-45C7-A391-DFAF1F8A8B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  <a:lvl2pPr>
              <a:defRPr>
                <a:latin typeface="Candara" panose="020E0502030303020204" pitchFamily="34" charset="0"/>
              </a:defRPr>
            </a:lvl2pPr>
            <a:lvl3pPr>
              <a:defRPr>
                <a:latin typeface="Candara" panose="020E0502030303020204" pitchFamily="34" charset="0"/>
              </a:defRPr>
            </a:lvl3pPr>
            <a:lvl4pPr>
              <a:defRPr>
                <a:latin typeface="Candara" panose="020E0502030303020204" pitchFamily="34" charset="0"/>
              </a:defRPr>
            </a:lvl4pPr>
            <a:lvl5pPr>
              <a:defRPr>
                <a:latin typeface="Candara" panose="020E0502030303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91C19-7EA5-4AEF-A0CC-F455B06BE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97778-959A-4FB8-9773-4D715FC7167E}" type="datetimeFigureOut">
              <a:rPr lang="en-US" smtClean="0"/>
              <a:t>27-Jun-18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55A731-CB67-4552-9FB6-BD894F929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B49A39-0235-44CB-B6F4-D61B96662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AEAEC-0B38-4B7A-BB1C-42A2A476E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431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584C1-1179-42F1-B206-220E56DC4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27BE67-2AD8-4496-8274-8C64326F7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EBC3B0-1069-4C04-ADEA-767F913495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9F953A-61C8-4242-B521-1E1C243E8C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47D5A1-7FA9-40E2-B4A8-65B3322675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B89583-4D54-4C8F-BCEE-9966C7D6B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97778-959A-4FB8-9773-4D715FC7167E}" type="datetimeFigureOut">
              <a:rPr lang="en-US" smtClean="0"/>
              <a:t>27-Jun-18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772F8A-430A-43A5-A37F-2834FAB55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C79046-EE8C-49B9-9DFF-3839A1CF4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AEAEC-0B38-4B7A-BB1C-42A2A476E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388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80485-0052-4D41-8FE3-5ED1EBCA9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F98163-14FA-4252-A331-E2BC8381C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97778-959A-4FB8-9773-4D715FC7167E}" type="datetimeFigureOut">
              <a:rPr lang="en-US" smtClean="0"/>
              <a:t>27-Jun-18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20D01B-AE55-4F9B-8617-A70DE5237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6B0796-C2C0-45DD-BBD5-78F13FEF0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AEAEC-0B38-4B7A-BB1C-42A2A476E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485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BF12A8-2866-4934-BD18-6408E37BF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97778-959A-4FB8-9773-4D715FC7167E}" type="datetimeFigureOut">
              <a:rPr lang="en-US" smtClean="0"/>
              <a:t>27-Jun-18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DF1689-2986-400E-9893-29A07D62B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6E0EE6-083F-4C75-9790-AA5219F33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AEAEC-0B38-4B7A-BB1C-42A2A476E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608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E91DC-0D7D-4F0F-A5B8-ECAC3245F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6152D-FE88-41A4-9605-53D338108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C309B7-DE2F-47A3-914F-A9A14A6961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AB1641-22B2-4E22-8CD7-E2001D1CB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97778-959A-4FB8-9773-4D715FC7167E}" type="datetimeFigureOut">
              <a:rPr lang="en-US" smtClean="0"/>
              <a:t>27-Jun-18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226C2A-5BFE-41CF-AF0E-A72B2BCED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9D0759-A072-4E2E-939B-C620282BF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AEAEC-0B38-4B7A-BB1C-42A2A476E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232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40D42-077C-46EA-913B-2DEDA4098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3A4200-D9E4-437A-B7FC-EA32046F36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D96D00-0C18-4AC6-BFDA-64039B6CED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AEE6A7-8FAB-459A-94E6-8A7ECDD8F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97778-959A-4FB8-9773-4D715FC7167E}" type="datetimeFigureOut">
              <a:rPr lang="en-US" smtClean="0"/>
              <a:t>27-Jun-18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4FBA2C-D9F8-41F8-8550-C5FB9EDB0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380FE7-8564-4F43-880F-1095CD298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AEAEC-0B38-4B7A-BB1C-42A2A476E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279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FB8DAC-430E-4369-A2AB-73272D1C8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56AC38-7F21-4EFE-8FF2-07E7057E1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EC556-B1D2-4CA0-9215-BE82C90802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97778-959A-4FB8-9773-4D715FC7167E}" type="datetimeFigureOut">
              <a:rPr lang="en-US" smtClean="0"/>
              <a:t>27-Jun-18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F7498E-57B4-4A74-977F-7F978635C1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4C6E9-80F6-4D3F-8F54-FC5F65BF50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AEAEC-0B38-4B7A-BB1C-42A2A476E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481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E74CC-3034-4031-AE11-520398B091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83990"/>
            <a:ext cx="9144000" cy="2387600"/>
          </a:xfrm>
        </p:spPr>
        <p:txBody>
          <a:bodyPr/>
          <a:lstStyle/>
          <a:p>
            <a:r>
              <a:rPr lang="en-US" dirty="0"/>
              <a:t>“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Production-grade” Software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0C05D0-B2D7-42CF-B25D-55CA9AB691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43" y="274949"/>
            <a:ext cx="5343525" cy="1066800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653A87C4-87BB-4E42-A8D2-14A01F67DF9E}"/>
              </a:ext>
            </a:extLst>
          </p:cNvPr>
          <p:cNvSpPr txBox="1">
            <a:spLocks/>
          </p:cNvSpPr>
          <p:nvPr/>
        </p:nvSpPr>
        <p:spPr>
          <a:xfrm>
            <a:off x="1524000" y="4967461"/>
            <a:ext cx="9144000" cy="15052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andara" panose="020E0502030303020204" pitchFamily="34" charset="0"/>
                <a:ea typeface="Cambria" panose="02040503050406030204" pitchFamily="18" charset="0"/>
              </a:rPr>
              <a:t>Sagol School of Neuroscience, </a:t>
            </a:r>
          </a:p>
          <a:p>
            <a:r>
              <a:rPr lang="en-US" dirty="0">
                <a:latin typeface="Candara" panose="020E0502030303020204" pitchFamily="34" charset="0"/>
                <a:ea typeface="Cambria" panose="02040503050406030204" pitchFamily="18" charset="0"/>
              </a:rPr>
              <a:t>Data Science Hackathon, </a:t>
            </a:r>
          </a:p>
          <a:p>
            <a:r>
              <a:rPr lang="en-US" dirty="0">
                <a:latin typeface="Candara" panose="020E0502030303020204" pitchFamily="34" charset="0"/>
                <a:ea typeface="Cambria" panose="02040503050406030204" pitchFamily="18" charset="0"/>
              </a:rPr>
              <a:t>June 2018</a:t>
            </a:r>
          </a:p>
        </p:txBody>
      </p:sp>
    </p:spTree>
    <p:extLst>
      <p:ext uri="{BB962C8B-B14F-4D97-AF65-F5344CB8AC3E}">
        <p14:creationId xmlns:p14="http://schemas.microsoft.com/office/powerpoint/2010/main" val="1487161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BCEED-484E-493B-87F2-05BAA0534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957" y="127009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Project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4B18D-B5DE-497F-A02D-65EF05D20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65344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Create an application that…</a:t>
            </a:r>
          </a:p>
        </p:txBody>
      </p:sp>
    </p:spTree>
    <p:extLst>
      <p:ext uri="{BB962C8B-B14F-4D97-AF65-F5344CB8AC3E}">
        <p14:creationId xmlns:p14="http://schemas.microsoft.com/office/powerpoint/2010/main" val="3600807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BCEED-484E-493B-87F2-05BAA0534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957" y="127009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Project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4B18D-B5DE-497F-A02D-65EF05D20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957" y="2595662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[If relevant]</a:t>
            </a:r>
          </a:p>
        </p:txBody>
      </p:sp>
    </p:spTree>
    <p:extLst>
      <p:ext uri="{BB962C8B-B14F-4D97-AF65-F5344CB8AC3E}">
        <p14:creationId xmlns:p14="http://schemas.microsoft.com/office/powerpoint/2010/main" val="1703854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F5AFE-61F5-48AB-9E3D-408DB7B34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0761C-8238-494A-80B8-7310F27D6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/>
              <a:t>Component 1</a:t>
            </a:r>
            <a:r>
              <a:rPr lang="en-US" dirty="0"/>
              <a:t>: Database – [STUDENT IN CHARGE] – The database handles the…</a:t>
            </a:r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r>
              <a:rPr lang="en-US" u="sng" dirty="0"/>
              <a:t>Component 2</a:t>
            </a:r>
            <a:r>
              <a:rPr lang="en-US" dirty="0"/>
              <a:t>: GUI – [STUDENT IN CHARGE] – The GUI allows the user to…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2783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F5AFE-61F5-48AB-9E3D-408DB7B34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Features and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0761C-8238-494A-80B8-7310F27D6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database saves user login data: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8F1FC0-F2D6-44C6-95F6-8AEA0149C5EF}"/>
              </a:ext>
            </a:extLst>
          </p:cNvPr>
          <p:cNvSpPr txBox="1"/>
          <p:nvPr/>
        </p:nvSpPr>
        <p:spPr>
          <a:xfrm>
            <a:off x="838200" y="2941163"/>
            <a:ext cx="10515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@</a:t>
            </a:r>
            <a:r>
              <a:rPr lang="en-US" dirty="0" err="1">
                <a:latin typeface="Consolas" panose="020B0609020204030204" pitchFamily="49" charset="0"/>
              </a:rPr>
              <a:t>attr.s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class </a:t>
            </a:r>
            <a:r>
              <a:rPr lang="en-US" dirty="0" err="1">
                <a:latin typeface="Consolas" panose="020B0609020204030204" pitchFamily="49" charset="0"/>
              </a:rPr>
              <a:t>LoginDb</a:t>
            </a:r>
            <a:r>
              <a:rPr lang="en-US" dirty="0"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latin typeface="Consolas" panose="020B0609020204030204" pitchFamily="49" charset="0"/>
              </a:rPr>
              <a:t>	“”” Saves user logins “””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</a:rPr>
              <a:t>db_conn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attr.ib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latin typeface="Consolas" panose="020B0609020204030204" pitchFamily="49" charset="0"/>
              </a:rPr>
              <a:t>	…</a:t>
            </a:r>
          </a:p>
        </p:txBody>
      </p:sp>
    </p:spTree>
    <p:extLst>
      <p:ext uri="{BB962C8B-B14F-4D97-AF65-F5344CB8AC3E}">
        <p14:creationId xmlns:p14="http://schemas.microsoft.com/office/powerpoint/2010/main" val="35210358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63F8A-0507-4834-A49D-9DF8EFF02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 Key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EB394-FF1B-46FF-A173-84DDF9964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*** IMAGE OF GUI ***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*** CODE SAMPLE ***</a:t>
            </a:r>
          </a:p>
        </p:txBody>
      </p:sp>
    </p:spTree>
    <p:extLst>
      <p:ext uri="{BB962C8B-B14F-4D97-AF65-F5344CB8AC3E}">
        <p14:creationId xmlns:p14="http://schemas.microsoft.com/office/powerpoint/2010/main" val="5779692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63F8A-0507-4834-A49D-9DF8EFF02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Challenges and Difficulties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EB394-FF1B-46FF-A173-84DDF9964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Parsing the log file turned out to be a hassle. Finally we found a pip-installable library that…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404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63F8A-0507-4834-A49D-9DF8EFF02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Challenges and Difficulties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EB394-FF1B-46FF-A173-84DDF9964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Parsing the log file turned out to be a hassle. Finally we found a pip-installable library that…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7369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63F8A-0507-4834-A49D-9DF8EFF02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Concluding Remarks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EB394-FF1B-46FF-A173-84DDF9964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the project usable? </a:t>
            </a:r>
          </a:p>
          <a:p>
            <a:endParaRPr lang="en-US" dirty="0"/>
          </a:p>
          <a:p>
            <a:r>
              <a:rPr lang="en-US" dirty="0"/>
              <a:t>What’s left to do?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94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F5AFE-61F5-48AB-9E3D-408DB7B34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“production-grade”?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0761C-8238-494A-80B8-7310F27D6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standards imposed on scripts written for “production” in the industry are higher than the standards for private scripts.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Any script that may be used for your scientific work should be considered a “production-grade” script.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244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F5AFE-61F5-48AB-9E3D-408DB7B34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“production-grade”?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0761C-8238-494A-80B8-7310F27D6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Features of production-quality code include: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Fully-documented, </a:t>
            </a:r>
          </a:p>
          <a:p>
            <a:pPr lvl="1"/>
            <a:r>
              <a:rPr lang="en-US" dirty="0"/>
              <a:t>readable and performant code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Online version control</a:t>
            </a:r>
          </a:p>
          <a:p>
            <a:pPr lvl="1"/>
            <a:r>
              <a:rPr lang="en-US" dirty="0"/>
              <a:t>with issue management and pull requests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 comprehensive test suite</a:t>
            </a:r>
          </a:p>
          <a:p>
            <a:pPr lvl="1"/>
            <a:r>
              <a:rPr lang="en-US" dirty="0"/>
              <a:t>with continuous integration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F5AFE-61F5-48AB-9E3D-408DB7B34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Achieve These Goals?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0761C-8238-494A-80B8-7310F27D6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u="sng" dirty="0"/>
              <a:t>Fully-documented, readable and performant code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Think about the documentation and usability from the get-go.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Extensive use of language features:</a:t>
            </a:r>
          </a:p>
          <a:p>
            <a:pPr lvl="2"/>
            <a:r>
              <a:rPr lang="en-US" dirty="0"/>
              <a:t>List comprehensions, </a:t>
            </a:r>
            <a:r>
              <a:rPr lang="en-US" dirty="0" err="1">
                <a:latin typeface="Consolas" panose="020B0609020204030204" pitchFamily="49" charset="0"/>
              </a:rPr>
              <a:t>namedtuples</a:t>
            </a:r>
            <a:endParaRPr lang="en-US" dirty="0">
              <a:latin typeface="Consolas" panose="020B0609020204030204" pitchFamily="49" charset="0"/>
            </a:endParaRPr>
          </a:p>
          <a:p>
            <a:pPr lvl="2"/>
            <a:r>
              <a:rPr lang="en-US" dirty="0"/>
              <a:t>Modularization and code reuse</a:t>
            </a:r>
          </a:p>
          <a:p>
            <a:pPr lvl="2"/>
            <a:r>
              <a:rPr lang="en-US" dirty="0"/>
              <a:t>Libraries like </a:t>
            </a:r>
            <a:r>
              <a:rPr lang="en-US" dirty="0" err="1">
                <a:latin typeface="Consolas" panose="020B0609020204030204" pitchFamily="49" charset="0"/>
              </a:rPr>
              <a:t>attrs</a:t>
            </a:r>
            <a:r>
              <a:rPr lang="en-US" dirty="0">
                <a:latin typeface="Consolas" panose="020B0609020204030204" pitchFamily="49" charset="0"/>
              </a:rPr>
              <a:t>,</a:t>
            </a:r>
            <a:r>
              <a:rPr lang="en-US" dirty="0"/>
              <a:t> </a:t>
            </a:r>
            <a:r>
              <a:rPr lang="en-US" dirty="0" err="1">
                <a:latin typeface="Consolas" panose="020B0609020204030204" pitchFamily="49" charset="0"/>
              </a:rPr>
              <a:t>cookiecutter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sphinx</a:t>
            </a:r>
          </a:p>
          <a:p>
            <a:pPr lvl="2"/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Code reviews and refactoring according to PEP8.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Performance comes last, but it can make a difference.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894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F5AFE-61F5-48AB-9E3D-408DB7B34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Achieve These Goals?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0761C-8238-494A-80B8-7310F27D6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/>
              <a:t>Online version control with issue management and pull requests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Create your package with </a:t>
            </a:r>
            <a:r>
              <a:rPr lang="en-US" dirty="0" err="1">
                <a:latin typeface="Consolas" panose="020B0609020204030204" pitchFamily="49" charset="0"/>
              </a:rPr>
              <a:t>cookiecutter</a:t>
            </a:r>
            <a:r>
              <a:rPr lang="en-US" dirty="0"/>
              <a:t> and link it to your GitHub account.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One commit, one feature.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Modularization allows multiple developers to work on the same project.</a:t>
            </a:r>
          </a:p>
          <a:p>
            <a:pPr lvl="1"/>
            <a:endParaRPr lang="en-US" dirty="0"/>
          </a:p>
          <a:p>
            <a:pPr lvl="1"/>
            <a:r>
              <a:rPr lang="en-US" dirty="0">
                <a:latin typeface="Consolas" panose="020B0609020204030204" pitchFamily="49" charset="0"/>
              </a:rPr>
              <a:t>CONTRIBUTING.md</a:t>
            </a:r>
            <a:r>
              <a:rPr lang="en-US" dirty="0"/>
              <a:t> file.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988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F5AFE-61F5-48AB-9E3D-408DB7B34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Achieve These Goals?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0761C-8238-494A-80B8-7310F27D6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/>
              <a:t>A comprehensive test suite with continuous integration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Again, </a:t>
            </a:r>
            <a:r>
              <a:rPr lang="en-US" dirty="0" err="1">
                <a:latin typeface="Consolas" panose="020B0609020204030204" pitchFamily="49" charset="0"/>
              </a:rPr>
              <a:t>cookiecutter</a:t>
            </a:r>
            <a:r>
              <a:rPr lang="en-US" dirty="0"/>
              <a:t> is your friend.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Test-driven development with the use of edge-cases and mock data to simulate different inputs.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Run tests locally before pushing your commits.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245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F5AFE-61F5-48AB-9E3D-408DB7B34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The Dust Settles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0761C-8238-494A-80B8-7310F27D6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Installation instructions, preferably using </a:t>
            </a:r>
            <a:r>
              <a:rPr lang="en-US" dirty="0">
                <a:latin typeface="Consolas" panose="020B0609020204030204" pitchFamily="49" charset="0"/>
              </a:rPr>
              <a:t>pip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Try to get input from one of your “real users”, i.e. a lab member.</a:t>
            </a:r>
          </a:p>
          <a:p>
            <a:endParaRPr lang="en-US" dirty="0"/>
          </a:p>
          <a:p>
            <a:r>
              <a:rPr lang="en-US" dirty="0"/>
              <a:t>Create tools to convert existing data to your new format (importing Excel spreadsheets into a database, for example).</a:t>
            </a:r>
          </a:p>
          <a:p>
            <a:endParaRPr lang="en-US" dirty="0"/>
          </a:p>
          <a:p>
            <a:r>
              <a:rPr lang="en-US" dirty="0"/>
              <a:t>[For this hackathon] Create a presentation.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749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F5AFE-61F5-48AB-9E3D-408DB7B34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Guidelines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0761C-8238-494A-80B8-7310F27D6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hackathon will conclude with a short presentation session, starting Thursday at 15:00.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total presentation time should not exceed 15 minutes. </a:t>
            </a:r>
          </a:p>
          <a:p>
            <a:r>
              <a:rPr lang="en-US" dirty="0"/>
              <a:t>5 more minutes will be devoted to questions.</a:t>
            </a:r>
          </a:p>
          <a:p>
            <a:r>
              <a:rPr lang="en-US" dirty="0"/>
              <a:t>Feel free to add code snippets, images and videos of your project in action.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871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E74CC-3034-4031-AE11-520398B091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36363"/>
            <a:ext cx="9144000" cy="2387600"/>
          </a:xfrm>
        </p:spPr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Project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531424-BA06-40EE-922C-02891D882C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81030"/>
            <a:ext cx="9144000" cy="1149463"/>
          </a:xfrm>
        </p:spPr>
        <p:txBody>
          <a:bodyPr/>
          <a:lstStyle/>
          <a:p>
            <a:r>
              <a:rPr lang="en-US" dirty="0">
                <a:latin typeface="Candara" panose="020E0502030303020204" pitchFamily="34" charset="0"/>
                <a:ea typeface="Cambria" panose="02040503050406030204" pitchFamily="18" charset="0"/>
              </a:rPr>
              <a:t>Name A, Name B,</a:t>
            </a:r>
          </a:p>
          <a:p>
            <a:r>
              <a:rPr lang="en-US" dirty="0">
                <a:latin typeface="Candara" panose="020E0502030303020204" pitchFamily="34" charset="0"/>
                <a:ea typeface="Cambria" panose="02040503050406030204" pitchFamily="18" charset="0"/>
              </a:rPr>
              <a:t>Name C</a:t>
            </a:r>
          </a:p>
          <a:p>
            <a:endParaRPr lang="en-US" dirty="0">
              <a:latin typeface="Candara" panose="020E0502030303020204" pitchFamily="34" charset="0"/>
              <a:ea typeface="Cambria" panose="0204050305040603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0C05D0-B2D7-42CF-B25D-55CA9AB691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43" y="274949"/>
            <a:ext cx="5343525" cy="1066800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653A87C4-87BB-4E42-A8D2-14A01F67DF9E}"/>
              </a:ext>
            </a:extLst>
          </p:cNvPr>
          <p:cNvSpPr txBox="1">
            <a:spLocks/>
          </p:cNvSpPr>
          <p:nvPr/>
        </p:nvSpPr>
        <p:spPr>
          <a:xfrm>
            <a:off x="1524000" y="4562108"/>
            <a:ext cx="9144000" cy="15052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andara" panose="020E0502030303020204" pitchFamily="34" charset="0"/>
                <a:ea typeface="Cambria" panose="02040503050406030204" pitchFamily="18" charset="0"/>
              </a:rPr>
              <a:t>Sagol School of Neuroscience, </a:t>
            </a:r>
          </a:p>
          <a:p>
            <a:r>
              <a:rPr lang="en-US" dirty="0">
                <a:latin typeface="Candara" panose="020E0502030303020204" pitchFamily="34" charset="0"/>
                <a:ea typeface="Cambria" panose="02040503050406030204" pitchFamily="18" charset="0"/>
              </a:rPr>
              <a:t>Data Science Hackathon, </a:t>
            </a:r>
          </a:p>
          <a:p>
            <a:r>
              <a:rPr lang="en-US" dirty="0">
                <a:latin typeface="Candara" panose="020E0502030303020204" pitchFamily="34" charset="0"/>
                <a:ea typeface="Cambria" panose="02040503050406030204" pitchFamily="18" charset="0"/>
              </a:rPr>
              <a:t>June 2018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29B0C8CB-EB54-46B1-9006-CD8D5C881833}"/>
              </a:ext>
            </a:extLst>
          </p:cNvPr>
          <p:cNvSpPr txBox="1">
            <a:spLocks/>
          </p:cNvSpPr>
          <p:nvPr/>
        </p:nvSpPr>
        <p:spPr>
          <a:xfrm>
            <a:off x="1524000" y="6198961"/>
            <a:ext cx="9144000" cy="520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</a:rPr>
              <a:t>[Link to repository]</a:t>
            </a:r>
          </a:p>
        </p:txBody>
      </p:sp>
    </p:spTree>
    <p:extLst>
      <p:ext uri="{BB962C8B-B14F-4D97-AF65-F5344CB8AC3E}">
        <p14:creationId xmlns:p14="http://schemas.microsoft.com/office/powerpoint/2010/main" val="4254065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4291</TotalTime>
  <Words>526</Words>
  <Application>Microsoft Office PowerPoint</Application>
  <PresentationFormat>Widescreen</PresentationFormat>
  <Paragraphs>118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Cambria</vt:lpstr>
      <vt:lpstr>Candara</vt:lpstr>
      <vt:lpstr>Consolas</vt:lpstr>
      <vt:lpstr>Office Theme</vt:lpstr>
      <vt:lpstr>“Production-grade” Software</vt:lpstr>
      <vt:lpstr>What is “production-grade”?</vt:lpstr>
      <vt:lpstr>What is “production-grade”?</vt:lpstr>
      <vt:lpstr>How to Achieve These Goals?</vt:lpstr>
      <vt:lpstr>How to Achieve These Goals?</vt:lpstr>
      <vt:lpstr>How to Achieve These Goals?</vt:lpstr>
      <vt:lpstr>After The Dust Settles</vt:lpstr>
      <vt:lpstr>Basic Guidelines</vt:lpstr>
      <vt:lpstr>Project Title</vt:lpstr>
      <vt:lpstr>Project Goal</vt:lpstr>
      <vt:lpstr>Project Demo</vt:lpstr>
      <vt:lpstr>Major Components</vt:lpstr>
      <vt:lpstr>Database Features and Examples</vt:lpstr>
      <vt:lpstr>GUI Key Features</vt:lpstr>
      <vt:lpstr>Main Challenges and Difficulties</vt:lpstr>
      <vt:lpstr>Main Challenges and Difficulties</vt:lpstr>
      <vt:lpstr>Concluding Remarks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Hagai Hargil</dc:creator>
  <cp:lastModifiedBy>Hagai Hargil</cp:lastModifiedBy>
  <cp:revision>22</cp:revision>
  <dcterms:created xsi:type="dcterms:W3CDTF">2018-06-21T13:12:31Z</dcterms:created>
  <dcterms:modified xsi:type="dcterms:W3CDTF">2018-06-27T06:00:37Z</dcterms:modified>
</cp:coreProperties>
</file>