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" sz="1800" spc="-1" strike="noStrike">
                <a:latin typeface="Arial"/>
              </a:rPr>
              <a:t>Click to edit the title text format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latin typeface="Arial"/>
              </a:rPr>
              <a:t>Click to edit the outline text format</a:t>
            </a:r>
            <a:endParaRPr b="0" lang="en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pc="-1" strike="noStrike">
                <a:latin typeface="Arial"/>
              </a:rPr>
              <a:t>Second Outline Level</a:t>
            </a:r>
            <a:endParaRPr b="0" lang="en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latin typeface="Arial"/>
              </a:rPr>
              <a:t>Third Outline Level</a:t>
            </a:r>
            <a:endParaRPr b="0" lang="en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pc="-1" strike="noStrike">
                <a:latin typeface="Arial"/>
              </a:rPr>
              <a:t>Fourth Outline Level</a:t>
            </a:r>
            <a:endParaRPr b="0" lang="en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latin typeface="Arial"/>
              </a:rPr>
              <a:t>Fifth Outline Level</a:t>
            </a:r>
            <a:endParaRPr b="0" lang="en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latin typeface="Arial"/>
              </a:rPr>
              <a:t>Sixth Outline Level</a:t>
            </a:r>
            <a:endParaRPr b="0" lang="en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latin typeface="Arial"/>
              </a:rPr>
              <a:t>Seventh Outline Level</a:t>
            </a:r>
            <a:endParaRPr b="0" lang="e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6" descr=""/>
          <p:cNvPicPr/>
          <p:nvPr/>
        </p:nvPicPr>
        <p:blipFill>
          <a:blip r:embed="rId2"/>
          <a:stretch/>
        </p:blipFill>
        <p:spPr>
          <a:xfrm>
            <a:off x="9233640" y="79920"/>
            <a:ext cx="2867760" cy="571680"/>
          </a:xfrm>
          <a:prstGeom prst="rect">
            <a:avLst/>
          </a:prstGeom>
          <a:ln>
            <a:noFill/>
          </a:ln>
        </p:spPr>
      </p:pic>
      <p:sp>
        <p:nvSpPr>
          <p:cNvPr id="39" name="Line 1"/>
          <p:cNvSpPr/>
          <p:nvPr/>
        </p:nvSpPr>
        <p:spPr>
          <a:xfrm flipH="1">
            <a:off x="0" y="366120"/>
            <a:ext cx="9233280" cy="360"/>
          </a:xfrm>
          <a:prstGeom prst="line">
            <a:avLst/>
          </a:prstGeom>
          <a:ln w="7632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" sz="4400" spc="-1" strike="noStrike">
                <a:latin typeface="Arial"/>
              </a:rPr>
              <a:t>Click to edit the title text format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latin typeface="Arial"/>
              </a:rPr>
              <a:t>Click to edit the outline text format</a:t>
            </a:r>
            <a:endParaRPr b="0" lang="e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800" spc="-1" strike="noStrike">
                <a:latin typeface="Arial"/>
              </a:rPr>
              <a:t>Second Outline Level</a:t>
            </a:r>
            <a:endParaRPr b="0" lang="e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latin typeface="Arial"/>
              </a:rPr>
              <a:t>Third Outline Level</a:t>
            </a:r>
            <a:endParaRPr b="0" lang="e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000" spc="-1" strike="noStrike">
                <a:latin typeface="Arial"/>
              </a:rPr>
              <a:t>Fourth Outline Level</a:t>
            </a:r>
            <a:endParaRPr b="0" lang="e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Fifth Outline Level</a:t>
            </a:r>
            <a:endParaRPr b="0" lang="e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Sixth Outline Level</a:t>
            </a:r>
            <a:endParaRPr b="0" lang="e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Seventh Outline Level</a:t>
            </a:r>
            <a:endParaRPr b="0" lang="e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523880" y="128412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" sz="6000" spc="-1" strike="noStrike">
                <a:solidFill>
                  <a:srgbClr val="000000"/>
                </a:solidFill>
                <a:latin typeface="Cambria"/>
                <a:ea typeface="Cambria"/>
              </a:rPr>
              <a:t>“</a:t>
            </a:r>
            <a:r>
              <a:rPr b="0" lang="en" sz="6000" spc="-1" strike="noStrike">
                <a:solidFill>
                  <a:srgbClr val="000000"/>
                </a:solidFill>
                <a:latin typeface="Cambria"/>
                <a:ea typeface="Cambria"/>
              </a:rPr>
              <a:t>Production-grade” Software</a:t>
            </a:r>
            <a:endParaRPr b="0" lang="en" sz="6000" spc="-1" strike="noStrike">
              <a:latin typeface="Arial"/>
            </a:endParaRPr>
          </a:p>
        </p:txBody>
      </p:sp>
      <p:pic>
        <p:nvPicPr>
          <p:cNvPr id="79" name="Picture 4" descr=""/>
          <p:cNvPicPr/>
          <p:nvPr/>
        </p:nvPicPr>
        <p:blipFill>
          <a:blip r:embed="rId1"/>
          <a:stretch/>
        </p:blipFill>
        <p:spPr>
          <a:xfrm>
            <a:off x="190800" y="275040"/>
            <a:ext cx="5342400" cy="1065600"/>
          </a:xfrm>
          <a:prstGeom prst="rect">
            <a:avLst/>
          </a:prstGeom>
          <a:ln>
            <a:noFill/>
          </a:ln>
        </p:spPr>
      </p:pic>
      <p:sp>
        <p:nvSpPr>
          <p:cNvPr id="80" name="CustomShape 2"/>
          <p:cNvSpPr/>
          <p:nvPr/>
        </p:nvSpPr>
        <p:spPr>
          <a:xfrm>
            <a:off x="1523880" y="4967640"/>
            <a:ext cx="9142920" cy="15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" sz="2400" spc="-1" strike="noStrike">
                <a:solidFill>
                  <a:srgbClr val="000000"/>
                </a:solidFill>
                <a:latin typeface="Candara"/>
                <a:ea typeface="Cambria"/>
              </a:rPr>
              <a:t>Sagol School of Neuroscience, </a:t>
            </a:r>
            <a:endParaRPr b="0" lang="e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" sz="2400" spc="-1" strike="noStrike">
                <a:solidFill>
                  <a:srgbClr val="000000"/>
                </a:solidFill>
                <a:latin typeface="Candara"/>
                <a:ea typeface="Cambria"/>
              </a:rPr>
              <a:t>Data Science Hackathon, </a:t>
            </a:r>
            <a:endParaRPr b="0" lang="e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" sz="2400" spc="-1" strike="noStrike">
                <a:solidFill>
                  <a:srgbClr val="000000"/>
                </a:solidFill>
                <a:latin typeface="Candara"/>
                <a:ea typeface="Cambria"/>
              </a:rPr>
              <a:t>July 2020</a:t>
            </a:r>
            <a:endParaRPr b="0" lang="e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Cambria"/>
                <a:ea typeface="Cambria"/>
              </a:rPr>
              <a:t>What is “production-grade”?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The standards imposed on scripts written for “production” in the industry are higher than the standards for private scripts.</a:t>
            </a:r>
            <a:endParaRPr b="0" lang="e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Any script that may be used for your scientific work should be considered a “production-grade” script.</a:t>
            </a:r>
            <a:endParaRPr b="0" lang="e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Cambria"/>
                <a:ea typeface="Cambria"/>
              </a:rPr>
              <a:t>What is “production-grade”?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Features of production-quality code include:</a:t>
            </a:r>
            <a:endParaRPr b="0" lang="e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Fully-documented, </a:t>
            </a:r>
            <a:endParaRPr b="0" lang="en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readable and performant code</a:t>
            </a:r>
            <a:endParaRPr b="0" lang="en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Online version control</a:t>
            </a:r>
            <a:endParaRPr b="0" lang="en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with issue management and pull requests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A comprehensive test suite</a:t>
            </a:r>
            <a:endParaRPr b="0" lang="en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with continuous integration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" dur="5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500"/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" dur="500"/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Cambria"/>
                <a:ea typeface="Cambria"/>
              </a:rPr>
              <a:t>How to Achieve These Goals?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" sz="2800" spc="-1" strike="noStrike" u="sng">
                <a:solidFill>
                  <a:srgbClr val="000000"/>
                </a:solidFill>
                <a:uFillTx/>
                <a:latin typeface="Candara"/>
                <a:ea typeface="DejaVu Sans"/>
              </a:rPr>
              <a:t>Fully-documented, readable and performant code</a:t>
            </a:r>
            <a:r>
              <a:rPr b="0" lang="en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:</a:t>
            </a:r>
            <a:endParaRPr b="0" lang="en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Think about the documentation and usability from the get-go. 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Extensive use of language features:</a:t>
            </a:r>
            <a:endParaRPr b="0" lang="en" sz="2400" spc="-1" strike="noStrike">
              <a:latin typeface="Arial"/>
            </a:endParaRPr>
          </a:p>
          <a:p>
            <a:pPr lvl="2" marL="11430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ndara"/>
                <a:ea typeface="DejaVu Sans"/>
              </a:rPr>
              <a:t>List comprehensions, </a:t>
            </a: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namedtuples</a:t>
            </a:r>
            <a:endParaRPr b="0" lang="en" sz="2000" spc="-1" strike="noStrike">
              <a:latin typeface="Arial"/>
            </a:endParaRPr>
          </a:p>
          <a:p>
            <a:pPr lvl="2" marL="11430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ndara"/>
                <a:ea typeface="DejaVu Sans"/>
              </a:rPr>
              <a:t>Modularization and code reuse</a:t>
            </a:r>
            <a:endParaRPr b="0" lang="en" sz="2000" spc="-1" strike="noStrike">
              <a:latin typeface="Arial"/>
            </a:endParaRPr>
          </a:p>
          <a:p>
            <a:pPr lvl="2" marL="11430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000" spc="-1" strike="noStrike">
                <a:solidFill>
                  <a:srgbClr val="000000"/>
                </a:solidFill>
                <a:latin typeface="Candara"/>
                <a:ea typeface="DejaVu Sans"/>
              </a:rPr>
              <a:t>Libraries like </a:t>
            </a: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attrs,</a:t>
            </a:r>
            <a:r>
              <a:rPr b="0" lang="en" sz="2000" spc="-1" strike="noStrike">
                <a:solidFill>
                  <a:srgbClr val="000000"/>
                </a:solidFill>
                <a:latin typeface="Candara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cookiecutter</a:t>
            </a:r>
            <a:r>
              <a:rPr b="0" lang="en" sz="2000" spc="-1" strike="noStrike">
                <a:solidFill>
                  <a:srgbClr val="000000"/>
                </a:solidFill>
                <a:latin typeface="Candara"/>
                <a:ea typeface="DejaVu Sans"/>
              </a:rPr>
              <a:t> and </a:t>
            </a: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sphinx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Code reviews and refactoring according to PEP8.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Performance comes last, but it can make a difference.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Cambria"/>
                <a:ea typeface="Cambria"/>
              </a:rPr>
              <a:t>How to Achieve These Goals?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" sz="2800" spc="-1" strike="noStrike" u="sng">
                <a:solidFill>
                  <a:srgbClr val="000000"/>
                </a:solidFill>
                <a:uFillTx/>
                <a:latin typeface="Candara"/>
                <a:ea typeface="DejaVu Sans"/>
              </a:rPr>
              <a:t>Online version control with issue management and pull requests</a:t>
            </a:r>
            <a:endParaRPr b="0" lang="en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Create your package with </a:t>
            </a: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cookiecutter</a:t>
            </a:r>
            <a:r>
              <a:rPr b="0" lang="e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 and link it to your GitHub account.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One commit, one feature.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Modularization allows multiple developers to work on the same project.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CONTRIBUTING.md</a:t>
            </a:r>
            <a:r>
              <a:rPr b="0" lang="e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 file.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Cambria"/>
                <a:ea typeface="Cambria"/>
              </a:rPr>
              <a:t>How to Achieve These Goals?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" sz="2800" spc="-1" strike="noStrike" u="sng">
                <a:solidFill>
                  <a:srgbClr val="000000"/>
                </a:solidFill>
                <a:uFillTx/>
                <a:latin typeface="Candara"/>
                <a:ea typeface="DejaVu Sans"/>
              </a:rPr>
              <a:t>A comprehensive test suite with continuous integration</a:t>
            </a:r>
            <a:endParaRPr b="0" lang="en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Again, </a:t>
            </a: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cookiecutter</a:t>
            </a:r>
            <a:r>
              <a:rPr b="0" lang="e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 is your friend.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Test-driven development with the use of edge-cases and mock data to simulate different inputs.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Candara"/>
                <a:ea typeface="DejaVu Sans"/>
              </a:rPr>
              <a:t>Run tests locally before pushing your commits.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Cambria"/>
                <a:ea typeface="Cambria"/>
              </a:rPr>
              <a:t>After The Dust Settles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Installation instructions, preferably using </a:t>
            </a:r>
            <a:r>
              <a:rPr b="0" lang="en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pip</a:t>
            </a:r>
            <a:r>
              <a:rPr b="0" lang="en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.</a:t>
            </a:r>
            <a:endParaRPr b="0" lang="e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Try to get input from one of your “real users”, i.e. a lab member.</a:t>
            </a:r>
            <a:endParaRPr b="0" lang="e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Create tools to convert existing data to your new format (importing Excel spreadsheets into a database, for example).</a:t>
            </a:r>
            <a:endParaRPr b="0" lang="e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[For this hackathon] Create a presentation or a document.</a:t>
            </a:r>
            <a:endParaRPr b="0" lang="e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" sz="4400" spc="-1" strike="noStrike">
                <a:solidFill>
                  <a:srgbClr val="000000"/>
                </a:solidFill>
                <a:latin typeface="Cambria"/>
                <a:ea typeface="Cambria"/>
              </a:rPr>
              <a:t>Basic Guidelines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The hackathon will conclude with a short presentation.</a:t>
            </a:r>
            <a:endParaRPr b="0" lang="e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The total presentation time should not exceed 15 minutes. </a:t>
            </a:r>
            <a:endParaRPr b="0" lang="en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5 more minutes will be devoted to questions.</a:t>
            </a:r>
            <a:endParaRPr b="0" lang="en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ndara"/>
                <a:ea typeface="DejaVu Sans"/>
              </a:rPr>
              <a:t>Feel free to add code snippets, images and videos of your project in action.</a:t>
            </a:r>
            <a:endParaRPr b="0" lang="e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4293</TotalTime>
  <Application>LibreOffice/6.3.6.2$Linux_X86_64 LibreOffice_project/30$Build-2</Application>
  <Words>526</Words>
  <Paragraphs>118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2018-06-21T13:12:31Z</dcterms:created>
  <dc:creator>Hagai Hargil</dc:creator>
  <dc:description/>
  <dc:language>en-US</dc:language>
  <cp:lastModifiedBy/>
  <dcterms:modified xsi:type="dcterms:W3CDTF">2020-07-01T10:47:00Z</dcterms:modified>
  <cp:revision>27</cp:revision>
  <dc:subject/>
  <dc:title>Project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