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1" d="100"/>
          <a:sy n="201" d="100"/>
        </p:scale>
        <p:origin x="654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8e9dd26dd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8e9dd26dd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f007d3fb21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f007d3fb21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f007d3fb21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f007d3fb21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f007d3fb21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f007d3fb21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a7d8b79771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a7d8b79771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f007d3fb21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f007d3fb21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a7d8b79771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a7d8b79771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f007d3fb21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f007d3fb21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f007d3fb21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f007d3fb21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f007d3fb21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f007d3fb21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f007d3fb21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f007d3fb21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7d8b79771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7d8b79771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f007d3fb21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f007d3fb21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f007d3fb21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f007d3fb21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f007d3fb21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f007d3fb21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f007d3fb21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f007d3fb21_0_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a7d8b79771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a7d8b79771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f007d3fb21_0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2" name="Google Shape;352;g1f007d3fb21_0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f007d3fb21_0_5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9" name="Google Shape;359;g1f007d3fb21_0_5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f007d3fb21_0_5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5" name="Google Shape;365;g1f007d3fb21_0_5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f007d3fb21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g1f007d3fb21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f007d3fb21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7" name="Google Shape;377;g1f007d3fb21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f007d3fb2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f007d3fb2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f007d3fb21_0_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4" name="Google Shape;384;g1f007d3fb21_0_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f007d3fb21_0_4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0" name="Google Shape;390;g1f007d3fb21_0_4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f007d3fb21_0_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9" name="Google Shape;399;g1f007d3fb21_0_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f007d3fb21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5" name="Google Shape;405;g1f007d3fb21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f007d3fb21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1" name="Google Shape;411;g1f007d3fb21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f007d3fb21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7" name="Google Shape;417;g1f007d3fb21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f007d3fb21_0_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3" name="Google Shape;423;g1f007d3fb21_0_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f007d3fb21_0_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9" name="Google Shape;429;g1f007d3fb21_0_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f007d3fb21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5" name="Google Shape;435;g1f007d3fb21_0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f007d3fb21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1" name="Google Shape;441;g1f007d3fb21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007d3fb2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f007d3fb2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f007d3fb21_0_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7" name="Google Shape;447;g1f007d3fb21_0_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f007d3fb21_0_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3" name="Google Shape;453;g1f007d3fb21_0_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f007d3fb21_0_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9" name="Google Shape;459;g1f007d3fb21_0_4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f007d3fb21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5" name="Google Shape;465;g1f007d3fb21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f007d3fb21_0_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1" name="Google Shape;471;g1f007d3fb21_0_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f007d3fb2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f007d3fb2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f007d3fb2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f007d3fb2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007d3fb21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f007d3fb21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f007d3fb2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f007d3fb2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f007d3fb2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f007d3fb2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gsy/gef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52825" y="4216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Program Structure</a:t>
            </a:r>
            <a:endParaRPr sz="40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5813" y="1214275"/>
            <a:ext cx="1452375" cy="3801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ctrTitle"/>
          </p:nvPr>
        </p:nvSpPr>
        <p:spPr>
          <a:xfrm>
            <a:off x="459300" y="5058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Transferring control via call/ret</a:t>
            </a:r>
            <a:endParaRPr sz="4000"/>
          </a:p>
        </p:txBody>
      </p:sp>
      <p:sp>
        <p:nvSpPr>
          <p:cNvPr id="143" name="Google Shape;143;p22"/>
          <p:cNvSpPr txBox="1"/>
          <p:nvPr/>
        </p:nvSpPr>
        <p:spPr>
          <a:xfrm>
            <a:off x="5279375" y="1513925"/>
            <a:ext cx="32739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0000000000401106 &lt;main&gt;: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  401106:       call   40110c &lt;f&gt;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  40110b:       ret    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000000000040110c &lt;f&gt;: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  40110c:       call   401112 &lt;g&gt;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  401111:        ret    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0000000000401112 &lt;g&gt;: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  401112:      </a:t>
            </a:r>
            <a:r>
              <a:rPr lang="en" sz="1500">
                <a:solidFill>
                  <a:srgbClr val="FF0000"/>
                </a:solidFill>
              </a:rPr>
              <a:t>  ret    </a:t>
            </a:r>
            <a:endParaRPr sz="15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</a:endParaRPr>
          </a:p>
        </p:txBody>
      </p:sp>
      <p:sp>
        <p:nvSpPr>
          <p:cNvPr id="144" name="Google Shape;144;p22"/>
          <p:cNvSpPr/>
          <p:nvPr/>
        </p:nvSpPr>
        <p:spPr>
          <a:xfrm>
            <a:off x="1358650" y="1513925"/>
            <a:ext cx="1404000" cy="333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1358650" y="1513925"/>
            <a:ext cx="1404000" cy="12681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dk1"/>
              </a:highlight>
            </a:endParaRPr>
          </a:p>
        </p:txBody>
      </p:sp>
      <p:sp>
        <p:nvSpPr>
          <p:cNvPr id="146" name="Google Shape;146;p22"/>
          <p:cNvSpPr/>
          <p:nvPr/>
        </p:nvSpPr>
        <p:spPr>
          <a:xfrm>
            <a:off x="1358650" y="2788475"/>
            <a:ext cx="1404000" cy="34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0x</a:t>
            </a:r>
            <a:r>
              <a:rPr lang="en" sz="1500">
                <a:solidFill>
                  <a:schemeClr val="dk1"/>
                </a:solidFill>
              </a:rPr>
              <a:t>40110b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122925" y="2526450"/>
            <a:ext cx="1177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0xffffffc8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122925" y="2969675"/>
            <a:ext cx="1177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0xffffffc0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9" name="Google Shape;149;p22"/>
          <p:cNvSpPr/>
          <p:nvPr/>
        </p:nvSpPr>
        <p:spPr>
          <a:xfrm>
            <a:off x="2866125" y="3419325"/>
            <a:ext cx="1404000" cy="1035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 txBox="1"/>
          <p:nvPr/>
        </p:nvSpPr>
        <p:spPr>
          <a:xfrm>
            <a:off x="4270115" y="3238211"/>
            <a:ext cx="10869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%rsp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1" name="Google Shape;151;p22"/>
          <p:cNvSpPr/>
          <p:nvPr/>
        </p:nvSpPr>
        <p:spPr>
          <a:xfrm>
            <a:off x="1357218" y="3134975"/>
            <a:ext cx="1404000" cy="34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0x</a:t>
            </a:r>
            <a:r>
              <a:rPr lang="en" sz="1500">
                <a:solidFill>
                  <a:schemeClr val="dk1"/>
                </a:solidFill>
              </a:rPr>
              <a:t>401111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2" name="Google Shape;152;p22"/>
          <p:cNvSpPr txBox="1"/>
          <p:nvPr/>
        </p:nvSpPr>
        <p:spPr>
          <a:xfrm>
            <a:off x="109987" y="3386953"/>
            <a:ext cx="1177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0xffffffb8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>
            <a:spLocks noGrp="1"/>
          </p:cNvSpPr>
          <p:nvPr>
            <p:ph type="ctrTitle"/>
          </p:nvPr>
        </p:nvSpPr>
        <p:spPr>
          <a:xfrm>
            <a:off x="459300" y="5058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Transferring control via call/ret</a:t>
            </a:r>
            <a:endParaRPr sz="4000"/>
          </a:p>
        </p:txBody>
      </p:sp>
      <p:sp>
        <p:nvSpPr>
          <p:cNvPr id="158" name="Google Shape;158;p23"/>
          <p:cNvSpPr txBox="1"/>
          <p:nvPr/>
        </p:nvSpPr>
        <p:spPr>
          <a:xfrm>
            <a:off x="5279375" y="1513925"/>
            <a:ext cx="32739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0000000000401106 &lt;main&gt;: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  401106:       call   40110c &lt;f&gt;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  40110b:       ret    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000000000040110c &lt;f&gt;: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  40110c:       call   401112 &lt;g&gt;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  401111:        </a:t>
            </a:r>
            <a:r>
              <a:rPr lang="en" sz="1500">
                <a:solidFill>
                  <a:srgbClr val="FF0000"/>
                </a:solidFill>
              </a:rPr>
              <a:t>ret</a:t>
            </a:r>
            <a:r>
              <a:rPr lang="en" sz="1500">
                <a:solidFill>
                  <a:schemeClr val="dk2"/>
                </a:solidFill>
              </a:rPr>
              <a:t>    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0000000000401112 &lt;g&gt;: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  401112:        ret    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122925" y="2526450"/>
            <a:ext cx="1177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0xffffffc8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0" name="Google Shape;160;p23"/>
          <p:cNvSpPr txBox="1"/>
          <p:nvPr/>
        </p:nvSpPr>
        <p:spPr>
          <a:xfrm>
            <a:off x="122925" y="2969675"/>
            <a:ext cx="1177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0xffffffc0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1" name="Google Shape;161;p23"/>
          <p:cNvSpPr txBox="1"/>
          <p:nvPr/>
        </p:nvSpPr>
        <p:spPr>
          <a:xfrm>
            <a:off x="109987" y="3386953"/>
            <a:ext cx="1177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0xffffffb8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2" name="Google Shape;162;p23"/>
          <p:cNvSpPr/>
          <p:nvPr/>
        </p:nvSpPr>
        <p:spPr>
          <a:xfrm>
            <a:off x="2866125" y="3076425"/>
            <a:ext cx="1404000" cy="1035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3"/>
          <p:cNvSpPr txBox="1"/>
          <p:nvPr/>
        </p:nvSpPr>
        <p:spPr>
          <a:xfrm>
            <a:off x="4270115" y="2895311"/>
            <a:ext cx="10869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%rsp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4" name="Google Shape;164;p23"/>
          <p:cNvSpPr/>
          <p:nvPr/>
        </p:nvSpPr>
        <p:spPr>
          <a:xfrm>
            <a:off x="1358650" y="1513925"/>
            <a:ext cx="1404000" cy="333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3"/>
          <p:cNvSpPr/>
          <p:nvPr/>
        </p:nvSpPr>
        <p:spPr>
          <a:xfrm>
            <a:off x="1358650" y="1513925"/>
            <a:ext cx="1404000" cy="12681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dk1"/>
              </a:highlight>
            </a:endParaRPr>
          </a:p>
        </p:txBody>
      </p:sp>
      <p:sp>
        <p:nvSpPr>
          <p:cNvPr id="166" name="Google Shape;166;p23"/>
          <p:cNvSpPr/>
          <p:nvPr/>
        </p:nvSpPr>
        <p:spPr>
          <a:xfrm>
            <a:off x="1358650" y="2788475"/>
            <a:ext cx="1404000" cy="34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0x</a:t>
            </a:r>
            <a:r>
              <a:rPr lang="en" sz="1500">
                <a:solidFill>
                  <a:schemeClr val="dk1"/>
                </a:solidFill>
              </a:rPr>
              <a:t>40110b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7" name="Google Shape;167;p23"/>
          <p:cNvSpPr/>
          <p:nvPr/>
        </p:nvSpPr>
        <p:spPr>
          <a:xfrm>
            <a:off x="1357218" y="3134975"/>
            <a:ext cx="1404000" cy="34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0x</a:t>
            </a:r>
            <a:r>
              <a:rPr lang="en" sz="1500">
                <a:solidFill>
                  <a:schemeClr val="dk1"/>
                </a:solidFill>
              </a:rPr>
              <a:t>401111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>
            <a:spLocks noGrp="1"/>
          </p:cNvSpPr>
          <p:nvPr>
            <p:ph type="ctrTitle"/>
          </p:nvPr>
        </p:nvSpPr>
        <p:spPr>
          <a:xfrm>
            <a:off x="459300" y="5058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Transferring control via call/ret</a:t>
            </a:r>
            <a:endParaRPr sz="4000"/>
          </a:p>
        </p:txBody>
      </p:sp>
      <p:sp>
        <p:nvSpPr>
          <p:cNvPr id="173" name="Google Shape;173;p24"/>
          <p:cNvSpPr txBox="1"/>
          <p:nvPr/>
        </p:nvSpPr>
        <p:spPr>
          <a:xfrm>
            <a:off x="5279375" y="1513925"/>
            <a:ext cx="32739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0000000000401106 &lt;main&gt;: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  401106:       call   40110c &lt;f&gt;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  40110b:       </a:t>
            </a:r>
            <a:r>
              <a:rPr lang="en" sz="1500">
                <a:solidFill>
                  <a:srgbClr val="FF0000"/>
                </a:solidFill>
              </a:rPr>
              <a:t>ret</a:t>
            </a:r>
            <a:r>
              <a:rPr lang="en" sz="1500">
                <a:solidFill>
                  <a:schemeClr val="dk2"/>
                </a:solidFill>
              </a:rPr>
              <a:t>    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000000000040110c &lt;f&gt;: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  40110c:       call   401112 &lt;g&gt;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  401111:        ret    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0000000000401112 &lt;g&gt;: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  401112:        ret    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122925" y="2526450"/>
            <a:ext cx="1177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0xffffffc8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5" name="Google Shape;175;p24"/>
          <p:cNvSpPr txBox="1"/>
          <p:nvPr/>
        </p:nvSpPr>
        <p:spPr>
          <a:xfrm>
            <a:off x="122925" y="2969675"/>
            <a:ext cx="1177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0xffffffc0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6" name="Google Shape;176;p24"/>
          <p:cNvSpPr txBox="1"/>
          <p:nvPr/>
        </p:nvSpPr>
        <p:spPr>
          <a:xfrm>
            <a:off x="109987" y="3386953"/>
            <a:ext cx="1177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0xffffffb8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7" name="Google Shape;177;p24"/>
          <p:cNvSpPr/>
          <p:nvPr/>
        </p:nvSpPr>
        <p:spPr>
          <a:xfrm>
            <a:off x="2866125" y="2733525"/>
            <a:ext cx="1404000" cy="1035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4"/>
          <p:cNvSpPr txBox="1"/>
          <p:nvPr/>
        </p:nvSpPr>
        <p:spPr>
          <a:xfrm>
            <a:off x="4270115" y="2552411"/>
            <a:ext cx="10869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%rsp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9" name="Google Shape;179;p24"/>
          <p:cNvSpPr/>
          <p:nvPr/>
        </p:nvSpPr>
        <p:spPr>
          <a:xfrm>
            <a:off x="1358650" y="1513925"/>
            <a:ext cx="1404000" cy="333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4"/>
          <p:cNvSpPr/>
          <p:nvPr/>
        </p:nvSpPr>
        <p:spPr>
          <a:xfrm>
            <a:off x="1358650" y="1513925"/>
            <a:ext cx="1404000" cy="12681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dk1"/>
              </a:highlight>
            </a:endParaRPr>
          </a:p>
        </p:txBody>
      </p:sp>
      <p:sp>
        <p:nvSpPr>
          <p:cNvPr id="181" name="Google Shape;181;p24"/>
          <p:cNvSpPr/>
          <p:nvPr/>
        </p:nvSpPr>
        <p:spPr>
          <a:xfrm>
            <a:off x="1358650" y="2788475"/>
            <a:ext cx="1404000" cy="34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0x</a:t>
            </a:r>
            <a:r>
              <a:rPr lang="en" sz="1500">
                <a:solidFill>
                  <a:schemeClr val="dk1"/>
                </a:solidFill>
              </a:rPr>
              <a:t>40110b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2" name="Google Shape;182;p24"/>
          <p:cNvSpPr/>
          <p:nvPr/>
        </p:nvSpPr>
        <p:spPr>
          <a:xfrm>
            <a:off x="1357218" y="3134975"/>
            <a:ext cx="1404000" cy="34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0x</a:t>
            </a:r>
            <a:r>
              <a:rPr lang="en" sz="1500">
                <a:solidFill>
                  <a:schemeClr val="dk1"/>
                </a:solidFill>
              </a:rPr>
              <a:t>401111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>
            <a:spLocks noGrp="1"/>
          </p:cNvSpPr>
          <p:nvPr>
            <p:ph type="ctrTitle"/>
          </p:nvPr>
        </p:nvSpPr>
        <p:spPr>
          <a:xfrm>
            <a:off x="459300" y="5058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Function Calling Conventions</a:t>
            </a:r>
            <a:endParaRPr sz="4000"/>
          </a:p>
        </p:txBody>
      </p:sp>
      <p:sp>
        <p:nvSpPr>
          <p:cNvPr id="188" name="Google Shape;188;p25"/>
          <p:cNvSpPr txBox="1">
            <a:spLocks noGrp="1"/>
          </p:cNvSpPr>
          <p:nvPr>
            <p:ph type="subTitle" idx="1"/>
          </p:nvPr>
        </p:nvSpPr>
        <p:spPr>
          <a:xfrm>
            <a:off x="311700" y="1392709"/>
            <a:ext cx="8520600" cy="3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90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●"/>
            </a:pPr>
            <a:r>
              <a:rPr lang="en" sz="1740" dirty="0">
                <a:solidFill>
                  <a:schemeClr val="dk1"/>
                </a:solidFill>
              </a:rPr>
              <a:t>To set up for a call, the caller puts the first six arguments into registers</a:t>
            </a:r>
            <a:endParaRPr sz="1740" dirty="0">
              <a:solidFill>
                <a:schemeClr val="dk1"/>
              </a:solidFill>
            </a:endParaRPr>
          </a:p>
          <a:p>
            <a:pPr marL="914400" lvl="1" indent="-3390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○"/>
            </a:pPr>
            <a:r>
              <a:rPr lang="en" sz="1740" dirty="0">
                <a:solidFill>
                  <a:schemeClr val="dk1"/>
                </a:solidFill>
              </a:rPr>
              <a:t>%rdi, %rsi, %rdx, %rcx, %r8, %r9</a:t>
            </a:r>
            <a:endParaRPr sz="1740" dirty="0">
              <a:solidFill>
                <a:schemeClr val="dk1"/>
              </a:solidFill>
            </a:endParaRPr>
          </a:p>
          <a:p>
            <a:pPr marL="914400" lvl="1" indent="-3390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○"/>
            </a:pPr>
            <a:r>
              <a:rPr lang="en" sz="1740" dirty="0">
                <a:solidFill>
                  <a:schemeClr val="dk1"/>
                </a:solidFill>
              </a:rPr>
              <a:t>the rest are passed through the stack, in a reverse order</a:t>
            </a:r>
            <a:endParaRPr sz="1740" dirty="0">
              <a:solidFill>
                <a:schemeClr val="dk1"/>
              </a:solidFill>
            </a:endParaRPr>
          </a:p>
          <a:p>
            <a:pPr marL="457200" lvl="0" indent="-3390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●"/>
            </a:pPr>
            <a:r>
              <a:rPr lang="en" sz="1740" dirty="0">
                <a:solidFill>
                  <a:schemeClr val="dk1"/>
                </a:solidFill>
              </a:rPr>
              <a:t>Return value is passed by %rax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40" dirty="0">
              <a:solidFill>
                <a:schemeClr val="dk1"/>
              </a:solidFill>
            </a:endParaRPr>
          </a:p>
          <a:p>
            <a:pPr marL="457200" lvl="0" indent="-3390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●"/>
            </a:pPr>
            <a:r>
              <a:rPr lang="en" sz="1740" dirty="0">
                <a:solidFill>
                  <a:schemeClr val="dk1"/>
                </a:solidFill>
              </a:rPr>
              <a:t>Caller-saved registers (volatile):</a:t>
            </a:r>
            <a:endParaRPr sz="1740" dirty="0">
              <a:solidFill>
                <a:schemeClr val="dk1"/>
              </a:solidFill>
            </a:endParaRPr>
          </a:p>
          <a:p>
            <a:pPr marL="914400" lvl="1" indent="-3390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○"/>
            </a:pPr>
            <a:r>
              <a:rPr lang="en" sz="1740" dirty="0">
                <a:solidFill>
                  <a:schemeClr val="dk1"/>
                </a:solidFill>
              </a:rPr>
              <a:t>%rax, %rdi, %rsi, %rdx, %rcx, %r8, %r9, %r10, %r11	</a:t>
            </a:r>
            <a:endParaRPr sz="1740" dirty="0">
              <a:solidFill>
                <a:schemeClr val="dk1"/>
              </a:solidFill>
            </a:endParaRPr>
          </a:p>
          <a:p>
            <a:pPr marL="457200" lvl="0" indent="-3390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●"/>
            </a:pPr>
            <a:r>
              <a:rPr lang="en" sz="1740" dirty="0">
                <a:solidFill>
                  <a:schemeClr val="dk1"/>
                </a:solidFill>
              </a:rPr>
              <a:t>Callee-saved registers (non-volatile):</a:t>
            </a:r>
          </a:p>
          <a:p>
            <a:pPr lvl="1" indent="-339090" algn="l">
              <a:lnSpc>
                <a:spcPct val="115000"/>
              </a:lnSpc>
              <a:buClr>
                <a:schemeClr val="dk1"/>
              </a:buClr>
              <a:buSzPts val="1740"/>
              <a:buFont typeface="Courier New" panose="02070309020205020404" pitchFamily="49" charset="0"/>
              <a:buChar char="o"/>
            </a:pPr>
            <a:r>
              <a:rPr lang="en" sz="1740" dirty="0">
                <a:solidFill>
                  <a:schemeClr val="dk1"/>
                </a:solidFill>
              </a:rPr>
              <a:t>%rsp, %rbp, %rbx, %r12, %r13, %r14, %r15</a:t>
            </a:r>
          </a:p>
          <a:p>
            <a:pPr indent="-339090" algn="l">
              <a:lnSpc>
                <a:spcPct val="115000"/>
              </a:lnSpc>
              <a:buClr>
                <a:schemeClr val="dk1"/>
              </a:buClr>
              <a:buSzPts val="1740"/>
              <a:buFont typeface="Arial"/>
              <a:buChar char="●"/>
            </a:pPr>
            <a:r>
              <a:rPr lang="en-US" sz="1740" dirty="0">
                <a:solidFill>
                  <a:schemeClr val="dk1"/>
                </a:solidFill>
              </a:rPr>
              <a:t>Important to remember when calling library functions</a:t>
            </a:r>
            <a:endParaRPr sz="1740" dirty="0">
              <a:solidFill>
                <a:schemeClr val="dk1"/>
              </a:solidFill>
            </a:endParaRPr>
          </a:p>
          <a:p>
            <a:pPr marL="57531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</a:pPr>
            <a:endParaRPr lang="en-US" sz="1740" dirty="0">
              <a:solidFill>
                <a:schemeClr val="dk1"/>
              </a:solidFill>
            </a:endParaRPr>
          </a:p>
          <a:p>
            <a:pPr marL="914400" lvl="1" indent="-3390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○"/>
            </a:pPr>
            <a:endParaRPr lang="en-US" sz="1740" dirty="0">
              <a:solidFill>
                <a:schemeClr val="dk1"/>
              </a:solidFill>
            </a:endParaRPr>
          </a:p>
        </p:txBody>
      </p:sp>
      <p:pic>
        <p:nvPicPr>
          <p:cNvPr id="189" name="Google Shape;189;p25"/>
          <p:cNvPicPr preferRelativeResize="0"/>
          <p:nvPr/>
        </p:nvPicPr>
        <p:blipFill rotWithShape="1">
          <a:blip r:embed="rId3">
            <a:alphaModFix/>
          </a:blip>
          <a:srcRect r="10305"/>
          <a:stretch/>
        </p:blipFill>
        <p:spPr>
          <a:xfrm>
            <a:off x="7033875" y="2137100"/>
            <a:ext cx="1946025" cy="22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>
            <a:spLocks noGrp="1"/>
          </p:cNvSpPr>
          <p:nvPr>
            <p:ph type="ctrTitle"/>
          </p:nvPr>
        </p:nvSpPr>
        <p:spPr>
          <a:xfrm>
            <a:off x="459300" y="5058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The Frame Pointer</a:t>
            </a:r>
            <a:endParaRPr sz="4000"/>
          </a:p>
        </p:txBody>
      </p:sp>
      <p:sp>
        <p:nvSpPr>
          <p:cNvPr id="195" name="Google Shape;195;p26"/>
          <p:cNvSpPr txBox="1">
            <a:spLocks noGrp="1"/>
          </p:cNvSpPr>
          <p:nvPr>
            <p:ph type="subTitle" idx="1"/>
          </p:nvPr>
        </p:nvSpPr>
        <p:spPr>
          <a:xfrm>
            <a:off x="311700" y="1392709"/>
            <a:ext cx="8520600" cy="3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90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●"/>
            </a:pPr>
            <a:r>
              <a:rPr lang="en" sz="1740" dirty="0">
                <a:solidFill>
                  <a:schemeClr val="dk1"/>
                </a:solidFill>
              </a:rPr>
              <a:t>To manage a variable-size stack frame, we’ll use %rbp as a frame pointer</a:t>
            </a:r>
          </a:p>
          <a:p>
            <a:pPr marL="914400" lvl="1" indent="-3390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○"/>
            </a:pPr>
            <a:r>
              <a:rPr lang="en" sz="1740" dirty="0">
                <a:solidFill>
                  <a:schemeClr val="dk1"/>
                </a:solidFill>
              </a:rPr>
              <a:t>Stores the value of the stack pointer in the beginning of a the procedure</a:t>
            </a:r>
            <a:endParaRPr sz="1740" dirty="0">
              <a:solidFill>
                <a:schemeClr val="dk1"/>
              </a:solidFill>
            </a:endParaRPr>
          </a:p>
          <a:p>
            <a:pPr marL="1371600" lvl="2" indent="-3390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■"/>
            </a:pPr>
            <a:r>
              <a:rPr lang="en" sz="1740" dirty="0">
                <a:solidFill>
                  <a:schemeClr val="dk1"/>
                </a:solidFill>
              </a:rPr>
              <a:t>I.e: points to the base of the frame</a:t>
            </a:r>
          </a:p>
          <a:p>
            <a:pPr marL="861061" lvl="1" indent="-285750" algn="l">
              <a:lnSpc>
                <a:spcPct val="115000"/>
              </a:lnSpc>
              <a:buClr>
                <a:schemeClr val="dk1"/>
              </a:buClr>
              <a:buSzPts val="1740"/>
              <a:buFont typeface="Courier New" panose="02070309020205020404" pitchFamily="49" charset="0"/>
              <a:buChar char="o"/>
            </a:pPr>
            <a:r>
              <a:rPr lang="en-US" sz="1740" dirty="0">
                <a:solidFill>
                  <a:schemeClr val="dk1"/>
                </a:solidFill>
              </a:rPr>
              <a:t>Using %</a:t>
            </a:r>
            <a:r>
              <a:rPr lang="en-US" sz="1740" dirty="0" err="1">
                <a:solidFill>
                  <a:schemeClr val="dk1"/>
                </a:solidFill>
              </a:rPr>
              <a:t>rbp</a:t>
            </a:r>
            <a:r>
              <a:rPr lang="en-US" sz="1740" dirty="0">
                <a:solidFill>
                  <a:schemeClr val="dk1"/>
                </a:solidFill>
              </a:rPr>
              <a:t> we can access the return address and </a:t>
            </a:r>
            <a:r>
              <a:rPr lang="en-US" sz="1740">
                <a:solidFill>
                  <a:schemeClr val="dk1"/>
                </a:solidFill>
              </a:rPr>
              <a:t>function arguments</a:t>
            </a:r>
            <a:endParaRPr lang="en-US" sz="1740" dirty="0">
              <a:solidFill>
                <a:schemeClr val="dk1"/>
              </a:solidFill>
            </a:endParaRPr>
          </a:p>
          <a:p>
            <a:pPr marL="1318261" lvl="2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Font typeface="Arial" panose="020B0604020202020204" pitchFamily="34" charset="0"/>
              <a:buChar char="•"/>
            </a:pPr>
            <a:endParaRPr lang="he-IL" sz="1740" dirty="0">
              <a:solidFill>
                <a:schemeClr val="dk1"/>
              </a:solidFill>
            </a:endParaRPr>
          </a:p>
          <a:p>
            <a:pPr marL="457200" lvl="0" indent="-3390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●"/>
            </a:pPr>
            <a:r>
              <a:rPr lang="en" sz="1740" dirty="0">
                <a:solidFill>
                  <a:schemeClr val="dk1"/>
                </a:solidFill>
              </a:rPr>
              <a:t>Two main purposes:</a:t>
            </a:r>
            <a:endParaRPr sz="1740" dirty="0">
              <a:solidFill>
                <a:schemeClr val="dk1"/>
              </a:solidFill>
            </a:endParaRPr>
          </a:p>
          <a:p>
            <a:pPr marL="914400" lvl="1" indent="-3390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○"/>
            </a:pPr>
            <a:r>
              <a:rPr lang="en" sz="1740" dirty="0">
                <a:solidFill>
                  <a:schemeClr val="dk1"/>
                </a:solidFill>
              </a:rPr>
              <a:t>If we’ll make an error managing %rsp we can always recover its value as it was when the procedure started.</a:t>
            </a:r>
            <a:endParaRPr sz="1740" dirty="0">
              <a:solidFill>
                <a:schemeClr val="dk1"/>
              </a:solidFill>
            </a:endParaRPr>
          </a:p>
          <a:p>
            <a:pPr marL="914400" lvl="1" indent="-3390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○"/>
            </a:pPr>
            <a:r>
              <a:rPr lang="en" sz="1740" dirty="0">
                <a:solidFill>
                  <a:schemeClr val="dk1"/>
                </a:solidFill>
              </a:rPr>
              <a:t>Makes “freeing” space used in the procedure much easier</a:t>
            </a:r>
          </a:p>
          <a:p>
            <a:pPr marL="914400" lvl="1" indent="-3390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○"/>
            </a:pPr>
            <a:endParaRPr lang="en-US" sz="1740" dirty="0">
              <a:solidFill>
                <a:schemeClr val="dk1"/>
              </a:solidFill>
            </a:endParaRPr>
          </a:p>
          <a:p>
            <a:pPr marL="914400" lvl="1" indent="-3390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○"/>
            </a:pPr>
            <a:endParaRPr lang="en-US" sz="1740" dirty="0">
              <a:solidFill>
                <a:schemeClr val="dk1"/>
              </a:solidFill>
            </a:endParaRPr>
          </a:p>
          <a:p>
            <a:pPr marL="86106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Font typeface="Arial" panose="020B0604020202020204" pitchFamily="34" charset="0"/>
              <a:buChar char="•"/>
            </a:pPr>
            <a:endParaRPr lang="he-IL" sz="174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>
            <a:spLocks noGrp="1"/>
          </p:cNvSpPr>
          <p:nvPr>
            <p:ph type="ctrTitle"/>
          </p:nvPr>
        </p:nvSpPr>
        <p:spPr>
          <a:xfrm>
            <a:off x="459300" y="5058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/>
              <a:t>The Frame Pointer - Cont.</a:t>
            </a:r>
            <a:endParaRPr sz="4000"/>
          </a:p>
        </p:txBody>
      </p:sp>
      <p:sp>
        <p:nvSpPr>
          <p:cNvPr id="201" name="Google Shape;201;p27"/>
          <p:cNvSpPr txBox="1">
            <a:spLocks noGrp="1"/>
          </p:cNvSpPr>
          <p:nvPr>
            <p:ph type="subTitle" idx="1"/>
          </p:nvPr>
        </p:nvSpPr>
        <p:spPr>
          <a:xfrm>
            <a:off x="311700" y="1392709"/>
            <a:ext cx="8520600" cy="3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90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●"/>
            </a:pPr>
            <a:r>
              <a:rPr lang="en" sz="1740">
                <a:solidFill>
                  <a:schemeClr val="dk1"/>
                </a:solidFill>
              </a:rPr>
              <a:t>Usually, the structure of our functions will be along the line of:</a:t>
            </a:r>
            <a:endParaRPr sz="1740">
              <a:solidFill>
                <a:schemeClr val="dk1"/>
              </a:solidFill>
            </a:endParaRPr>
          </a:p>
          <a:p>
            <a:pPr marL="914400" lvl="1" indent="-3390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○"/>
            </a:pPr>
            <a:r>
              <a:rPr lang="en" sz="1740">
                <a:solidFill>
                  <a:schemeClr val="dk1"/>
                </a:solidFill>
              </a:rPr>
              <a:t>push %rbp          # save base register of last frame</a:t>
            </a:r>
            <a:endParaRPr sz="1740">
              <a:solidFill>
                <a:schemeClr val="dk1"/>
              </a:solidFill>
            </a:endParaRPr>
          </a:p>
          <a:p>
            <a:pPr marL="914400" lvl="1" indent="-3390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○"/>
            </a:pPr>
            <a:r>
              <a:rPr lang="en" sz="1740">
                <a:solidFill>
                  <a:schemeClr val="dk1"/>
                </a:solidFill>
              </a:rPr>
              <a:t>mov %rsp, %rbp # set up new base</a:t>
            </a:r>
            <a:endParaRPr sz="1740">
              <a:solidFill>
                <a:schemeClr val="dk1"/>
              </a:solidFill>
            </a:endParaRPr>
          </a:p>
          <a:p>
            <a:pPr marL="914400" lvl="1" indent="-3390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○"/>
            </a:pPr>
            <a:r>
              <a:rPr lang="en" sz="1740">
                <a:solidFill>
                  <a:schemeClr val="dk1"/>
                </a:solidFill>
              </a:rPr>
              <a:t># …</a:t>
            </a:r>
            <a:endParaRPr sz="1740">
              <a:solidFill>
                <a:schemeClr val="dk1"/>
              </a:solidFill>
            </a:endParaRPr>
          </a:p>
          <a:p>
            <a:pPr marL="914400" lvl="1" indent="-3390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○"/>
            </a:pPr>
            <a:r>
              <a:rPr lang="en" sz="1740">
                <a:solidFill>
                  <a:schemeClr val="dk1"/>
                </a:solidFill>
              </a:rPr>
              <a:t>mov %rbp, %rsp # restore stack frame to “free” local variables</a:t>
            </a:r>
            <a:endParaRPr sz="1740">
              <a:solidFill>
                <a:schemeClr val="dk1"/>
              </a:solidFill>
            </a:endParaRPr>
          </a:p>
          <a:p>
            <a:pPr marL="914400" lvl="1" indent="-3390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○"/>
            </a:pPr>
            <a:r>
              <a:rPr lang="en" sz="1740">
                <a:solidFill>
                  <a:schemeClr val="dk1"/>
                </a:solidFill>
              </a:rPr>
              <a:t>pop %rbp            # restore old frame pointer</a:t>
            </a:r>
            <a:endParaRPr sz="1740">
              <a:solidFill>
                <a:schemeClr val="dk1"/>
              </a:solidFill>
            </a:endParaRPr>
          </a:p>
          <a:p>
            <a:pPr marL="914400" lvl="1" indent="-3390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○"/>
            </a:pPr>
            <a:r>
              <a:rPr lang="en" sz="1740">
                <a:solidFill>
                  <a:schemeClr val="dk1"/>
                </a:solidFill>
              </a:rPr>
              <a:t>ret</a:t>
            </a:r>
            <a:endParaRPr sz="174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/>
        </p:nvSpPr>
        <p:spPr>
          <a:xfrm>
            <a:off x="6178350" y="1484825"/>
            <a:ext cx="2905200" cy="3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            &lt;main&gt;: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	         # …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40110a:     </a:t>
            </a:r>
            <a:r>
              <a:rPr lang="en" sz="1500">
                <a:solidFill>
                  <a:srgbClr val="FF0000"/>
                </a:solidFill>
              </a:rPr>
              <a:t>call func</a:t>
            </a:r>
            <a:endParaRPr sz="15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2"/>
                </a:solidFill>
              </a:rPr>
              <a:t>40110f:      incq %rax</a:t>
            </a:r>
            <a:endParaRPr sz="15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	         # …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            &lt;func&gt;: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2"/>
                </a:solidFill>
              </a:rPr>
              <a:t>401113:     pushq %rbp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401114:     movq %rsp, %rbp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2"/>
                </a:solidFill>
              </a:rPr>
              <a:t>		# ….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2"/>
                </a:solidFill>
              </a:rPr>
              <a:t>401417:	movq %rbp, %rsp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2"/>
                </a:solidFill>
              </a:rPr>
              <a:t>40141a:	popq %rbp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40141b:	ret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		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	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	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</a:endParaRPr>
          </a:p>
        </p:txBody>
      </p:sp>
      <p:sp>
        <p:nvSpPr>
          <p:cNvPr id="207" name="Google Shape;207;p28"/>
          <p:cNvSpPr txBox="1">
            <a:spLocks noGrp="1"/>
          </p:cNvSpPr>
          <p:nvPr>
            <p:ph type="ctrTitle"/>
          </p:nvPr>
        </p:nvSpPr>
        <p:spPr>
          <a:xfrm>
            <a:off x="459300" y="5058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/>
              <a:t>The Frame Pointer - Cont.</a:t>
            </a:r>
            <a:endParaRPr sz="4000"/>
          </a:p>
        </p:txBody>
      </p:sp>
      <p:sp>
        <p:nvSpPr>
          <p:cNvPr id="208" name="Google Shape;208;p28"/>
          <p:cNvSpPr/>
          <p:nvPr/>
        </p:nvSpPr>
        <p:spPr>
          <a:xfrm>
            <a:off x="1358650" y="1513925"/>
            <a:ext cx="1404000" cy="333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8"/>
          <p:cNvSpPr/>
          <p:nvPr/>
        </p:nvSpPr>
        <p:spPr>
          <a:xfrm>
            <a:off x="2866125" y="2733525"/>
            <a:ext cx="1404000" cy="1035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8"/>
          <p:cNvSpPr/>
          <p:nvPr/>
        </p:nvSpPr>
        <p:spPr>
          <a:xfrm>
            <a:off x="1358650" y="1513925"/>
            <a:ext cx="1404000" cy="12681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dk1"/>
              </a:highlight>
            </a:endParaRPr>
          </a:p>
        </p:txBody>
      </p:sp>
      <p:sp>
        <p:nvSpPr>
          <p:cNvPr id="211" name="Google Shape;211;p28"/>
          <p:cNvSpPr txBox="1"/>
          <p:nvPr/>
        </p:nvSpPr>
        <p:spPr>
          <a:xfrm>
            <a:off x="4270130" y="2552400"/>
            <a:ext cx="16110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%rsp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12" name="Google Shape;212;p28"/>
          <p:cNvSpPr txBox="1"/>
          <p:nvPr/>
        </p:nvSpPr>
        <p:spPr>
          <a:xfrm>
            <a:off x="4270130" y="1911889"/>
            <a:ext cx="16110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%rbp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13" name="Google Shape;213;p28"/>
          <p:cNvSpPr/>
          <p:nvPr/>
        </p:nvSpPr>
        <p:spPr>
          <a:xfrm>
            <a:off x="2866125" y="2099483"/>
            <a:ext cx="1404000" cy="1035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8"/>
          <p:cNvSpPr txBox="1"/>
          <p:nvPr/>
        </p:nvSpPr>
        <p:spPr>
          <a:xfrm>
            <a:off x="122925" y="2526450"/>
            <a:ext cx="1177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0xfffffdc8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15" name="Google Shape;215;p28"/>
          <p:cNvSpPr txBox="1"/>
          <p:nvPr/>
        </p:nvSpPr>
        <p:spPr>
          <a:xfrm>
            <a:off x="122925" y="1911900"/>
            <a:ext cx="1177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0xffffff00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/>
        </p:nvSpPr>
        <p:spPr>
          <a:xfrm>
            <a:off x="6178350" y="1484825"/>
            <a:ext cx="2905200" cy="3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            &lt;main&gt;: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	         # …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40110a:     call func</a:t>
            </a:r>
            <a:endParaRPr sz="15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40110f:      incq %rax</a:t>
            </a:r>
            <a:endParaRPr sz="15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	         # …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            &lt;func&gt;: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401113:     </a:t>
            </a:r>
            <a:r>
              <a:rPr lang="en" sz="1500">
                <a:solidFill>
                  <a:srgbClr val="FF0000"/>
                </a:solidFill>
              </a:rPr>
              <a:t>pushq %rbp</a:t>
            </a:r>
            <a:endParaRPr sz="15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401114:     movq %rsp, %rbp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		# ….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401417:	movq %rbp, %rsp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40141a:	popq %rbp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40141b:	ret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		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	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	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</a:endParaRPr>
          </a:p>
        </p:txBody>
      </p:sp>
      <p:sp>
        <p:nvSpPr>
          <p:cNvPr id="221" name="Google Shape;221;p29"/>
          <p:cNvSpPr txBox="1">
            <a:spLocks noGrp="1"/>
          </p:cNvSpPr>
          <p:nvPr>
            <p:ph type="ctrTitle"/>
          </p:nvPr>
        </p:nvSpPr>
        <p:spPr>
          <a:xfrm>
            <a:off x="459300" y="5058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The Frame Pointer - Cont.</a:t>
            </a:r>
            <a:endParaRPr sz="4000"/>
          </a:p>
        </p:txBody>
      </p:sp>
      <p:sp>
        <p:nvSpPr>
          <p:cNvPr id="222" name="Google Shape;222;p29"/>
          <p:cNvSpPr/>
          <p:nvPr/>
        </p:nvSpPr>
        <p:spPr>
          <a:xfrm>
            <a:off x="1358650" y="1513925"/>
            <a:ext cx="1404000" cy="333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9"/>
          <p:cNvSpPr/>
          <p:nvPr/>
        </p:nvSpPr>
        <p:spPr>
          <a:xfrm>
            <a:off x="1358650" y="1513925"/>
            <a:ext cx="1404000" cy="12681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dk1"/>
              </a:highlight>
            </a:endParaRPr>
          </a:p>
        </p:txBody>
      </p:sp>
      <p:sp>
        <p:nvSpPr>
          <p:cNvPr id="224" name="Google Shape;224;p29"/>
          <p:cNvSpPr/>
          <p:nvPr/>
        </p:nvSpPr>
        <p:spPr>
          <a:xfrm>
            <a:off x="1358650" y="2788475"/>
            <a:ext cx="1404000" cy="34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0x40110f</a:t>
            </a:r>
            <a:endParaRPr/>
          </a:p>
        </p:txBody>
      </p:sp>
      <p:sp>
        <p:nvSpPr>
          <p:cNvPr id="225" name="Google Shape;225;p29"/>
          <p:cNvSpPr txBox="1"/>
          <p:nvPr/>
        </p:nvSpPr>
        <p:spPr>
          <a:xfrm>
            <a:off x="4270130" y="2888830"/>
            <a:ext cx="16110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%rsp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26" name="Google Shape;226;p29"/>
          <p:cNvSpPr/>
          <p:nvPr/>
        </p:nvSpPr>
        <p:spPr>
          <a:xfrm>
            <a:off x="2866125" y="3076425"/>
            <a:ext cx="1404000" cy="1035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9"/>
          <p:cNvSpPr txBox="1"/>
          <p:nvPr/>
        </p:nvSpPr>
        <p:spPr>
          <a:xfrm>
            <a:off x="122925" y="2526450"/>
            <a:ext cx="1177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0xfffffdc8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28" name="Google Shape;228;p29"/>
          <p:cNvSpPr txBox="1"/>
          <p:nvPr/>
        </p:nvSpPr>
        <p:spPr>
          <a:xfrm>
            <a:off x="122925" y="2892037"/>
            <a:ext cx="1177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0xfffffdc0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122925" y="1911900"/>
            <a:ext cx="1177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0xffffff00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30" name="Google Shape;230;p29"/>
          <p:cNvSpPr txBox="1"/>
          <p:nvPr/>
        </p:nvSpPr>
        <p:spPr>
          <a:xfrm>
            <a:off x="4270130" y="1911889"/>
            <a:ext cx="16110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%rbp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31" name="Google Shape;231;p29"/>
          <p:cNvSpPr/>
          <p:nvPr/>
        </p:nvSpPr>
        <p:spPr>
          <a:xfrm>
            <a:off x="2866125" y="2099483"/>
            <a:ext cx="1404000" cy="1035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/>
        </p:nvSpPr>
        <p:spPr>
          <a:xfrm>
            <a:off x="6178350" y="1484825"/>
            <a:ext cx="2905200" cy="3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            &lt;main&gt;: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	         # …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40110a:     call func</a:t>
            </a:r>
            <a:endParaRPr sz="15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40110f:      incq %rax</a:t>
            </a:r>
            <a:endParaRPr sz="15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	         # …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            &lt;func&gt;: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401113:     pushq %rbp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401114:     </a:t>
            </a:r>
            <a:r>
              <a:rPr lang="en" sz="1500">
                <a:solidFill>
                  <a:srgbClr val="FF0000"/>
                </a:solidFill>
              </a:rPr>
              <a:t>movq %rsp, %rbp</a:t>
            </a:r>
            <a:endParaRPr sz="15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		# ….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401417:	movq %rbp, %rsp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40141a:	popq %rbp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40141b:	ret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		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	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	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</a:endParaRPr>
          </a:p>
        </p:txBody>
      </p:sp>
      <p:sp>
        <p:nvSpPr>
          <p:cNvPr id="237" name="Google Shape;237;p30"/>
          <p:cNvSpPr txBox="1">
            <a:spLocks noGrp="1"/>
          </p:cNvSpPr>
          <p:nvPr>
            <p:ph type="ctrTitle"/>
          </p:nvPr>
        </p:nvSpPr>
        <p:spPr>
          <a:xfrm>
            <a:off x="459300" y="5058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The Frame Pointer - Cont.</a:t>
            </a:r>
            <a:endParaRPr sz="4000"/>
          </a:p>
        </p:txBody>
      </p:sp>
      <p:sp>
        <p:nvSpPr>
          <p:cNvPr id="238" name="Google Shape;238;p30"/>
          <p:cNvSpPr txBox="1"/>
          <p:nvPr/>
        </p:nvSpPr>
        <p:spPr>
          <a:xfrm>
            <a:off x="122925" y="1911900"/>
            <a:ext cx="1177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0xffffff00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39" name="Google Shape;239;p30"/>
          <p:cNvSpPr txBox="1"/>
          <p:nvPr/>
        </p:nvSpPr>
        <p:spPr>
          <a:xfrm>
            <a:off x="4270130" y="1911889"/>
            <a:ext cx="16110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%rbp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40" name="Google Shape;240;p30"/>
          <p:cNvSpPr/>
          <p:nvPr/>
        </p:nvSpPr>
        <p:spPr>
          <a:xfrm>
            <a:off x="2866125" y="2099483"/>
            <a:ext cx="1404000" cy="1035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0"/>
          <p:cNvSpPr/>
          <p:nvPr/>
        </p:nvSpPr>
        <p:spPr>
          <a:xfrm>
            <a:off x="1358650" y="1513925"/>
            <a:ext cx="1404000" cy="333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0"/>
          <p:cNvSpPr/>
          <p:nvPr/>
        </p:nvSpPr>
        <p:spPr>
          <a:xfrm>
            <a:off x="1358650" y="1513925"/>
            <a:ext cx="1404000" cy="12681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dk1"/>
              </a:highlight>
            </a:endParaRPr>
          </a:p>
        </p:txBody>
      </p:sp>
      <p:sp>
        <p:nvSpPr>
          <p:cNvPr id="243" name="Google Shape;243;p30"/>
          <p:cNvSpPr/>
          <p:nvPr/>
        </p:nvSpPr>
        <p:spPr>
          <a:xfrm>
            <a:off x="1358650" y="2788475"/>
            <a:ext cx="1404000" cy="34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0x40110f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4" name="Google Shape;244;p30"/>
          <p:cNvSpPr/>
          <p:nvPr/>
        </p:nvSpPr>
        <p:spPr>
          <a:xfrm>
            <a:off x="2866125" y="3419325"/>
            <a:ext cx="1404000" cy="1035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0"/>
          <p:cNvSpPr txBox="1"/>
          <p:nvPr/>
        </p:nvSpPr>
        <p:spPr>
          <a:xfrm>
            <a:off x="4270115" y="3238211"/>
            <a:ext cx="10869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%rsp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46" name="Google Shape;246;p30"/>
          <p:cNvSpPr/>
          <p:nvPr/>
        </p:nvSpPr>
        <p:spPr>
          <a:xfrm>
            <a:off x="1357218" y="3134975"/>
            <a:ext cx="1404000" cy="34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0xffffff00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7" name="Google Shape;247;p30"/>
          <p:cNvSpPr txBox="1"/>
          <p:nvPr/>
        </p:nvSpPr>
        <p:spPr>
          <a:xfrm>
            <a:off x="122925" y="2526450"/>
            <a:ext cx="1177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0xfffffdc8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48" name="Google Shape;248;p30"/>
          <p:cNvSpPr txBox="1"/>
          <p:nvPr/>
        </p:nvSpPr>
        <p:spPr>
          <a:xfrm>
            <a:off x="122925" y="2892037"/>
            <a:ext cx="1177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0xfffffdc0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49" name="Google Shape;249;p30"/>
          <p:cNvSpPr txBox="1"/>
          <p:nvPr/>
        </p:nvSpPr>
        <p:spPr>
          <a:xfrm>
            <a:off x="132989" y="3212652"/>
            <a:ext cx="1177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0xfffffdb8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 txBox="1"/>
          <p:nvPr/>
        </p:nvSpPr>
        <p:spPr>
          <a:xfrm>
            <a:off x="6178350" y="1484825"/>
            <a:ext cx="2905200" cy="3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            &lt;main&gt;: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	         # …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40110a:     call func</a:t>
            </a:r>
            <a:endParaRPr sz="15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40110f:      incq %rax</a:t>
            </a:r>
            <a:endParaRPr sz="15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	         # …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            &lt;func&gt;: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401113:     pushq %rbp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401114:     movq %rsp, %rbp</a:t>
            </a:r>
            <a:endParaRPr sz="15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		</a:t>
            </a:r>
            <a:r>
              <a:rPr lang="en" sz="1500">
                <a:solidFill>
                  <a:srgbClr val="FF0000"/>
                </a:solidFill>
              </a:rPr>
              <a:t># ….</a:t>
            </a:r>
            <a:endParaRPr sz="15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401417:	movq %rbp, %rsp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40141a:	popq %rbp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40141b:	ret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		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	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	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</a:endParaRPr>
          </a:p>
        </p:txBody>
      </p:sp>
      <p:sp>
        <p:nvSpPr>
          <p:cNvPr id="255" name="Google Shape;255;p31"/>
          <p:cNvSpPr txBox="1">
            <a:spLocks noGrp="1"/>
          </p:cNvSpPr>
          <p:nvPr>
            <p:ph type="ctrTitle"/>
          </p:nvPr>
        </p:nvSpPr>
        <p:spPr>
          <a:xfrm>
            <a:off x="459300" y="5058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The Frame Pointer - Cont.</a:t>
            </a:r>
            <a:endParaRPr sz="4000"/>
          </a:p>
        </p:txBody>
      </p:sp>
      <p:sp>
        <p:nvSpPr>
          <p:cNvPr id="256" name="Google Shape;256;p31"/>
          <p:cNvSpPr txBox="1"/>
          <p:nvPr/>
        </p:nvSpPr>
        <p:spPr>
          <a:xfrm>
            <a:off x="122925" y="1911900"/>
            <a:ext cx="1177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0xffffff00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57" name="Google Shape;257;p31"/>
          <p:cNvSpPr/>
          <p:nvPr/>
        </p:nvSpPr>
        <p:spPr>
          <a:xfrm>
            <a:off x="1358650" y="1513925"/>
            <a:ext cx="1404000" cy="333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1"/>
          <p:cNvSpPr/>
          <p:nvPr/>
        </p:nvSpPr>
        <p:spPr>
          <a:xfrm>
            <a:off x="1358650" y="1513925"/>
            <a:ext cx="1404000" cy="12681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dk1"/>
              </a:highlight>
            </a:endParaRPr>
          </a:p>
        </p:txBody>
      </p:sp>
      <p:sp>
        <p:nvSpPr>
          <p:cNvPr id="259" name="Google Shape;259;p31"/>
          <p:cNvSpPr/>
          <p:nvPr/>
        </p:nvSpPr>
        <p:spPr>
          <a:xfrm>
            <a:off x="1358650" y="2788475"/>
            <a:ext cx="1404000" cy="34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0x40110f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0" name="Google Shape;260;p31"/>
          <p:cNvSpPr/>
          <p:nvPr/>
        </p:nvSpPr>
        <p:spPr>
          <a:xfrm>
            <a:off x="2866125" y="3419325"/>
            <a:ext cx="1404000" cy="1035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1"/>
          <p:cNvSpPr txBox="1"/>
          <p:nvPr/>
        </p:nvSpPr>
        <p:spPr>
          <a:xfrm>
            <a:off x="4270131" y="3238200"/>
            <a:ext cx="17274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%rsp,%rbp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62" name="Google Shape;262;p31"/>
          <p:cNvSpPr/>
          <p:nvPr/>
        </p:nvSpPr>
        <p:spPr>
          <a:xfrm>
            <a:off x="1357218" y="3134975"/>
            <a:ext cx="1404000" cy="34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0xffffff00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3" name="Google Shape;263;p31"/>
          <p:cNvSpPr txBox="1"/>
          <p:nvPr/>
        </p:nvSpPr>
        <p:spPr>
          <a:xfrm>
            <a:off x="122925" y="2526450"/>
            <a:ext cx="1177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0xfffffdc8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64" name="Google Shape;264;p31"/>
          <p:cNvSpPr txBox="1"/>
          <p:nvPr/>
        </p:nvSpPr>
        <p:spPr>
          <a:xfrm>
            <a:off x="122925" y="2892037"/>
            <a:ext cx="1177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0xfffffdc0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65" name="Google Shape;265;p31"/>
          <p:cNvSpPr txBox="1"/>
          <p:nvPr/>
        </p:nvSpPr>
        <p:spPr>
          <a:xfrm>
            <a:off x="132989" y="3212652"/>
            <a:ext cx="1177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0xfffffdb8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459300" y="5058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The Call Stack</a:t>
            </a:r>
            <a:endParaRPr sz="4000"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11700" y="1392709"/>
            <a:ext cx="8520600" cy="3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90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●"/>
            </a:pPr>
            <a:r>
              <a:rPr lang="en" sz="1740">
                <a:solidFill>
                  <a:schemeClr val="dk1"/>
                </a:solidFill>
              </a:rPr>
              <a:t>A stack is a data structure that stores data values contiguously in memory.</a:t>
            </a:r>
            <a:endParaRPr sz="1740">
              <a:solidFill>
                <a:schemeClr val="dk1"/>
              </a:solidFill>
            </a:endParaRPr>
          </a:p>
          <a:p>
            <a:pPr marL="914400" lvl="1" indent="-3390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○"/>
            </a:pPr>
            <a:r>
              <a:rPr lang="en" sz="1740">
                <a:solidFill>
                  <a:schemeClr val="dk1"/>
                </a:solidFill>
              </a:rPr>
              <a:t>Unlike an array, acces is done in a LIFO manner.</a:t>
            </a:r>
            <a:endParaRPr sz="1740">
              <a:solidFill>
                <a:schemeClr val="dk1"/>
              </a:solidFill>
            </a:endParaRPr>
          </a:p>
          <a:p>
            <a:pPr marL="914400" lvl="1" indent="-3390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○"/>
            </a:pPr>
            <a:r>
              <a:rPr lang="en" sz="1740">
                <a:solidFill>
                  <a:schemeClr val="dk1"/>
                </a:solidFill>
              </a:rPr>
              <a:t>Temporary storage area in RAM that allows quick store/retrieve.</a:t>
            </a:r>
            <a:endParaRPr sz="1740">
              <a:solidFill>
                <a:schemeClr val="dk1"/>
              </a:solidFill>
            </a:endParaRPr>
          </a:p>
          <a:p>
            <a:pPr marL="457200" lvl="0" indent="-3390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●"/>
            </a:pPr>
            <a:r>
              <a:rPr lang="en" sz="1740">
                <a:solidFill>
                  <a:schemeClr val="dk1"/>
                </a:solidFill>
              </a:rPr>
              <a:t>The current top of the stack is always pointed at by %rsp.</a:t>
            </a:r>
            <a:endParaRPr sz="1740">
              <a:solidFill>
                <a:schemeClr val="dk1"/>
              </a:solidFill>
            </a:endParaRPr>
          </a:p>
          <a:p>
            <a:pPr marL="914400" lvl="1" indent="-3390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○"/>
            </a:pPr>
            <a:r>
              <a:rPr lang="en" sz="1740">
                <a:solidFill>
                  <a:schemeClr val="dk1"/>
                </a:solidFill>
              </a:rPr>
              <a:t>The stack grows downwards, from higher to lower memory.</a:t>
            </a:r>
            <a:endParaRPr sz="1740">
              <a:solidFill>
                <a:schemeClr val="dk1"/>
              </a:solidFill>
            </a:endParaRPr>
          </a:p>
          <a:p>
            <a:pPr marL="457200" lvl="0" indent="-3390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●"/>
            </a:pPr>
            <a:r>
              <a:rPr lang="en" sz="1740">
                <a:solidFill>
                  <a:schemeClr val="dk1"/>
                </a:solidFill>
              </a:rPr>
              <a:t>Storing and fetching can be done using push/pop</a:t>
            </a:r>
            <a:endParaRPr sz="1740">
              <a:solidFill>
                <a:schemeClr val="dk1"/>
              </a:solidFill>
            </a:endParaRPr>
          </a:p>
          <a:p>
            <a:pPr marL="914400" lvl="1" indent="-3390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○"/>
            </a:pPr>
            <a:r>
              <a:rPr lang="en" sz="1740">
                <a:solidFill>
                  <a:schemeClr val="dk1"/>
                </a:solidFill>
              </a:rPr>
              <a:t>Increasing/decreasing %rsp, and reading/writing to the stack</a:t>
            </a:r>
            <a:endParaRPr sz="1740">
              <a:solidFill>
                <a:schemeClr val="dk1"/>
              </a:solidFill>
            </a:endParaRPr>
          </a:p>
          <a:p>
            <a:pPr marL="457200" lvl="0" indent="-3390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●"/>
            </a:pPr>
            <a:r>
              <a:rPr lang="en" sz="1740">
                <a:solidFill>
                  <a:schemeClr val="dk1"/>
                </a:solidFill>
              </a:rPr>
              <a:t>But also, this can be done directly</a:t>
            </a:r>
            <a:endParaRPr sz="1740">
              <a:solidFill>
                <a:schemeClr val="dk1"/>
              </a:solidFill>
            </a:endParaRPr>
          </a:p>
          <a:p>
            <a:pPr marL="914400" lvl="1" indent="-3390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○"/>
            </a:pPr>
            <a:r>
              <a:rPr lang="en" sz="1740">
                <a:solidFill>
                  <a:schemeClr val="dk1"/>
                </a:solidFill>
              </a:rPr>
              <a:t>Using sub/add and mov</a:t>
            </a:r>
            <a:endParaRPr sz="174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4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 txBox="1"/>
          <p:nvPr/>
        </p:nvSpPr>
        <p:spPr>
          <a:xfrm>
            <a:off x="6178350" y="1484825"/>
            <a:ext cx="2905200" cy="3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            &lt;main&gt;: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	         # …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40110a:     call func</a:t>
            </a:r>
            <a:endParaRPr sz="15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40110f:      incq %rax</a:t>
            </a:r>
            <a:endParaRPr sz="15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	         # …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            &lt;func&gt;: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401113:     pushq %rbp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401114:     movq %rsp, %rbp</a:t>
            </a:r>
            <a:endParaRPr sz="15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		# ….</a:t>
            </a:r>
            <a:endParaRPr sz="15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401417:	</a:t>
            </a:r>
            <a:r>
              <a:rPr lang="en" sz="1500">
                <a:solidFill>
                  <a:srgbClr val="FF0000"/>
                </a:solidFill>
              </a:rPr>
              <a:t>movq %rbp, %rsp</a:t>
            </a:r>
            <a:endParaRPr sz="15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40141a:	popq %rbp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40141b:	ret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		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	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	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</a:endParaRPr>
          </a:p>
        </p:txBody>
      </p:sp>
      <p:sp>
        <p:nvSpPr>
          <p:cNvPr id="271" name="Google Shape;271;p32"/>
          <p:cNvSpPr txBox="1">
            <a:spLocks noGrp="1"/>
          </p:cNvSpPr>
          <p:nvPr>
            <p:ph type="ctrTitle"/>
          </p:nvPr>
        </p:nvSpPr>
        <p:spPr>
          <a:xfrm>
            <a:off x="459300" y="5058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The Frame Pointer - Cont.</a:t>
            </a:r>
            <a:endParaRPr sz="4000"/>
          </a:p>
        </p:txBody>
      </p:sp>
      <p:sp>
        <p:nvSpPr>
          <p:cNvPr id="272" name="Google Shape;272;p32"/>
          <p:cNvSpPr txBox="1"/>
          <p:nvPr/>
        </p:nvSpPr>
        <p:spPr>
          <a:xfrm>
            <a:off x="122925" y="1911900"/>
            <a:ext cx="1177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0xffffff00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73" name="Google Shape;273;p32"/>
          <p:cNvSpPr/>
          <p:nvPr/>
        </p:nvSpPr>
        <p:spPr>
          <a:xfrm>
            <a:off x="1358650" y="1513925"/>
            <a:ext cx="1404000" cy="333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32"/>
          <p:cNvSpPr/>
          <p:nvPr/>
        </p:nvSpPr>
        <p:spPr>
          <a:xfrm>
            <a:off x="1358650" y="1513925"/>
            <a:ext cx="1404000" cy="12681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dk1"/>
              </a:highlight>
            </a:endParaRPr>
          </a:p>
        </p:txBody>
      </p:sp>
      <p:sp>
        <p:nvSpPr>
          <p:cNvPr id="275" name="Google Shape;275;p32"/>
          <p:cNvSpPr/>
          <p:nvPr/>
        </p:nvSpPr>
        <p:spPr>
          <a:xfrm>
            <a:off x="1358650" y="2788475"/>
            <a:ext cx="1404000" cy="34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0x40110f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6" name="Google Shape;276;p32"/>
          <p:cNvSpPr/>
          <p:nvPr/>
        </p:nvSpPr>
        <p:spPr>
          <a:xfrm>
            <a:off x="2866125" y="3419325"/>
            <a:ext cx="1404000" cy="1035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2"/>
          <p:cNvSpPr txBox="1"/>
          <p:nvPr/>
        </p:nvSpPr>
        <p:spPr>
          <a:xfrm>
            <a:off x="4270131" y="3238200"/>
            <a:ext cx="17274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%rbp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78" name="Google Shape;278;p32"/>
          <p:cNvSpPr/>
          <p:nvPr/>
        </p:nvSpPr>
        <p:spPr>
          <a:xfrm>
            <a:off x="1357218" y="3134975"/>
            <a:ext cx="1404000" cy="34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0xffffff00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9" name="Google Shape;279;p32"/>
          <p:cNvSpPr txBox="1"/>
          <p:nvPr/>
        </p:nvSpPr>
        <p:spPr>
          <a:xfrm>
            <a:off x="122925" y="2526450"/>
            <a:ext cx="1177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0xfffffdc8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80" name="Google Shape;280;p32"/>
          <p:cNvSpPr txBox="1"/>
          <p:nvPr/>
        </p:nvSpPr>
        <p:spPr>
          <a:xfrm>
            <a:off x="122925" y="2892037"/>
            <a:ext cx="1177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0xfffffdc0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81" name="Google Shape;281;p32"/>
          <p:cNvSpPr txBox="1"/>
          <p:nvPr/>
        </p:nvSpPr>
        <p:spPr>
          <a:xfrm>
            <a:off x="132989" y="3212652"/>
            <a:ext cx="1177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0xfffffdb8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82" name="Google Shape;282;p32"/>
          <p:cNvSpPr/>
          <p:nvPr/>
        </p:nvSpPr>
        <p:spPr>
          <a:xfrm>
            <a:off x="2866125" y="4448025"/>
            <a:ext cx="1404000" cy="1035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2"/>
          <p:cNvSpPr txBox="1"/>
          <p:nvPr/>
        </p:nvSpPr>
        <p:spPr>
          <a:xfrm>
            <a:off x="4270115" y="4266912"/>
            <a:ext cx="10869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%rsp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84" name="Google Shape;284;p32"/>
          <p:cNvSpPr/>
          <p:nvPr/>
        </p:nvSpPr>
        <p:spPr>
          <a:xfrm>
            <a:off x="1357200" y="3482177"/>
            <a:ext cx="1404000" cy="1020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dk1"/>
              </a:highlight>
            </a:endParaRPr>
          </a:p>
        </p:txBody>
      </p:sp>
      <p:sp>
        <p:nvSpPr>
          <p:cNvPr id="285" name="Google Shape;285;p32"/>
          <p:cNvSpPr txBox="1"/>
          <p:nvPr/>
        </p:nvSpPr>
        <p:spPr>
          <a:xfrm>
            <a:off x="132989" y="4260043"/>
            <a:ext cx="1177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0xfffffa00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"/>
          <p:cNvSpPr txBox="1"/>
          <p:nvPr/>
        </p:nvSpPr>
        <p:spPr>
          <a:xfrm>
            <a:off x="6178350" y="1484825"/>
            <a:ext cx="2905200" cy="3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            &lt;main&gt;: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	         # …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40110a:     call func</a:t>
            </a:r>
            <a:endParaRPr sz="15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40110f:      incq %rax</a:t>
            </a:r>
            <a:endParaRPr sz="15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	         # …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            &lt;func&gt;: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401113:     pushq %rbp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401114:     movq %rsp, %rbp</a:t>
            </a:r>
            <a:endParaRPr sz="15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		# ….</a:t>
            </a:r>
            <a:endParaRPr sz="15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401417:	movq %rbp, %rsp</a:t>
            </a:r>
            <a:endParaRPr sz="15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40141a:	</a:t>
            </a:r>
            <a:r>
              <a:rPr lang="en" sz="1500">
                <a:solidFill>
                  <a:srgbClr val="FF0000"/>
                </a:solidFill>
              </a:rPr>
              <a:t>popq %rbp</a:t>
            </a:r>
            <a:endParaRPr sz="15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40141b:	ret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		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	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	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</a:endParaRPr>
          </a:p>
        </p:txBody>
      </p:sp>
      <p:sp>
        <p:nvSpPr>
          <p:cNvPr id="291" name="Google Shape;291;p33"/>
          <p:cNvSpPr txBox="1">
            <a:spLocks noGrp="1"/>
          </p:cNvSpPr>
          <p:nvPr>
            <p:ph type="ctrTitle"/>
          </p:nvPr>
        </p:nvSpPr>
        <p:spPr>
          <a:xfrm>
            <a:off x="459300" y="5058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The Frame Pointer - Cont.</a:t>
            </a:r>
            <a:endParaRPr sz="4000"/>
          </a:p>
        </p:txBody>
      </p:sp>
      <p:sp>
        <p:nvSpPr>
          <p:cNvPr id="292" name="Google Shape;292;p33"/>
          <p:cNvSpPr txBox="1"/>
          <p:nvPr/>
        </p:nvSpPr>
        <p:spPr>
          <a:xfrm>
            <a:off x="122925" y="1911900"/>
            <a:ext cx="1177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0xffffff00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93" name="Google Shape;293;p33"/>
          <p:cNvSpPr/>
          <p:nvPr/>
        </p:nvSpPr>
        <p:spPr>
          <a:xfrm>
            <a:off x="1358650" y="1513925"/>
            <a:ext cx="1404000" cy="333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3"/>
          <p:cNvSpPr/>
          <p:nvPr/>
        </p:nvSpPr>
        <p:spPr>
          <a:xfrm>
            <a:off x="1358650" y="1513925"/>
            <a:ext cx="1404000" cy="12681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dk1"/>
              </a:highlight>
            </a:endParaRPr>
          </a:p>
        </p:txBody>
      </p:sp>
      <p:sp>
        <p:nvSpPr>
          <p:cNvPr id="295" name="Google Shape;295;p33"/>
          <p:cNvSpPr/>
          <p:nvPr/>
        </p:nvSpPr>
        <p:spPr>
          <a:xfrm>
            <a:off x="1358650" y="2788475"/>
            <a:ext cx="1404000" cy="34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0x40110f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6" name="Google Shape;296;p33"/>
          <p:cNvSpPr/>
          <p:nvPr/>
        </p:nvSpPr>
        <p:spPr>
          <a:xfrm>
            <a:off x="2866125" y="3419325"/>
            <a:ext cx="1404000" cy="1035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3"/>
          <p:cNvSpPr txBox="1"/>
          <p:nvPr/>
        </p:nvSpPr>
        <p:spPr>
          <a:xfrm>
            <a:off x="4270131" y="3238200"/>
            <a:ext cx="17274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%rbp, %rsp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98" name="Google Shape;298;p33"/>
          <p:cNvSpPr/>
          <p:nvPr/>
        </p:nvSpPr>
        <p:spPr>
          <a:xfrm>
            <a:off x="1357218" y="3134975"/>
            <a:ext cx="1404000" cy="34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0xffffff00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9" name="Google Shape;299;p33"/>
          <p:cNvSpPr txBox="1"/>
          <p:nvPr/>
        </p:nvSpPr>
        <p:spPr>
          <a:xfrm>
            <a:off x="122925" y="2526450"/>
            <a:ext cx="1177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0xfffffdc8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00" name="Google Shape;300;p33"/>
          <p:cNvSpPr txBox="1"/>
          <p:nvPr/>
        </p:nvSpPr>
        <p:spPr>
          <a:xfrm>
            <a:off x="122925" y="2892037"/>
            <a:ext cx="1177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0xfffffdc0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01" name="Google Shape;301;p33"/>
          <p:cNvSpPr txBox="1"/>
          <p:nvPr/>
        </p:nvSpPr>
        <p:spPr>
          <a:xfrm>
            <a:off x="132989" y="3212652"/>
            <a:ext cx="1177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0xfffffdb8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02" name="Google Shape;302;p33"/>
          <p:cNvSpPr/>
          <p:nvPr/>
        </p:nvSpPr>
        <p:spPr>
          <a:xfrm>
            <a:off x="1357200" y="3482177"/>
            <a:ext cx="1404000" cy="1020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dk1"/>
              </a:highlight>
            </a:endParaRPr>
          </a:p>
        </p:txBody>
      </p:sp>
      <p:sp>
        <p:nvSpPr>
          <p:cNvPr id="303" name="Google Shape;303;p33"/>
          <p:cNvSpPr txBox="1"/>
          <p:nvPr/>
        </p:nvSpPr>
        <p:spPr>
          <a:xfrm>
            <a:off x="132989" y="4260043"/>
            <a:ext cx="1177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0xfffffa00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4"/>
          <p:cNvSpPr txBox="1"/>
          <p:nvPr/>
        </p:nvSpPr>
        <p:spPr>
          <a:xfrm>
            <a:off x="6178350" y="1484825"/>
            <a:ext cx="2905200" cy="3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            &lt;main&gt;: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	         # …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40110a:     call func</a:t>
            </a:r>
            <a:endParaRPr sz="15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40110f:      incq %rax</a:t>
            </a:r>
            <a:endParaRPr sz="15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	         # …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            &lt;func&gt;: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401113:     pushq %rbp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401114:     movq %rsp, %rbp</a:t>
            </a:r>
            <a:endParaRPr sz="15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		# ….</a:t>
            </a:r>
            <a:endParaRPr sz="15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401417:	movq %rbp, %rsp</a:t>
            </a:r>
            <a:endParaRPr sz="15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40141a:	popq %rbp</a:t>
            </a:r>
            <a:endParaRPr sz="15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40141b:	</a:t>
            </a:r>
            <a:r>
              <a:rPr lang="en" sz="1500">
                <a:solidFill>
                  <a:srgbClr val="FF0000"/>
                </a:solidFill>
              </a:rPr>
              <a:t>ret</a:t>
            </a:r>
            <a:endParaRPr sz="15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		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	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	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</a:endParaRPr>
          </a:p>
        </p:txBody>
      </p:sp>
      <p:sp>
        <p:nvSpPr>
          <p:cNvPr id="309" name="Google Shape;309;p34"/>
          <p:cNvSpPr txBox="1">
            <a:spLocks noGrp="1"/>
          </p:cNvSpPr>
          <p:nvPr>
            <p:ph type="ctrTitle"/>
          </p:nvPr>
        </p:nvSpPr>
        <p:spPr>
          <a:xfrm>
            <a:off x="459300" y="5058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The Frame Pointer - Cont.</a:t>
            </a:r>
            <a:endParaRPr sz="4000"/>
          </a:p>
        </p:txBody>
      </p:sp>
      <p:sp>
        <p:nvSpPr>
          <p:cNvPr id="310" name="Google Shape;310;p34"/>
          <p:cNvSpPr txBox="1"/>
          <p:nvPr/>
        </p:nvSpPr>
        <p:spPr>
          <a:xfrm>
            <a:off x="122925" y="1911900"/>
            <a:ext cx="1177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0xffffff00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11" name="Google Shape;311;p34"/>
          <p:cNvSpPr/>
          <p:nvPr/>
        </p:nvSpPr>
        <p:spPr>
          <a:xfrm>
            <a:off x="1358650" y="1513925"/>
            <a:ext cx="1404000" cy="333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4"/>
          <p:cNvSpPr/>
          <p:nvPr/>
        </p:nvSpPr>
        <p:spPr>
          <a:xfrm>
            <a:off x="1358650" y="1513925"/>
            <a:ext cx="1404000" cy="12681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dk1"/>
              </a:highlight>
            </a:endParaRPr>
          </a:p>
        </p:txBody>
      </p:sp>
      <p:sp>
        <p:nvSpPr>
          <p:cNvPr id="313" name="Google Shape;313;p34"/>
          <p:cNvSpPr/>
          <p:nvPr/>
        </p:nvSpPr>
        <p:spPr>
          <a:xfrm>
            <a:off x="1358650" y="2788475"/>
            <a:ext cx="1404000" cy="34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0x40110f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4" name="Google Shape;314;p34"/>
          <p:cNvSpPr/>
          <p:nvPr/>
        </p:nvSpPr>
        <p:spPr>
          <a:xfrm>
            <a:off x="1357218" y="3134975"/>
            <a:ext cx="1404000" cy="34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0xffffff00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5" name="Google Shape;315;p34"/>
          <p:cNvSpPr txBox="1"/>
          <p:nvPr/>
        </p:nvSpPr>
        <p:spPr>
          <a:xfrm>
            <a:off x="122925" y="2526450"/>
            <a:ext cx="1177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0xfffffdc8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16" name="Google Shape;316;p34"/>
          <p:cNvSpPr txBox="1"/>
          <p:nvPr/>
        </p:nvSpPr>
        <p:spPr>
          <a:xfrm>
            <a:off x="122925" y="2892037"/>
            <a:ext cx="1177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0xfffffdc0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17" name="Google Shape;317;p34"/>
          <p:cNvSpPr txBox="1"/>
          <p:nvPr/>
        </p:nvSpPr>
        <p:spPr>
          <a:xfrm>
            <a:off x="132989" y="3212652"/>
            <a:ext cx="1177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0xfffffdb8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18" name="Google Shape;318;p34"/>
          <p:cNvSpPr/>
          <p:nvPr/>
        </p:nvSpPr>
        <p:spPr>
          <a:xfrm>
            <a:off x="1357200" y="3482177"/>
            <a:ext cx="1404000" cy="1020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dk1"/>
              </a:highlight>
            </a:endParaRPr>
          </a:p>
        </p:txBody>
      </p:sp>
      <p:sp>
        <p:nvSpPr>
          <p:cNvPr id="319" name="Google Shape;319;p34"/>
          <p:cNvSpPr txBox="1"/>
          <p:nvPr/>
        </p:nvSpPr>
        <p:spPr>
          <a:xfrm>
            <a:off x="132989" y="4260043"/>
            <a:ext cx="1177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0xfffffa00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20" name="Google Shape;320;p34"/>
          <p:cNvSpPr txBox="1"/>
          <p:nvPr/>
        </p:nvSpPr>
        <p:spPr>
          <a:xfrm>
            <a:off x="4270130" y="2888830"/>
            <a:ext cx="16110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%rsp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21" name="Google Shape;321;p34"/>
          <p:cNvSpPr/>
          <p:nvPr/>
        </p:nvSpPr>
        <p:spPr>
          <a:xfrm>
            <a:off x="2866125" y="3076425"/>
            <a:ext cx="1404000" cy="1035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4"/>
          <p:cNvSpPr txBox="1"/>
          <p:nvPr/>
        </p:nvSpPr>
        <p:spPr>
          <a:xfrm>
            <a:off x="4270130" y="1911889"/>
            <a:ext cx="16110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%rbp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23" name="Google Shape;323;p34"/>
          <p:cNvSpPr/>
          <p:nvPr/>
        </p:nvSpPr>
        <p:spPr>
          <a:xfrm>
            <a:off x="2866125" y="2099483"/>
            <a:ext cx="1404000" cy="1035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5"/>
          <p:cNvSpPr txBox="1"/>
          <p:nvPr/>
        </p:nvSpPr>
        <p:spPr>
          <a:xfrm>
            <a:off x="6178350" y="1484825"/>
            <a:ext cx="2905200" cy="3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            &lt;main&gt;: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	         # …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40110a:     call func</a:t>
            </a:r>
            <a:endParaRPr sz="15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40110f:      </a:t>
            </a:r>
            <a:r>
              <a:rPr lang="en" sz="1500">
                <a:solidFill>
                  <a:srgbClr val="FF0000"/>
                </a:solidFill>
              </a:rPr>
              <a:t>incq %rax</a:t>
            </a:r>
            <a:endParaRPr sz="15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	         # …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            &lt;func&gt;: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401113:     pushq %rbp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401114:     movq %rsp, %rbp</a:t>
            </a:r>
            <a:endParaRPr sz="15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		# ….</a:t>
            </a:r>
            <a:endParaRPr sz="15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401417:	movq %rbp, %rsp</a:t>
            </a:r>
            <a:endParaRPr sz="15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40141a:	popq %rbp</a:t>
            </a:r>
            <a:endParaRPr sz="15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40141b:	ret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		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	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	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</a:endParaRPr>
          </a:p>
        </p:txBody>
      </p:sp>
      <p:sp>
        <p:nvSpPr>
          <p:cNvPr id="329" name="Google Shape;329;p35"/>
          <p:cNvSpPr txBox="1">
            <a:spLocks noGrp="1"/>
          </p:cNvSpPr>
          <p:nvPr>
            <p:ph type="ctrTitle"/>
          </p:nvPr>
        </p:nvSpPr>
        <p:spPr>
          <a:xfrm>
            <a:off x="459300" y="5058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The Frame Pointer - Cont.</a:t>
            </a:r>
            <a:endParaRPr sz="4000"/>
          </a:p>
        </p:txBody>
      </p:sp>
      <p:sp>
        <p:nvSpPr>
          <p:cNvPr id="330" name="Google Shape;330;p35"/>
          <p:cNvSpPr txBox="1"/>
          <p:nvPr/>
        </p:nvSpPr>
        <p:spPr>
          <a:xfrm>
            <a:off x="122925" y="1911900"/>
            <a:ext cx="1177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0xffffff00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31" name="Google Shape;331;p35"/>
          <p:cNvSpPr/>
          <p:nvPr/>
        </p:nvSpPr>
        <p:spPr>
          <a:xfrm>
            <a:off x="1358650" y="1513925"/>
            <a:ext cx="1404000" cy="333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5"/>
          <p:cNvSpPr/>
          <p:nvPr/>
        </p:nvSpPr>
        <p:spPr>
          <a:xfrm>
            <a:off x="1358650" y="1513925"/>
            <a:ext cx="1404000" cy="12681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dk1"/>
              </a:highlight>
            </a:endParaRPr>
          </a:p>
        </p:txBody>
      </p:sp>
      <p:sp>
        <p:nvSpPr>
          <p:cNvPr id="333" name="Google Shape;333;p35"/>
          <p:cNvSpPr/>
          <p:nvPr/>
        </p:nvSpPr>
        <p:spPr>
          <a:xfrm>
            <a:off x="1358650" y="2788475"/>
            <a:ext cx="1404000" cy="34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0x40110f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4" name="Google Shape;334;p35"/>
          <p:cNvSpPr/>
          <p:nvPr/>
        </p:nvSpPr>
        <p:spPr>
          <a:xfrm>
            <a:off x="1357218" y="3134975"/>
            <a:ext cx="1404000" cy="34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0xffffff00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5" name="Google Shape;335;p35"/>
          <p:cNvSpPr txBox="1"/>
          <p:nvPr/>
        </p:nvSpPr>
        <p:spPr>
          <a:xfrm>
            <a:off x="122925" y="2526450"/>
            <a:ext cx="1177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0xfffffdc8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36" name="Google Shape;336;p35"/>
          <p:cNvSpPr txBox="1"/>
          <p:nvPr/>
        </p:nvSpPr>
        <p:spPr>
          <a:xfrm>
            <a:off x="122925" y="2892037"/>
            <a:ext cx="1177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0xfffffdc0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37" name="Google Shape;337;p35"/>
          <p:cNvSpPr txBox="1"/>
          <p:nvPr/>
        </p:nvSpPr>
        <p:spPr>
          <a:xfrm>
            <a:off x="132989" y="3212652"/>
            <a:ext cx="1177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0xfffffdb8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38" name="Google Shape;338;p35"/>
          <p:cNvSpPr/>
          <p:nvPr/>
        </p:nvSpPr>
        <p:spPr>
          <a:xfrm>
            <a:off x="1357200" y="3482177"/>
            <a:ext cx="1404000" cy="1020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dk1"/>
              </a:highlight>
            </a:endParaRPr>
          </a:p>
        </p:txBody>
      </p:sp>
      <p:sp>
        <p:nvSpPr>
          <p:cNvPr id="339" name="Google Shape;339;p35"/>
          <p:cNvSpPr txBox="1"/>
          <p:nvPr/>
        </p:nvSpPr>
        <p:spPr>
          <a:xfrm>
            <a:off x="132989" y="4260043"/>
            <a:ext cx="1177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0xfffffa00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40" name="Google Shape;340;p35"/>
          <p:cNvSpPr txBox="1"/>
          <p:nvPr/>
        </p:nvSpPr>
        <p:spPr>
          <a:xfrm>
            <a:off x="4270130" y="1911889"/>
            <a:ext cx="16110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%rbp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41" name="Google Shape;341;p35"/>
          <p:cNvSpPr/>
          <p:nvPr/>
        </p:nvSpPr>
        <p:spPr>
          <a:xfrm>
            <a:off x="2866125" y="2099483"/>
            <a:ext cx="1404000" cy="1035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5"/>
          <p:cNvSpPr/>
          <p:nvPr/>
        </p:nvSpPr>
        <p:spPr>
          <a:xfrm>
            <a:off x="2866125" y="2733525"/>
            <a:ext cx="1404000" cy="1035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5"/>
          <p:cNvSpPr txBox="1"/>
          <p:nvPr/>
        </p:nvSpPr>
        <p:spPr>
          <a:xfrm>
            <a:off x="4270130" y="2552400"/>
            <a:ext cx="16110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%rsp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6"/>
          <p:cNvSpPr txBox="1">
            <a:spLocks noGrp="1"/>
          </p:cNvSpPr>
          <p:nvPr>
            <p:ph type="ctrTitle"/>
          </p:nvPr>
        </p:nvSpPr>
        <p:spPr>
          <a:xfrm>
            <a:off x="459300" y="5058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Stack Alignment</a:t>
            </a:r>
            <a:endParaRPr sz="4000"/>
          </a:p>
        </p:txBody>
      </p:sp>
      <p:sp>
        <p:nvSpPr>
          <p:cNvPr id="349" name="Google Shape;349;p36"/>
          <p:cNvSpPr txBox="1">
            <a:spLocks noGrp="1"/>
          </p:cNvSpPr>
          <p:nvPr>
            <p:ph type="subTitle" idx="1"/>
          </p:nvPr>
        </p:nvSpPr>
        <p:spPr>
          <a:xfrm>
            <a:off x="311700" y="1392709"/>
            <a:ext cx="8520600" cy="3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27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40"/>
              <a:buChar char="●"/>
            </a:pPr>
            <a:r>
              <a:rPr lang="en" sz="1640" dirty="0">
                <a:solidFill>
                  <a:schemeClr val="dk1"/>
                </a:solidFill>
              </a:rPr>
              <a:t>Another important part of our calling convention is stack alignment!</a:t>
            </a:r>
            <a:endParaRPr sz="1640" dirty="0">
              <a:solidFill>
                <a:schemeClr val="dk1"/>
              </a:solidFill>
            </a:endParaRPr>
          </a:p>
          <a:p>
            <a:pPr marL="914400" lvl="1" indent="-3327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40"/>
              <a:buChar char="○"/>
            </a:pPr>
            <a:r>
              <a:rPr lang="en" sz="1640" dirty="0">
                <a:solidFill>
                  <a:schemeClr val="dk1"/>
                </a:solidFill>
              </a:rPr>
              <a:t>When calling a function, we need to make sure that %rsp is 16 bytes aligned</a:t>
            </a:r>
            <a:endParaRPr sz="1640" dirty="0">
              <a:solidFill>
                <a:schemeClr val="dk1"/>
              </a:solidFill>
            </a:endParaRPr>
          </a:p>
          <a:p>
            <a:pPr marL="457200" lvl="0" indent="-3327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40"/>
              <a:buChar char="●"/>
            </a:pPr>
            <a:r>
              <a:rPr lang="en" sz="1640" dirty="0">
                <a:solidFill>
                  <a:schemeClr val="dk1"/>
                </a:solidFill>
              </a:rPr>
              <a:t>Two main reasons:</a:t>
            </a:r>
            <a:endParaRPr sz="1640" dirty="0">
              <a:solidFill>
                <a:schemeClr val="dk1"/>
              </a:solidFill>
            </a:endParaRPr>
          </a:p>
          <a:p>
            <a:pPr marL="914400" lvl="1" indent="-3327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40"/>
              <a:buChar char="○"/>
            </a:pPr>
            <a:r>
              <a:rPr lang="en" sz="1640" dirty="0">
                <a:solidFill>
                  <a:schemeClr val="dk1"/>
                </a:solidFill>
              </a:rPr>
              <a:t>Some instructions (e.g printf and scanf) assume address alignment, and we’d like functions to be able to store data on the stack.</a:t>
            </a:r>
            <a:endParaRPr sz="1640" dirty="0">
              <a:solidFill>
                <a:schemeClr val="dk1"/>
              </a:solidFill>
            </a:endParaRPr>
          </a:p>
          <a:p>
            <a:pPr marL="914400" lvl="1" indent="-3327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40"/>
              <a:buChar char="○"/>
            </a:pPr>
            <a:r>
              <a:rPr lang="en" sz="1640" dirty="0">
                <a:solidFill>
                  <a:schemeClr val="dk1"/>
                </a:solidFill>
              </a:rPr>
              <a:t>Performance.</a:t>
            </a:r>
            <a:endParaRPr sz="1640" dirty="0">
              <a:solidFill>
                <a:schemeClr val="dk1"/>
              </a:solidFill>
            </a:endParaRPr>
          </a:p>
          <a:p>
            <a:pPr marL="457200" lvl="0" indent="-3327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40"/>
              <a:buChar char="●"/>
            </a:pPr>
            <a:r>
              <a:rPr lang="en" sz="1640" dirty="0">
                <a:solidFill>
                  <a:schemeClr val="dk1"/>
                </a:solidFill>
              </a:rPr>
              <a:t>Usually less important when calling functions written by you (using instructions we learned thus far), but can cause annoying bugs.</a:t>
            </a:r>
            <a:endParaRPr sz="1640" dirty="0">
              <a:solidFill>
                <a:schemeClr val="dk1"/>
              </a:solidFill>
            </a:endParaRPr>
          </a:p>
          <a:p>
            <a:pPr marL="457200" lvl="0" indent="-3327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40"/>
              <a:buChar char="●"/>
            </a:pPr>
            <a:r>
              <a:rPr lang="en" sz="1640" dirty="0">
                <a:solidFill>
                  <a:schemeClr val="dk1"/>
                </a:solidFill>
              </a:rPr>
              <a:t>Also, this means that forgetting to set up a stack frame can be very dangerous!</a:t>
            </a:r>
            <a:endParaRPr sz="164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7"/>
          <p:cNvSpPr txBox="1">
            <a:spLocks noGrp="1"/>
          </p:cNvSpPr>
          <p:nvPr>
            <p:ph type="ctrTitle"/>
          </p:nvPr>
        </p:nvSpPr>
        <p:spPr>
          <a:xfrm>
            <a:off x="459300" y="5058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000" dirty="0"/>
              <a:t>GDB</a:t>
            </a:r>
            <a:endParaRPr sz="4000" dirty="0"/>
          </a:p>
        </p:txBody>
      </p:sp>
      <p:pic>
        <p:nvPicPr>
          <p:cNvPr id="1026" name="Picture 2" descr="GDB | מסעדות בתל אביב | השולחן">
            <a:extLst>
              <a:ext uri="{FF2B5EF4-FFF2-40B4-BE49-F238E27FC236}">
                <a16:creationId xmlns:a16="http://schemas.microsoft.com/office/drawing/2014/main" id="{E4706852-EB4A-4D9D-8DDC-B0FF49CD2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493" y="1357009"/>
            <a:ext cx="6263014" cy="352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8"/>
          <p:cNvSpPr txBox="1">
            <a:spLocks noGrp="1"/>
          </p:cNvSpPr>
          <p:nvPr>
            <p:ph type="ctrTitle"/>
          </p:nvPr>
        </p:nvSpPr>
        <p:spPr>
          <a:xfrm>
            <a:off x="459300" y="5058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000"/>
              <a:t>GDB</a:t>
            </a:r>
            <a:endParaRPr sz="4000"/>
          </a:p>
        </p:txBody>
      </p:sp>
      <p:sp>
        <p:nvSpPr>
          <p:cNvPr id="362" name="Google Shape;362;p38"/>
          <p:cNvSpPr txBox="1">
            <a:spLocks noGrp="1"/>
          </p:cNvSpPr>
          <p:nvPr>
            <p:ph type="subTitle" idx="1"/>
          </p:nvPr>
        </p:nvSpPr>
        <p:spPr>
          <a:xfrm>
            <a:off x="311700" y="1373109"/>
            <a:ext cx="8520600" cy="3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90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●"/>
            </a:pPr>
            <a:r>
              <a:rPr lang="en" sz="1740">
                <a:solidFill>
                  <a:schemeClr val="dk1"/>
                </a:solidFill>
              </a:rPr>
              <a:t>GNU Project debugger</a:t>
            </a:r>
            <a:endParaRPr sz="1740">
              <a:solidFill>
                <a:schemeClr val="dk1"/>
              </a:solidFill>
            </a:endParaRPr>
          </a:p>
          <a:p>
            <a:pPr marL="914400" lvl="1" indent="-3390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○"/>
            </a:pPr>
            <a:r>
              <a:rPr lang="en" sz="1740">
                <a:solidFill>
                  <a:schemeClr val="dk1"/>
                </a:solidFill>
              </a:rPr>
              <a:t>First written in 1986 by Richard Stallman</a:t>
            </a:r>
            <a:endParaRPr sz="1740">
              <a:solidFill>
                <a:schemeClr val="dk1"/>
              </a:solidFill>
            </a:endParaRPr>
          </a:p>
          <a:p>
            <a:pPr marL="914400" lvl="1" indent="-3390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○"/>
            </a:pPr>
            <a:r>
              <a:rPr lang="en" sz="1740">
                <a:solidFill>
                  <a:schemeClr val="dk1"/>
                </a:solidFill>
              </a:rPr>
              <a:t>Free, open source software released under GNU General Public License</a:t>
            </a:r>
            <a:endParaRPr sz="1740">
              <a:solidFill>
                <a:schemeClr val="dk1"/>
              </a:solidFill>
            </a:endParaRPr>
          </a:p>
          <a:p>
            <a:pPr marL="457200" lvl="0" indent="-3390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●"/>
            </a:pPr>
            <a:r>
              <a:rPr lang="en" sz="1740">
                <a:solidFill>
                  <a:schemeClr val="dk1"/>
                </a:solidFill>
              </a:rPr>
              <a:t>Allows to see what is going on inside another program while it executes</a:t>
            </a:r>
            <a:endParaRPr sz="1740">
              <a:solidFill>
                <a:schemeClr val="dk1"/>
              </a:solidFill>
            </a:endParaRPr>
          </a:p>
          <a:p>
            <a:pPr marL="457200" lvl="0" indent="-3390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●"/>
            </a:pPr>
            <a:r>
              <a:rPr lang="en" sz="1740">
                <a:solidFill>
                  <a:schemeClr val="dk1"/>
                </a:solidFill>
              </a:rPr>
              <a:t>Four main functionalities </a:t>
            </a:r>
            <a:endParaRPr sz="1740">
              <a:solidFill>
                <a:schemeClr val="dk1"/>
              </a:solidFill>
            </a:endParaRPr>
          </a:p>
          <a:p>
            <a:pPr marL="914400" lvl="1" indent="-3390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○"/>
            </a:pPr>
            <a:r>
              <a:rPr lang="en" sz="1740">
                <a:solidFill>
                  <a:schemeClr val="dk1"/>
                </a:solidFill>
              </a:rPr>
              <a:t>Starting programs, and interacting with them</a:t>
            </a:r>
            <a:endParaRPr sz="1740">
              <a:solidFill>
                <a:schemeClr val="dk1"/>
              </a:solidFill>
            </a:endParaRPr>
          </a:p>
          <a:p>
            <a:pPr marL="914400" lvl="1" indent="-3390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○"/>
            </a:pPr>
            <a:r>
              <a:rPr lang="en" sz="1740">
                <a:solidFill>
                  <a:schemeClr val="dk1"/>
                </a:solidFill>
              </a:rPr>
              <a:t>Making them stop on specified conditions</a:t>
            </a:r>
            <a:endParaRPr sz="1740">
              <a:solidFill>
                <a:schemeClr val="dk1"/>
              </a:solidFill>
            </a:endParaRPr>
          </a:p>
          <a:p>
            <a:pPr marL="914400" lvl="1" indent="-3390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○"/>
            </a:pPr>
            <a:r>
              <a:rPr lang="en" sz="1740">
                <a:solidFill>
                  <a:schemeClr val="dk1"/>
                </a:solidFill>
              </a:rPr>
              <a:t>Examining what happened, when program stops</a:t>
            </a:r>
            <a:endParaRPr sz="1740">
              <a:solidFill>
                <a:schemeClr val="dk1"/>
              </a:solidFill>
            </a:endParaRPr>
          </a:p>
          <a:p>
            <a:pPr marL="914400" lvl="1" indent="-3390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○"/>
            </a:pPr>
            <a:r>
              <a:rPr lang="en" sz="1740">
                <a:solidFill>
                  <a:schemeClr val="dk1"/>
                </a:solidFill>
              </a:rPr>
              <a:t>Changing things in the program on runtime</a:t>
            </a:r>
            <a:endParaRPr sz="174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9"/>
          <p:cNvSpPr txBox="1">
            <a:spLocks noGrp="1"/>
          </p:cNvSpPr>
          <p:nvPr>
            <p:ph type="ctrTitle"/>
          </p:nvPr>
        </p:nvSpPr>
        <p:spPr>
          <a:xfrm>
            <a:off x="459300" y="5058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000"/>
              <a:t>GEF</a:t>
            </a:r>
            <a:endParaRPr sz="4000"/>
          </a:p>
        </p:txBody>
      </p:sp>
      <p:sp>
        <p:nvSpPr>
          <p:cNvPr id="368" name="Google Shape;368;p39"/>
          <p:cNvSpPr txBox="1">
            <a:spLocks noGrp="1"/>
          </p:cNvSpPr>
          <p:nvPr>
            <p:ph type="subTitle" idx="1"/>
          </p:nvPr>
        </p:nvSpPr>
        <p:spPr>
          <a:xfrm>
            <a:off x="311700" y="1373109"/>
            <a:ext cx="8520600" cy="3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90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●"/>
            </a:pPr>
            <a:r>
              <a:rPr lang="en" sz="1740">
                <a:solidFill>
                  <a:schemeClr val="dk1"/>
                </a:solidFill>
              </a:rPr>
              <a:t>GDB is indeed a very strong tool</a:t>
            </a:r>
            <a:endParaRPr sz="1740">
              <a:solidFill>
                <a:schemeClr val="dk1"/>
              </a:solidFill>
            </a:endParaRPr>
          </a:p>
          <a:p>
            <a:pPr marL="914400" lvl="1" indent="-3390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○"/>
            </a:pPr>
            <a:r>
              <a:rPr lang="en" sz="1740">
                <a:solidFill>
                  <a:schemeClr val="dk1"/>
                </a:solidFill>
              </a:rPr>
              <a:t>However, its interface is fairly outdated</a:t>
            </a:r>
            <a:endParaRPr sz="1740">
              <a:solidFill>
                <a:schemeClr val="dk1"/>
              </a:solidFill>
            </a:endParaRPr>
          </a:p>
          <a:p>
            <a:pPr marL="457200" lvl="0" indent="-3390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●"/>
            </a:pPr>
            <a:r>
              <a:rPr lang="en" sz="1740">
                <a:solidFill>
                  <a:schemeClr val="dk1"/>
                </a:solidFill>
              </a:rPr>
              <a:t>In order to achieve a better experience, we can use plugins!</a:t>
            </a:r>
            <a:endParaRPr sz="1740">
              <a:solidFill>
                <a:schemeClr val="dk1"/>
              </a:solidFill>
            </a:endParaRPr>
          </a:p>
          <a:p>
            <a:pPr marL="914400" lvl="1" indent="-3390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○"/>
            </a:pPr>
            <a:r>
              <a:rPr lang="en" sz="1740">
                <a:solidFill>
                  <a:schemeClr val="dk1"/>
                </a:solidFill>
              </a:rPr>
              <a:t>Specifically, GEF: </a:t>
            </a:r>
            <a:r>
              <a:rPr lang="en" sz="1740" u="sng">
                <a:solidFill>
                  <a:schemeClr val="hlink"/>
                </a:solidFill>
                <a:hlinkClick r:id="rId3"/>
              </a:rPr>
              <a:t>https://github.com/hugsy/gef</a:t>
            </a:r>
            <a:endParaRPr sz="174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0"/>
          <p:cNvSpPr txBox="1">
            <a:spLocks noGrp="1"/>
          </p:cNvSpPr>
          <p:nvPr>
            <p:ph type="ctrTitle"/>
          </p:nvPr>
        </p:nvSpPr>
        <p:spPr>
          <a:xfrm>
            <a:off x="459300" y="5058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000"/>
              <a:t>Compiling programs for GDB</a:t>
            </a:r>
            <a:endParaRPr sz="4000"/>
          </a:p>
        </p:txBody>
      </p:sp>
      <p:sp>
        <p:nvSpPr>
          <p:cNvPr id="374" name="Google Shape;374;p40"/>
          <p:cNvSpPr txBox="1">
            <a:spLocks noGrp="1"/>
          </p:cNvSpPr>
          <p:nvPr>
            <p:ph type="subTitle" idx="1"/>
          </p:nvPr>
        </p:nvSpPr>
        <p:spPr>
          <a:xfrm>
            <a:off x="311700" y="1373109"/>
            <a:ext cx="8520600" cy="3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90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●"/>
            </a:pPr>
            <a:r>
              <a:rPr lang="en" sz="1740">
                <a:solidFill>
                  <a:schemeClr val="dk1"/>
                </a:solidFill>
              </a:rPr>
              <a:t>Normally, we compile programs the following way:</a:t>
            </a:r>
            <a:endParaRPr sz="1740">
              <a:solidFill>
                <a:schemeClr val="dk1"/>
              </a:solidFill>
            </a:endParaRPr>
          </a:p>
          <a:p>
            <a:pPr marL="914400" lvl="1" indent="-3390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○"/>
            </a:pPr>
            <a:r>
              <a:rPr lang="en" sz="1740">
                <a:solidFill>
                  <a:schemeClr val="dk1"/>
                </a:solidFill>
              </a:rPr>
              <a:t>gcc [flags] &lt;source file&gt; -o &lt;output file&gt;</a:t>
            </a:r>
            <a:endParaRPr sz="1740">
              <a:solidFill>
                <a:schemeClr val="dk1"/>
              </a:solidFill>
            </a:endParaRPr>
          </a:p>
          <a:p>
            <a:pPr marL="457200" lvl="0" indent="-3390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●"/>
            </a:pPr>
            <a:r>
              <a:rPr lang="en" sz="1740">
                <a:solidFill>
                  <a:schemeClr val="dk1"/>
                </a:solidFill>
              </a:rPr>
              <a:t>Adding “-g” option as a flag enables built-in debugging support</a:t>
            </a:r>
            <a:endParaRPr sz="1740">
              <a:solidFill>
                <a:schemeClr val="dk1"/>
              </a:solidFill>
            </a:endParaRPr>
          </a:p>
          <a:p>
            <a:pPr marL="914400" lvl="1" indent="-3390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○"/>
            </a:pPr>
            <a:r>
              <a:rPr lang="en" sz="1740">
                <a:solidFill>
                  <a:schemeClr val="dk1"/>
                </a:solidFill>
              </a:rPr>
              <a:t>gcc [flags] -g &lt;source file&gt; -o &lt;output file&gt;</a:t>
            </a:r>
            <a:endParaRPr sz="1740">
              <a:solidFill>
                <a:schemeClr val="dk1"/>
              </a:solidFill>
            </a:endParaRPr>
          </a:p>
          <a:p>
            <a:pPr marL="457200" lvl="0" indent="-3390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●"/>
            </a:pPr>
            <a:r>
              <a:rPr lang="en" sz="1740">
                <a:solidFill>
                  <a:schemeClr val="dk1"/>
                </a:solidFill>
              </a:rPr>
              <a:t>This flag instructs the compiler to add debugging symbols</a:t>
            </a:r>
            <a:endParaRPr sz="1740">
              <a:solidFill>
                <a:schemeClr val="dk1"/>
              </a:solidFill>
            </a:endParaRPr>
          </a:p>
          <a:p>
            <a:pPr marL="914400" lvl="1" indent="-3390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○"/>
            </a:pPr>
            <a:r>
              <a:rPr lang="en" sz="1740">
                <a:solidFill>
                  <a:schemeClr val="dk1"/>
                </a:solidFill>
              </a:rPr>
              <a:t>Helps the debugger interpret assembly relative to program</a:t>
            </a:r>
            <a:endParaRPr sz="1740">
              <a:solidFill>
                <a:schemeClr val="dk1"/>
              </a:solidFill>
            </a:endParaRPr>
          </a:p>
          <a:p>
            <a:pPr marL="457200" lvl="0" indent="-3390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●"/>
            </a:pPr>
            <a:r>
              <a:rPr lang="en" sz="1740">
                <a:solidFill>
                  <a:schemeClr val="dk1"/>
                </a:solidFill>
              </a:rPr>
              <a:t>Very important in order to achieve the best debugging experience.</a:t>
            </a:r>
            <a:endParaRPr sz="174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1"/>
          <p:cNvSpPr txBox="1">
            <a:spLocks noGrp="1"/>
          </p:cNvSpPr>
          <p:nvPr>
            <p:ph type="ctrTitle"/>
          </p:nvPr>
        </p:nvSpPr>
        <p:spPr>
          <a:xfrm>
            <a:off x="459300" y="5058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000"/>
              <a:t>GDB Shell</a:t>
            </a:r>
            <a:endParaRPr sz="4000"/>
          </a:p>
        </p:txBody>
      </p:sp>
      <p:sp>
        <p:nvSpPr>
          <p:cNvPr id="380" name="Google Shape;380;p41"/>
          <p:cNvSpPr txBox="1">
            <a:spLocks noGrp="1"/>
          </p:cNvSpPr>
          <p:nvPr>
            <p:ph type="subTitle" idx="1"/>
          </p:nvPr>
        </p:nvSpPr>
        <p:spPr>
          <a:xfrm>
            <a:off x="311700" y="1373109"/>
            <a:ext cx="8520600" cy="3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54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0"/>
              <a:buChar char="●"/>
            </a:pPr>
            <a:r>
              <a:rPr lang="en" sz="1840" dirty="0">
                <a:solidFill>
                  <a:schemeClr val="dk1"/>
                </a:solidFill>
              </a:rPr>
              <a:t>Gdb is a command line tool, and once opened it pops an interactive shell</a:t>
            </a:r>
            <a:endParaRPr sz="1840" dirty="0">
              <a:solidFill>
                <a:schemeClr val="dk1"/>
              </a:solidFill>
            </a:endParaRPr>
          </a:p>
          <a:p>
            <a:pPr marL="914400" lvl="1" indent="-3454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0"/>
              <a:buChar char="○"/>
            </a:pPr>
            <a:r>
              <a:rPr lang="en" sz="1840" dirty="0">
                <a:solidFill>
                  <a:schemeClr val="dk1"/>
                </a:solidFill>
              </a:rPr>
              <a:t>Recalls history with arrows, auto-completes with TAB</a:t>
            </a:r>
            <a:endParaRPr sz="1840" dirty="0">
              <a:solidFill>
                <a:schemeClr val="dk1"/>
              </a:solidFill>
            </a:endParaRPr>
          </a:p>
          <a:p>
            <a:pPr marL="457200" lvl="0" indent="-3454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0"/>
              <a:buChar char="●"/>
            </a:pPr>
            <a:r>
              <a:rPr lang="en" sz="1840" dirty="0">
                <a:solidFill>
                  <a:schemeClr val="dk1"/>
                </a:solidFill>
              </a:rPr>
              <a:t>This means, all interaction with debugger is in command form.</a:t>
            </a:r>
            <a:endParaRPr sz="1840" dirty="0">
              <a:solidFill>
                <a:schemeClr val="dk1"/>
              </a:solidFill>
            </a:endParaRPr>
          </a:p>
          <a:p>
            <a:pPr marL="914400" lvl="1" indent="-3454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0"/>
              <a:buChar char="○"/>
            </a:pPr>
            <a:r>
              <a:rPr lang="en" sz="1840" dirty="0">
                <a:solidFill>
                  <a:schemeClr val="dk1"/>
                </a:solidFill>
              </a:rPr>
              <a:t>Typing “help [command]” gives a nice description in case of confusion.</a:t>
            </a:r>
            <a:endParaRPr sz="1840" dirty="0">
              <a:solidFill>
                <a:schemeClr val="dk1"/>
              </a:solidFill>
            </a:endParaRPr>
          </a:p>
          <a:p>
            <a:pPr marL="457200" lvl="0" indent="-3454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0"/>
              <a:buChar char="●"/>
            </a:pPr>
            <a:r>
              <a:rPr lang="en" sz="1840" dirty="0">
                <a:solidFill>
                  <a:schemeClr val="dk1"/>
                </a:solidFill>
              </a:rPr>
              <a:t>Also, GDB allows to use our (normal) shell without leaving the debugger</a:t>
            </a:r>
            <a:endParaRPr sz="1840" dirty="0">
              <a:solidFill>
                <a:schemeClr val="dk1"/>
              </a:solidFill>
            </a:endParaRPr>
          </a:p>
          <a:p>
            <a:pPr marL="914400" lvl="1" indent="-3454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0"/>
              <a:buChar char="○"/>
            </a:pPr>
            <a:r>
              <a:rPr lang="en" sz="1840" dirty="0">
                <a:solidFill>
                  <a:schemeClr val="dk1"/>
                </a:solidFill>
              </a:rPr>
              <a:t>“shell [command]” or “![command]” will run commands as usual.</a:t>
            </a:r>
            <a:endParaRPr sz="1840" dirty="0">
              <a:solidFill>
                <a:schemeClr val="dk1"/>
              </a:solidFill>
            </a:endParaRPr>
          </a:p>
        </p:txBody>
      </p:sp>
      <p:pic>
        <p:nvPicPr>
          <p:cNvPr id="381" name="Google Shape;381;p41"/>
          <p:cNvPicPr preferRelativeResize="0"/>
          <p:nvPr/>
        </p:nvPicPr>
        <p:blipFill rotWithShape="1">
          <a:blip r:embed="rId3">
            <a:alphaModFix/>
          </a:blip>
          <a:srcRect t="7640" b="39885"/>
          <a:stretch/>
        </p:blipFill>
        <p:spPr>
          <a:xfrm>
            <a:off x="1861025" y="4099400"/>
            <a:ext cx="4705350" cy="36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ctrTitle"/>
          </p:nvPr>
        </p:nvSpPr>
        <p:spPr>
          <a:xfrm>
            <a:off x="459300" y="5058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The Call Stack</a:t>
            </a:r>
            <a:endParaRPr sz="4000"/>
          </a:p>
        </p:txBody>
      </p:sp>
      <p:sp>
        <p:nvSpPr>
          <p:cNvPr id="67" name="Google Shape;67;p15"/>
          <p:cNvSpPr/>
          <p:nvPr/>
        </p:nvSpPr>
        <p:spPr>
          <a:xfrm>
            <a:off x="1358650" y="1513925"/>
            <a:ext cx="1404000" cy="333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2866125" y="2733535"/>
            <a:ext cx="1714500" cy="1035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1358650" y="1513925"/>
            <a:ext cx="1404000" cy="12681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dk1"/>
              </a:highlight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6146325" y="1552750"/>
            <a:ext cx="2497500" cy="28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push $0x3</a:t>
            </a:r>
            <a:endParaRPr sz="18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pop  %rax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4546140" y="2545946"/>
            <a:ext cx="10869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%rsp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3150825" y="1656250"/>
            <a:ext cx="24066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%rax = ?? (garbage)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122925" y="2526450"/>
            <a:ext cx="1177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0xffffffc8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2"/>
          <p:cNvSpPr txBox="1">
            <a:spLocks noGrp="1"/>
          </p:cNvSpPr>
          <p:nvPr>
            <p:ph type="ctrTitle"/>
          </p:nvPr>
        </p:nvSpPr>
        <p:spPr>
          <a:xfrm>
            <a:off x="459300" y="5058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000"/>
              <a:t>Running Programs</a:t>
            </a:r>
            <a:endParaRPr sz="4000"/>
          </a:p>
        </p:txBody>
      </p:sp>
      <p:sp>
        <p:nvSpPr>
          <p:cNvPr id="387" name="Google Shape;387;p42"/>
          <p:cNvSpPr txBox="1">
            <a:spLocks noGrp="1"/>
          </p:cNvSpPr>
          <p:nvPr>
            <p:ph type="subTitle" idx="1"/>
          </p:nvPr>
        </p:nvSpPr>
        <p:spPr>
          <a:xfrm>
            <a:off x="311700" y="1373109"/>
            <a:ext cx="8520600" cy="3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54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0"/>
              <a:buChar char="●"/>
            </a:pPr>
            <a:r>
              <a:rPr lang="en" sz="1840">
                <a:solidFill>
                  <a:schemeClr val="dk1"/>
                </a:solidFill>
              </a:rPr>
              <a:t>To run the program, simply use “run” (or “r”)</a:t>
            </a:r>
            <a:endParaRPr sz="1840">
              <a:solidFill>
                <a:schemeClr val="dk1"/>
              </a:solidFill>
            </a:endParaRPr>
          </a:p>
          <a:p>
            <a:pPr marL="914400" lvl="1" indent="-3454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0"/>
              <a:buChar char="○"/>
            </a:pPr>
            <a:r>
              <a:rPr lang="en" sz="1840">
                <a:solidFill>
                  <a:schemeClr val="dk1"/>
                </a:solidFill>
              </a:rPr>
              <a:t>If no serious problem, the program will run fine</a:t>
            </a:r>
            <a:endParaRPr sz="1840">
              <a:solidFill>
                <a:schemeClr val="dk1"/>
              </a:solidFill>
            </a:endParaRPr>
          </a:p>
          <a:p>
            <a:pPr marL="914400" lvl="1" indent="-3454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0"/>
              <a:buChar char="○"/>
            </a:pPr>
            <a:r>
              <a:rPr lang="en" sz="1840">
                <a:solidFill>
                  <a:schemeClr val="dk1"/>
                </a:solidFill>
              </a:rPr>
              <a:t>If there are issues, then gdb will present useful info about the crash</a:t>
            </a:r>
            <a:endParaRPr sz="1840">
              <a:solidFill>
                <a:schemeClr val="dk1"/>
              </a:solidFill>
            </a:endParaRPr>
          </a:p>
          <a:p>
            <a:pPr marL="1371600" lvl="2" indent="-34543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0"/>
              <a:buChar char="■"/>
            </a:pPr>
            <a:r>
              <a:rPr lang="en" sz="1840">
                <a:solidFill>
                  <a:schemeClr val="dk1"/>
                </a:solidFill>
              </a:rPr>
              <a:t>We’ll be able to utilize commands to investigate further</a:t>
            </a:r>
            <a:endParaRPr sz="1840">
              <a:solidFill>
                <a:schemeClr val="dk1"/>
              </a:solidFill>
            </a:endParaRPr>
          </a:p>
          <a:p>
            <a:pPr marL="457200" lvl="0" indent="-3454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0"/>
              <a:buChar char="●"/>
            </a:pPr>
            <a:r>
              <a:rPr lang="en" sz="1840">
                <a:solidFill>
                  <a:schemeClr val="dk1"/>
                </a:solidFill>
              </a:rPr>
              <a:t>We can also specify command line arguments and redirect i/o</a:t>
            </a:r>
            <a:endParaRPr sz="1840">
              <a:solidFill>
                <a:schemeClr val="dk1"/>
              </a:solidFill>
            </a:endParaRPr>
          </a:p>
          <a:p>
            <a:pPr marL="914400" lvl="1" indent="-3454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0"/>
              <a:buChar char="○"/>
            </a:pPr>
            <a:r>
              <a:rPr lang="en" sz="1840">
                <a:solidFill>
                  <a:schemeClr val="dk1"/>
                </a:solidFill>
              </a:rPr>
              <a:t>“run arg1 arg2 … argn”</a:t>
            </a:r>
            <a:endParaRPr sz="1840">
              <a:solidFill>
                <a:schemeClr val="dk1"/>
              </a:solidFill>
            </a:endParaRPr>
          </a:p>
          <a:p>
            <a:pPr marL="914400" lvl="1" indent="-3454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0"/>
              <a:buChar char="○"/>
            </a:pPr>
            <a:r>
              <a:rPr lang="en" sz="1840">
                <a:solidFill>
                  <a:schemeClr val="dk1"/>
                </a:solidFill>
              </a:rPr>
              <a:t>“run &lt; input.txt &gt; output.txt”</a:t>
            </a:r>
            <a:endParaRPr sz="1840">
              <a:solidFill>
                <a:schemeClr val="dk1"/>
              </a:solidFill>
            </a:endParaRPr>
          </a:p>
          <a:p>
            <a:pPr marL="457200" lvl="0" indent="-3454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0"/>
              <a:buChar char="●"/>
            </a:pPr>
            <a:r>
              <a:rPr lang="en" sz="1840">
                <a:solidFill>
                  <a:schemeClr val="dk1"/>
                </a:solidFill>
              </a:rPr>
              <a:t>In fact, GDB allows us to control many aspects of program’s environment</a:t>
            </a:r>
            <a:endParaRPr sz="184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3"/>
          <p:cNvSpPr txBox="1">
            <a:spLocks noGrp="1"/>
          </p:cNvSpPr>
          <p:nvPr>
            <p:ph type="ctrTitle"/>
          </p:nvPr>
        </p:nvSpPr>
        <p:spPr>
          <a:xfrm>
            <a:off x="459300" y="5058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000"/>
              <a:t>Running Programs</a:t>
            </a:r>
            <a:endParaRPr sz="4000"/>
          </a:p>
        </p:txBody>
      </p:sp>
      <p:pic>
        <p:nvPicPr>
          <p:cNvPr id="393" name="Google Shape;39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675" y="1652625"/>
            <a:ext cx="3858600" cy="227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43"/>
          <p:cNvPicPr preferRelativeResize="0"/>
          <p:nvPr/>
        </p:nvPicPr>
        <p:blipFill rotWithShape="1">
          <a:blip r:embed="rId4">
            <a:alphaModFix/>
          </a:blip>
          <a:srcRect t="40381" b="2485"/>
          <a:stretch/>
        </p:blipFill>
        <p:spPr>
          <a:xfrm>
            <a:off x="4230375" y="1540357"/>
            <a:ext cx="4913624" cy="24979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5" name="Google Shape;395;p43"/>
          <p:cNvCxnSpPr/>
          <p:nvPr/>
        </p:nvCxnSpPr>
        <p:spPr>
          <a:xfrm rot="10800000" flipH="1">
            <a:off x="4222667" y="2250058"/>
            <a:ext cx="2935800" cy="2310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6" name="Google Shape;396;p43"/>
          <p:cNvCxnSpPr/>
          <p:nvPr/>
        </p:nvCxnSpPr>
        <p:spPr>
          <a:xfrm rot="10800000" flipH="1">
            <a:off x="4234226" y="3076700"/>
            <a:ext cx="2935800" cy="2310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 txBox="1">
            <a:spLocks noGrp="1"/>
          </p:cNvSpPr>
          <p:nvPr>
            <p:ph type="subTitle" idx="1"/>
          </p:nvPr>
        </p:nvSpPr>
        <p:spPr>
          <a:xfrm>
            <a:off x="311700" y="1373109"/>
            <a:ext cx="8520600" cy="3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54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0"/>
              <a:buChar char="●"/>
            </a:pPr>
            <a:r>
              <a:rPr lang="en" sz="1840">
                <a:solidFill>
                  <a:schemeClr val="dk1"/>
                </a:solidFill>
              </a:rPr>
              <a:t>A GDB command is a single line of input.</a:t>
            </a:r>
            <a:endParaRPr sz="1840">
              <a:solidFill>
                <a:schemeClr val="dk1"/>
              </a:solidFill>
            </a:endParaRPr>
          </a:p>
          <a:p>
            <a:pPr marL="914400" lvl="1" indent="-3454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0"/>
              <a:buChar char="○"/>
            </a:pPr>
            <a:r>
              <a:rPr lang="en" sz="1840">
                <a:solidFill>
                  <a:schemeClr val="dk1"/>
                </a:solidFill>
              </a:rPr>
              <a:t>Starts with a command name, followed by arguments</a:t>
            </a:r>
            <a:endParaRPr sz="1840">
              <a:solidFill>
                <a:schemeClr val="dk1"/>
              </a:solidFill>
            </a:endParaRPr>
          </a:p>
          <a:p>
            <a:pPr marL="1371600" lvl="2" indent="-34543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0"/>
              <a:buChar char="■"/>
            </a:pPr>
            <a:r>
              <a:rPr lang="en" sz="1840">
                <a:solidFill>
                  <a:schemeClr val="dk1"/>
                </a:solidFill>
              </a:rPr>
              <a:t>E.g: “help help”</a:t>
            </a:r>
            <a:endParaRPr sz="1840">
              <a:solidFill>
                <a:schemeClr val="dk1"/>
              </a:solidFill>
            </a:endParaRPr>
          </a:p>
          <a:p>
            <a:pPr marL="457200" lvl="0" indent="-3454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0"/>
              <a:buChar char="●"/>
            </a:pPr>
            <a:r>
              <a:rPr lang="en" sz="1840">
                <a:solidFill>
                  <a:schemeClr val="dk1"/>
                </a:solidFill>
              </a:rPr>
              <a:t>We can abbreviate a gdb command to the first few letters of the command name, if that abbreviation is unambiguous.</a:t>
            </a:r>
            <a:endParaRPr sz="1840">
              <a:solidFill>
                <a:schemeClr val="dk1"/>
              </a:solidFill>
            </a:endParaRPr>
          </a:p>
          <a:p>
            <a:pPr marL="914400" lvl="1" indent="-3454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0"/>
              <a:buChar char="○"/>
            </a:pPr>
            <a:r>
              <a:rPr lang="en" sz="1840">
                <a:solidFill>
                  <a:schemeClr val="dk1"/>
                </a:solidFill>
              </a:rPr>
              <a:t>For example, “s” instead of “step”</a:t>
            </a:r>
            <a:endParaRPr sz="1840">
              <a:solidFill>
                <a:schemeClr val="dk1"/>
              </a:solidFill>
            </a:endParaRPr>
          </a:p>
          <a:p>
            <a:pPr marL="457200" lvl="0" indent="-3454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0"/>
              <a:buChar char="●"/>
            </a:pPr>
            <a:r>
              <a:rPr lang="en" sz="1840">
                <a:solidFill>
                  <a:schemeClr val="dk1"/>
                </a:solidFill>
              </a:rPr>
              <a:t>Add comments using #</a:t>
            </a:r>
            <a:endParaRPr sz="1840">
              <a:solidFill>
                <a:schemeClr val="dk1"/>
              </a:solidFill>
            </a:endParaRPr>
          </a:p>
        </p:txBody>
      </p:sp>
      <p:sp>
        <p:nvSpPr>
          <p:cNvPr id="402" name="Google Shape;402;p44"/>
          <p:cNvSpPr txBox="1">
            <a:spLocks noGrp="1"/>
          </p:cNvSpPr>
          <p:nvPr>
            <p:ph type="ctrTitle"/>
          </p:nvPr>
        </p:nvSpPr>
        <p:spPr>
          <a:xfrm>
            <a:off x="459300" y="5058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000"/>
              <a:t>GDB commands</a:t>
            </a:r>
            <a:endParaRPr sz="4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5"/>
          <p:cNvSpPr txBox="1">
            <a:spLocks noGrp="1"/>
          </p:cNvSpPr>
          <p:nvPr>
            <p:ph type="subTitle" idx="1"/>
          </p:nvPr>
        </p:nvSpPr>
        <p:spPr>
          <a:xfrm>
            <a:off x="311700" y="1373109"/>
            <a:ext cx="8520600" cy="3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90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●"/>
            </a:pPr>
            <a:r>
              <a:rPr lang="en" sz="1740" dirty="0">
                <a:solidFill>
                  <a:schemeClr val="dk1"/>
                </a:solidFill>
              </a:rPr>
              <a:t>Used to stop the program at a designated point</a:t>
            </a:r>
            <a:endParaRPr sz="1740" dirty="0">
              <a:solidFill>
                <a:schemeClr val="dk1"/>
              </a:solidFill>
            </a:endParaRPr>
          </a:p>
          <a:p>
            <a:pPr marL="457200" lvl="0" indent="-3390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●"/>
            </a:pPr>
            <a:r>
              <a:rPr lang="en" sz="1740" dirty="0">
                <a:solidFill>
                  <a:schemeClr val="dk1"/>
                </a:solidFill>
              </a:rPr>
              <a:t>“break [target]” or “b [target]”</a:t>
            </a:r>
            <a:endParaRPr sz="1740" dirty="0">
              <a:solidFill>
                <a:schemeClr val="dk1"/>
              </a:solidFill>
            </a:endParaRPr>
          </a:p>
          <a:p>
            <a:pPr marL="457200" lvl="0" indent="-3390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●"/>
            </a:pPr>
            <a:r>
              <a:rPr lang="en" sz="1740" dirty="0">
                <a:solidFill>
                  <a:schemeClr val="dk1"/>
                </a:solidFill>
              </a:rPr>
              <a:t>Target can either be a line in the code, function or address</a:t>
            </a:r>
            <a:endParaRPr sz="1740" dirty="0">
              <a:solidFill>
                <a:schemeClr val="dk1"/>
              </a:solidFill>
            </a:endParaRPr>
          </a:p>
          <a:p>
            <a:pPr marL="914400" lvl="1" indent="-3390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○"/>
            </a:pPr>
            <a:r>
              <a:rPr lang="en" sz="1740" dirty="0">
                <a:solidFill>
                  <a:schemeClr val="dk1"/>
                </a:solidFill>
              </a:rPr>
              <a:t>“break file1.c:6”, “break my_func”, “break *0x11111111”, “break *func+offset”</a:t>
            </a:r>
            <a:endParaRPr sz="1740" dirty="0">
              <a:solidFill>
                <a:schemeClr val="dk1"/>
              </a:solidFill>
            </a:endParaRPr>
          </a:p>
          <a:p>
            <a:pPr marL="914400" lvl="1" indent="-3390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○"/>
            </a:pPr>
            <a:r>
              <a:rPr lang="en" sz="1740" dirty="0">
                <a:solidFill>
                  <a:schemeClr val="dk1"/>
                </a:solidFill>
              </a:rPr>
              <a:t>Depends whether there are debugging or any symbols.</a:t>
            </a:r>
            <a:endParaRPr sz="1740" dirty="0">
              <a:solidFill>
                <a:schemeClr val="dk1"/>
              </a:solidFill>
            </a:endParaRPr>
          </a:p>
          <a:p>
            <a:pPr marL="457200" lvl="0" indent="-3390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●"/>
            </a:pPr>
            <a:r>
              <a:rPr lang="en" sz="1740" dirty="0">
                <a:solidFill>
                  <a:schemeClr val="dk1"/>
                </a:solidFill>
              </a:rPr>
              <a:t>Delete by using “del [break point number]”</a:t>
            </a:r>
            <a:endParaRPr sz="1740" dirty="0">
              <a:solidFill>
                <a:schemeClr val="dk1"/>
              </a:solidFill>
            </a:endParaRPr>
          </a:p>
          <a:p>
            <a:pPr marL="914400" lvl="1" indent="-3390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○"/>
            </a:pPr>
            <a:r>
              <a:rPr lang="en" sz="1740" dirty="0">
                <a:solidFill>
                  <a:schemeClr val="dk1"/>
                </a:solidFill>
              </a:rPr>
              <a:t>“Info breakpoints” or “i b” for details</a:t>
            </a:r>
            <a:endParaRPr sz="1740" dirty="0">
              <a:solidFill>
                <a:schemeClr val="dk1"/>
              </a:solidFill>
            </a:endParaRPr>
          </a:p>
        </p:txBody>
      </p:sp>
      <p:sp>
        <p:nvSpPr>
          <p:cNvPr id="408" name="Google Shape;408;p45"/>
          <p:cNvSpPr txBox="1">
            <a:spLocks noGrp="1"/>
          </p:cNvSpPr>
          <p:nvPr>
            <p:ph type="ctrTitle"/>
          </p:nvPr>
        </p:nvSpPr>
        <p:spPr>
          <a:xfrm>
            <a:off x="459300" y="5058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000"/>
              <a:t>GDB breakpoints</a:t>
            </a:r>
            <a:endParaRPr sz="4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6"/>
          <p:cNvSpPr txBox="1">
            <a:spLocks noGrp="1"/>
          </p:cNvSpPr>
          <p:nvPr>
            <p:ph type="ctrTitle"/>
          </p:nvPr>
        </p:nvSpPr>
        <p:spPr>
          <a:xfrm>
            <a:off x="459300" y="5058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000"/>
              <a:t>GDB breakpoints</a:t>
            </a:r>
            <a:endParaRPr sz="4000"/>
          </a:p>
        </p:txBody>
      </p:sp>
      <p:pic>
        <p:nvPicPr>
          <p:cNvPr id="414" name="Google Shape;414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4975" y="1439250"/>
            <a:ext cx="6114040" cy="354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7"/>
          <p:cNvSpPr txBox="1">
            <a:spLocks noGrp="1"/>
          </p:cNvSpPr>
          <p:nvPr>
            <p:ph type="subTitle" idx="1"/>
          </p:nvPr>
        </p:nvSpPr>
        <p:spPr>
          <a:xfrm>
            <a:off x="311700" y="1373109"/>
            <a:ext cx="8520600" cy="3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54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0"/>
              <a:buChar char="●"/>
            </a:pPr>
            <a:r>
              <a:rPr lang="en" sz="1840">
                <a:solidFill>
                  <a:schemeClr val="dk1"/>
                </a:solidFill>
              </a:rPr>
              <a:t>After setting up breakpoint, run the program again</a:t>
            </a:r>
            <a:endParaRPr sz="1840">
              <a:solidFill>
                <a:schemeClr val="dk1"/>
              </a:solidFill>
            </a:endParaRPr>
          </a:p>
          <a:p>
            <a:pPr marL="914400" lvl="1" indent="-3454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0"/>
              <a:buChar char="○"/>
            </a:pPr>
            <a:r>
              <a:rPr lang="en" sz="1840">
                <a:solidFill>
                  <a:schemeClr val="dk1"/>
                </a:solidFill>
              </a:rPr>
              <a:t>If the program reaches there, it’ll stop</a:t>
            </a:r>
            <a:endParaRPr sz="1840">
              <a:solidFill>
                <a:schemeClr val="dk1"/>
              </a:solidFill>
            </a:endParaRPr>
          </a:p>
          <a:p>
            <a:pPr marL="457200" lvl="0" indent="-3454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0"/>
              <a:buChar char="●"/>
            </a:pPr>
            <a:r>
              <a:rPr lang="en" sz="1840">
                <a:solidFill>
                  <a:schemeClr val="dk1"/>
                </a:solidFill>
              </a:rPr>
              <a:t>Proceed to the next breakpoint using “continue” or “c”</a:t>
            </a:r>
            <a:endParaRPr sz="1840">
              <a:solidFill>
                <a:schemeClr val="dk1"/>
              </a:solidFill>
            </a:endParaRPr>
          </a:p>
          <a:p>
            <a:pPr marL="914400" lvl="1" indent="-3454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0"/>
              <a:buChar char="○"/>
            </a:pPr>
            <a:r>
              <a:rPr lang="en" sz="1840">
                <a:solidFill>
                  <a:schemeClr val="dk1"/>
                </a:solidFill>
              </a:rPr>
              <a:t>We can also skip the next N break points with “c [N]”</a:t>
            </a:r>
            <a:endParaRPr sz="1840">
              <a:solidFill>
                <a:schemeClr val="dk1"/>
              </a:solidFill>
            </a:endParaRPr>
          </a:p>
          <a:p>
            <a:pPr marL="457200" lvl="0" indent="-3454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0"/>
              <a:buChar char="●"/>
            </a:pPr>
            <a:r>
              <a:rPr lang="en" sz="1840">
                <a:solidFill>
                  <a:schemeClr val="dk1"/>
                </a:solidFill>
              </a:rPr>
              <a:t>Step through the program</a:t>
            </a:r>
            <a:endParaRPr sz="1840">
              <a:solidFill>
                <a:schemeClr val="dk1"/>
              </a:solidFill>
            </a:endParaRPr>
          </a:p>
          <a:p>
            <a:pPr marL="914400" lvl="1" indent="-3454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0"/>
              <a:buChar char="○"/>
            </a:pPr>
            <a:r>
              <a:rPr lang="en" sz="1840">
                <a:solidFill>
                  <a:schemeClr val="dk1"/>
                </a:solidFill>
              </a:rPr>
              <a:t>“step” / ”s” - proceed till program reaches a different source line</a:t>
            </a:r>
            <a:endParaRPr sz="1840">
              <a:solidFill>
                <a:schemeClr val="dk1"/>
              </a:solidFill>
            </a:endParaRPr>
          </a:p>
          <a:p>
            <a:pPr marL="914400" lvl="1" indent="-3454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0"/>
              <a:buChar char="○"/>
            </a:pPr>
            <a:r>
              <a:rPr lang="en" sz="1840">
                <a:solidFill>
                  <a:schemeClr val="dk1"/>
                </a:solidFill>
              </a:rPr>
              <a:t>“stepi” / ”si” - proceed one instruction</a:t>
            </a:r>
            <a:endParaRPr sz="1840">
              <a:solidFill>
                <a:schemeClr val="dk1"/>
              </a:solidFill>
            </a:endParaRPr>
          </a:p>
          <a:p>
            <a:pPr marL="914400" lvl="1" indent="-3454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0"/>
              <a:buChar char="○"/>
            </a:pPr>
            <a:r>
              <a:rPr lang="en" sz="1840">
                <a:solidFill>
                  <a:schemeClr val="dk1"/>
                </a:solidFill>
              </a:rPr>
              <a:t>Can also be given integer argument</a:t>
            </a:r>
            <a:endParaRPr sz="1840">
              <a:solidFill>
                <a:schemeClr val="dk1"/>
              </a:solidFill>
            </a:endParaRPr>
          </a:p>
        </p:txBody>
      </p:sp>
      <p:sp>
        <p:nvSpPr>
          <p:cNvPr id="420" name="Google Shape;420;p47"/>
          <p:cNvSpPr txBox="1">
            <a:spLocks noGrp="1"/>
          </p:cNvSpPr>
          <p:nvPr>
            <p:ph type="ctrTitle"/>
          </p:nvPr>
        </p:nvSpPr>
        <p:spPr>
          <a:xfrm>
            <a:off x="459300" y="5058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000"/>
              <a:t>Stepping through program</a:t>
            </a:r>
            <a:endParaRPr sz="4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8"/>
          <p:cNvSpPr txBox="1">
            <a:spLocks noGrp="1"/>
          </p:cNvSpPr>
          <p:nvPr>
            <p:ph type="subTitle" idx="1"/>
          </p:nvPr>
        </p:nvSpPr>
        <p:spPr>
          <a:xfrm>
            <a:off x="311700" y="1373109"/>
            <a:ext cx="8520600" cy="3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54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0"/>
              <a:buChar char="●"/>
            </a:pPr>
            <a:r>
              <a:rPr lang="en" sz="1840">
                <a:solidFill>
                  <a:schemeClr val="dk1"/>
                </a:solidFill>
              </a:rPr>
              <a:t>Similarly to step/stepi there’s also “next” / ”nexti”</a:t>
            </a:r>
            <a:endParaRPr sz="1840">
              <a:solidFill>
                <a:schemeClr val="dk1"/>
              </a:solidFill>
            </a:endParaRPr>
          </a:p>
          <a:p>
            <a:pPr marL="914400" lvl="1" indent="-3454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0"/>
              <a:buChar char="○"/>
            </a:pPr>
            <a:r>
              <a:rPr lang="en" sz="1840">
                <a:solidFill>
                  <a:schemeClr val="dk1"/>
                </a:solidFill>
              </a:rPr>
              <a:t>Doesn’t go inside sub-routines</a:t>
            </a:r>
            <a:endParaRPr sz="1840">
              <a:solidFill>
                <a:schemeClr val="dk1"/>
              </a:solidFill>
            </a:endParaRPr>
          </a:p>
          <a:p>
            <a:pPr marL="457200" lvl="0" indent="-3454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0"/>
              <a:buChar char="●"/>
            </a:pPr>
            <a:r>
              <a:rPr lang="en" sz="1840">
                <a:solidFill>
                  <a:schemeClr val="dk1"/>
                </a:solidFill>
              </a:rPr>
              <a:t>If you want a higher-level look of the function, use “disas” command</a:t>
            </a:r>
            <a:endParaRPr sz="1840">
              <a:solidFill>
                <a:schemeClr val="dk1"/>
              </a:solidFill>
            </a:endParaRPr>
          </a:p>
          <a:p>
            <a:pPr marL="914400" lvl="1" indent="-3454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0"/>
              <a:buChar char="○"/>
            </a:pPr>
            <a:r>
              <a:rPr lang="en" sz="1840">
                <a:solidFill>
                  <a:schemeClr val="dk1"/>
                </a:solidFill>
              </a:rPr>
              <a:t>gives us a disassembly of the function </a:t>
            </a:r>
            <a:endParaRPr sz="1840">
              <a:solidFill>
                <a:schemeClr val="dk1"/>
              </a:solidFill>
            </a:endParaRPr>
          </a:p>
          <a:p>
            <a:pPr marL="914400" lvl="1" indent="-3454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0"/>
              <a:buChar char="○"/>
            </a:pPr>
            <a:r>
              <a:rPr lang="en" sz="1840">
                <a:solidFill>
                  <a:schemeClr val="dk1"/>
                </a:solidFill>
              </a:rPr>
              <a:t>“disas [func-name]”</a:t>
            </a:r>
            <a:endParaRPr sz="1840">
              <a:solidFill>
                <a:schemeClr val="dk1"/>
              </a:solidFill>
            </a:endParaRPr>
          </a:p>
        </p:txBody>
      </p:sp>
      <p:sp>
        <p:nvSpPr>
          <p:cNvPr id="426" name="Google Shape;426;p48"/>
          <p:cNvSpPr txBox="1">
            <a:spLocks noGrp="1"/>
          </p:cNvSpPr>
          <p:nvPr>
            <p:ph type="ctrTitle"/>
          </p:nvPr>
        </p:nvSpPr>
        <p:spPr>
          <a:xfrm>
            <a:off x="459300" y="5058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/>
              <a:t>Stepping through program</a:t>
            </a:r>
            <a:endParaRPr sz="4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9"/>
          <p:cNvSpPr txBox="1">
            <a:spLocks noGrp="1"/>
          </p:cNvSpPr>
          <p:nvPr>
            <p:ph type="ctrTitle"/>
          </p:nvPr>
        </p:nvSpPr>
        <p:spPr>
          <a:xfrm>
            <a:off x="459300" y="5058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/>
              <a:t>Stepping through program</a:t>
            </a:r>
            <a:endParaRPr sz="4000"/>
          </a:p>
        </p:txBody>
      </p:sp>
      <p:pic>
        <p:nvPicPr>
          <p:cNvPr id="432" name="Google Shape;432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4300" y="1393000"/>
            <a:ext cx="8335390" cy="354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0"/>
          <p:cNvSpPr txBox="1">
            <a:spLocks noGrp="1"/>
          </p:cNvSpPr>
          <p:nvPr>
            <p:ph type="subTitle" idx="1"/>
          </p:nvPr>
        </p:nvSpPr>
        <p:spPr>
          <a:xfrm>
            <a:off x="406527" y="1210549"/>
            <a:ext cx="8520600" cy="3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54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0"/>
              <a:buChar char="●"/>
            </a:pPr>
            <a:r>
              <a:rPr lang="en" sz="1840">
                <a:solidFill>
                  <a:schemeClr val="dk1"/>
                </a:solidFill>
              </a:rPr>
              <a:t>Refer to machine register contents with names starting with “$”</a:t>
            </a:r>
            <a:endParaRPr sz="1840">
              <a:solidFill>
                <a:schemeClr val="dk1"/>
              </a:solidFill>
            </a:endParaRPr>
          </a:p>
          <a:p>
            <a:pPr marL="914400" lvl="1" indent="-3454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0"/>
              <a:buChar char="○"/>
            </a:pPr>
            <a:r>
              <a:rPr lang="en" sz="1840">
                <a:solidFill>
                  <a:schemeClr val="dk1"/>
                </a:solidFill>
              </a:rPr>
              <a:t>e.g : “$rax”</a:t>
            </a:r>
            <a:endParaRPr sz="1840">
              <a:solidFill>
                <a:schemeClr val="dk1"/>
              </a:solidFill>
            </a:endParaRPr>
          </a:p>
          <a:p>
            <a:pPr marL="457200" lvl="0" indent="-3454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0"/>
              <a:buChar char="●"/>
            </a:pPr>
            <a:r>
              <a:rPr lang="en" sz="1840">
                <a:solidFill>
                  <a:schemeClr val="dk1"/>
                </a:solidFill>
              </a:rPr>
              <a:t>“info registers” to see names and values of all registers (except vector)</a:t>
            </a:r>
            <a:endParaRPr sz="1840">
              <a:solidFill>
                <a:schemeClr val="dk1"/>
              </a:solidFill>
            </a:endParaRPr>
          </a:p>
          <a:p>
            <a:pPr marL="457200" lvl="0" indent="-3454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0"/>
              <a:buChar char="●"/>
            </a:pPr>
            <a:r>
              <a:rPr lang="en" sz="1840">
                <a:solidFill>
                  <a:schemeClr val="dk1"/>
                </a:solidFill>
              </a:rPr>
              <a:t>We can also alter values of registers using “set” command</a:t>
            </a:r>
            <a:endParaRPr sz="1840">
              <a:solidFill>
                <a:schemeClr val="dk1"/>
              </a:solidFill>
            </a:endParaRPr>
          </a:p>
          <a:p>
            <a:pPr marL="914400" lvl="1" indent="-3454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0"/>
              <a:buChar char="○"/>
            </a:pPr>
            <a:r>
              <a:rPr lang="en" sz="1840">
                <a:solidFill>
                  <a:schemeClr val="dk1"/>
                </a:solidFill>
              </a:rPr>
              <a:t>“set $rcx += 4”</a:t>
            </a:r>
            <a:endParaRPr sz="184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40">
              <a:solidFill>
                <a:schemeClr val="dk1"/>
              </a:solidFill>
            </a:endParaRPr>
          </a:p>
        </p:txBody>
      </p:sp>
      <p:sp>
        <p:nvSpPr>
          <p:cNvPr id="438" name="Google Shape;438;p50"/>
          <p:cNvSpPr txBox="1">
            <a:spLocks noGrp="1"/>
          </p:cNvSpPr>
          <p:nvPr>
            <p:ph type="ctrTitle"/>
          </p:nvPr>
        </p:nvSpPr>
        <p:spPr>
          <a:xfrm>
            <a:off x="459300" y="5058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000"/>
              <a:t>Examining Registers</a:t>
            </a:r>
            <a:endParaRPr sz="4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1"/>
          <p:cNvSpPr txBox="1">
            <a:spLocks noGrp="1"/>
          </p:cNvSpPr>
          <p:nvPr>
            <p:ph type="ctrTitle"/>
          </p:nvPr>
        </p:nvSpPr>
        <p:spPr>
          <a:xfrm>
            <a:off x="459300" y="5058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000"/>
              <a:t>Examining Registers</a:t>
            </a:r>
            <a:endParaRPr sz="4000"/>
          </a:p>
        </p:txBody>
      </p:sp>
      <p:pic>
        <p:nvPicPr>
          <p:cNvPr id="444" name="Google Shape;444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9550" y="1298400"/>
            <a:ext cx="4178405" cy="354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ctrTitle"/>
          </p:nvPr>
        </p:nvSpPr>
        <p:spPr>
          <a:xfrm>
            <a:off x="459300" y="5058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The Call Stack</a:t>
            </a:r>
            <a:endParaRPr sz="4000"/>
          </a:p>
        </p:txBody>
      </p:sp>
      <p:sp>
        <p:nvSpPr>
          <p:cNvPr id="79" name="Google Shape;79;p16"/>
          <p:cNvSpPr/>
          <p:nvPr/>
        </p:nvSpPr>
        <p:spPr>
          <a:xfrm>
            <a:off x="1358650" y="1513925"/>
            <a:ext cx="1404000" cy="333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1358650" y="1513925"/>
            <a:ext cx="1404000" cy="12681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dk1"/>
              </a:highlight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146325" y="1552750"/>
            <a:ext cx="2497500" cy="28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push $0x3</a:t>
            </a:r>
            <a:endParaRPr sz="18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pop  %rax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1358650" y="2788475"/>
            <a:ext cx="1404000" cy="34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0x3</a:t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3150825" y="1656250"/>
            <a:ext cx="24066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%rax = ?? (garbage)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122925" y="2526450"/>
            <a:ext cx="1177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0xffffffc8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122925" y="2969675"/>
            <a:ext cx="1177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0xffffffc0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2866125" y="3082905"/>
            <a:ext cx="1714500" cy="1035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4546140" y="2895316"/>
            <a:ext cx="10869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%rsp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2"/>
          <p:cNvSpPr txBox="1">
            <a:spLocks noGrp="1"/>
          </p:cNvSpPr>
          <p:nvPr>
            <p:ph type="subTitle" idx="1"/>
          </p:nvPr>
        </p:nvSpPr>
        <p:spPr>
          <a:xfrm>
            <a:off x="311700" y="1373109"/>
            <a:ext cx="8520600" cy="3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54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0"/>
              <a:buChar char="●"/>
            </a:pPr>
            <a:r>
              <a:rPr lang="en" sz="1840">
                <a:solidFill>
                  <a:schemeClr val="dk1"/>
                </a:solidFill>
              </a:rPr>
              <a:t>Program stack can tell us a lot about execution</a:t>
            </a:r>
            <a:endParaRPr sz="1840">
              <a:solidFill>
                <a:schemeClr val="dk1"/>
              </a:solidFill>
            </a:endParaRPr>
          </a:p>
          <a:p>
            <a:pPr marL="914400" lvl="1" indent="-3454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0"/>
              <a:buChar char="○"/>
            </a:pPr>
            <a:r>
              <a:rPr lang="en" sz="1840">
                <a:solidFill>
                  <a:schemeClr val="dk1"/>
                </a:solidFill>
              </a:rPr>
              <a:t>When a program stops - we want to know how it got where it is!</a:t>
            </a:r>
            <a:endParaRPr sz="1840">
              <a:solidFill>
                <a:schemeClr val="dk1"/>
              </a:solidFill>
            </a:endParaRPr>
          </a:p>
          <a:p>
            <a:pPr marL="457200" lvl="0" indent="-3454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0"/>
              <a:buChar char="●"/>
            </a:pPr>
            <a:r>
              <a:rPr lang="en" sz="1840">
                <a:solidFill>
                  <a:schemeClr val="dk1"/>
                </a:solidFill>
              </a:rPr>
              <a:t>GDB provides us many tools to examine the program stack</a:t>
            </a:r>
            <a:endParaRPr sz="1840">
              <a:solidFill>
                <a:schemeClr val="dk1"/>
              </a:solidFill>
            </a:endParaRPr>
          </a:p>
          <a:p>
            <a:pPr marL="457200" lvl="0" indent="-3454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0"/>
              <a:buChar char="●"/>
            </a:pPr>
            <a:r>
              <a:rPr lang="en" sz="1840">
                <a:solidFill>
                  <a:schemeClr val="dk1"/>
                </a:solidFill>
              </a:rPr>
              <a:t>“frame [N]” or “f [N]” to look at the Nth frame on the stack</a:t>
            </a:r>
            <a:endParaRPr sz="1840">
              <a:solidFill>
                <a:schemeClr val="dk1"/>
              </a:solidFill>
            </a:endParaRPr>
          </a:p>
          <a:p>
            <a:pPr marL="914400" lvl="1" indent="-3454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0"/>
              <a:buChar char="○"/>
            </a:pPr>
            <a:r>
              <a:rPr lang="en" sz="1840">
                <a:solidFill>
                  <a:schemeClr val="dk1"/>
                </a:solidFill>
              </a:rPr>
              <a:t>And “info frame [N]” or “i f [N]” to get more details</a:t>
            </a:r>
            <a:endParaRPr sz="1840">
              <a:solidFill>
                <a:schemeClr val="dk1"/>
              </a:solidFill>
            </a:endParaRPr>
          </a:p>
          <a:p>
            <a:pPr marL="457200" lvl="0" indent="-3454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0"/>
              <a:buChar char="●"/>
            </a:pPr>
            <a:r>
              <a:rPr lang="en" sz="1840">
                <a:solidFill>
                  <a:schemeClr val="dk1"/>
                </a:solidFill>
              </a:rPr>
              <a:t>“backtrace [N]” to print a backtrace of the innermost N frames of the stack	</a:t>
            </a:r>
            <a:endParaRPr sz="1840">
              <a:solidFill>
                <a:schemeClr val="dk1"/>
              </a:solidFill>
            </a:endParaRPr>
          </a:p>
          <a:p>
            <a:pPr marL="457200" lvl="0" indent="-3454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0"/>
              <a:buChar char="●"/>
            </a:pPr>
            <a:r>
              <a:rPr lang="en" sz="1840">
                <a:solidFill>
                  <a:schemeClr val="dk1"/>
                </a:solidFill>
              </a:rPr>
              <a:t>If executable has debugging symbols we can do even more!</a:t>
            </a:r>
            <a:endParaRPr sz="1840">
              <a:solidFill>
                <a:schemeClr val="dk1"/>
              </a:solidFill>
            </a:endParaRPr>
          </a:p>
          <a:p>
            <a:pPr marL="914400" lvl="1" indent="-3454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0"/>
              <a:buChar char="○"/>
            </a:pPr>
            <a:r>
              <a:rPr lang="en" sz="1840">
                <a:solidFill>
                  <a:schemeClr val="dk1"/>
                </a:solidFill>
              </a:rPr>
              <a:t>“info args" and “info locals” to print variables and arguments</a:t>
            </a:r>
            <a:endParaRPr sz="1840">
              <a:solidFill>
                <a:schemeClr val="dk1"/>
              </a:solidFill>
            </a:endParaRPr>
          </a:p>
        </p:txBody>
      </p:sp>
      <p:sp>
        <p:nvSpPr>
          <p:cNvPr id="450" name="Google Shape;450;p52"/>
          <p:cNvSpPr txBox="1">
            <a:spLocks noGrp="1"/>
          </p:cNvSpPr>
          <p:nvPr>
            <p:ph type="ctrTitle"/>
          </p:nvPr>
        </p:nvSpPr>
        <p:spPr>
          <a:xfrm>
            <a:off x="459300" y="5058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000"/>
              <a:t>Examining Program Stack</a:t>
            </a:r>
            <a:endParaRPr sz="4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3"/>
          <p:cNvSpPr txBox="1">
            <a:spLocks noGrp="1"/>
          </p:cNvSpPr>
          <p:nvPr>
            <p:ph type="ctrTitle"/>
          </p:nvPr>
        </p:nvSpPr>
        <p:spPr>
          <a:xfrm>
            <a:off x="459300" y="5058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000"/>
              <a:t>Examining Program Stack</a:t>
            </a:r>
            <a:endParaRPr sz="4000"/>
          </a:p>
        </p:txBody>
      </p:sp>
      <p:pic>
        <p:nvPicPr>
          <p:cNvPr id="456" name="Google Shape;456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6463" y="1298400"/>
            <a:ext cx="5871086" cy="354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4"/>
          <p:cNvSpPr txBox="1">
            <a:spLocks noGrp="1"/>
          </p:cNvSpPr>
          <p:nvPr>
            <p:ph type="subTitle" idx="1"/>
          </p:nvPr>
        </p:nvSpPr>
        <p:spPr>
          <a:xfrm>
            <a:off x="311700" y="1255680"/>
            <a:ext cx="8520600" cy="3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54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0"/>
              <a:buChar char="●"/>
            </a:pPr>
            <a:r>
              <a:rPr lang="en" sz="1840" dirty="0">
                <a:solidFill>
                  <a:schemeClr val="dk1"/>
                </a:solidFill>
              </a:rPr>
              <a:t>We can examine memory using “x/nfu addr”</a:t>
            </a:r>
            <a:endParaRPr sz="1840" dirty="0">
              <a:solidFill>
                <a:schemeClr val="dk1"/>
              </a:solidFill>
            </a:endParaRPr>
          </a:p>
          <a:p>
            <a:pPr marL="914400" lvl="1" indent="-3454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0"/>
              <a:buChar char="○"/>
            </a:pPr>
            <a:r>
              <a:rPr lang="en" sz="1840" dirty="0">
                <a:solidFill>
                  <a:schemeClr val="dk1"/>
                </a:solidFill>
              </a:rPr>
              <a:t>n,f,u are optional parameters</a:t>
            </a:r>
            <a:endParaRPr sz="1840" dirty="0">
              <a:solidFill>
                <a:schemeClr val="dk1"/>
              </a:solidFill>
            </a:endParaRPr>
          </a:p>
          <a:p>
            <a:pPr marL="1371600" lvl="2" indent="-34543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0"/>
              <a:buChar char="■"/>
            </a:pPr>
            <a:r>
              <a:rPr lang="en" sz="1840" dirty="0">
                <a:solidFill>
                  <a:schemeClr val="dk1"/>
                </a:solidFill>
              </a:rPr>
              <a:t>Specify how much memory to display and how to format it	</a:t>
            </a:r>
            <a:endParaRPr sz="1840" dirty="0">
              <a:solidFill>
                <a:schemeClr val="dk1"/>
              </a:solidFill>
            </a:endParaRPr>
          </a:p>
          <a:p>
            <a:pPr marL="1371600" lvl="2" indent="-34543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0"/>
              <a:buChar char="■"/>
            </a:pPr>
            <a:r>
              <a:rPr lang="en" sz="1840" dirty="0">
                <a:solidFill>
                  <a:schemeClr val="dk1"/>
                </a:solidFill>
              </a:rPr>
              <a:t>n - repeat count, f - format, u - unit size</a:t>
            </a:r>
            <a:endParaRPr sz="1840" dirty="0">
              <a:solidFill>
                <a:schemeClr val="dk1"/>
              </a:solidFill>
            </a:endParaRPr>
          </a:p>
          <a:p>
            <a:pPr marL="914400" lvl="1" indent="-3454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0"/>
              <a:buChar char="○"/>
            </a:pPr>
            <a:r>
              <a:rPr lang="en" sz="1840" dirty="0">
                <a:solidFill>
                  <a:schemeClr val="dk1"/>
                </a:solidFill>
              </a:rPr>
              <a:t>addr is an expression giving the address we want to inspect		</a:t>
            </a:r>
            <a:endParaRPr sz="1840" dirty="0">
              <a:solidFill>
                <a:schemeClr val="dk1"/>
              </a:solidFill>
            </a:endParaRPr>
          </a:p>
          <a:p>
            <a:pPr marL="914400" lvl="1" indent="-3454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0"/>
              <a:buChar char="○"/>
            </a:pPr>
            <a:r>
              <a:rPr lang="en" sz="1840" dirty="0">
                <a:solidFill>
                  <a:schemeClr val="dk1"/>
                </a:solidFill>
              </a:rPr>
              <a:t>Example: “x/3uh 0x54320” = display 3 halfwords formatted as unsigned integers..</a:t>
            </a:r>
            <a:endParaRPr sz="1840" dirty="0">
              <a:solidFill>
                <a:schemeClr val="dk1"/>
              </a:solidFill>
            </a:endParaRPr>
          </a:p>
          <a:p>
            <a:pPr marL="457200" lvl="0" indent="-3454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0"/>
              <a:buChar char="●"/>
            </a:pPr>
            <a:r>
              <a:rPr lang="en" sz="1840" dirty="0">
                <a:solidFill>
                  <a:schemeClr val="dk1"/>
                </a:solidFill>
              </a:rPr>
              <a:t>There are many format letters, most self explanatory</a:t>
            </a:r>
            <a:endParaRPr sz="1840" dirty="0">
              <a:solidFill>
                <a:schemeClr val="dk1"/>
              </a:solidFill>
            </a:endParaRPr>
          </a:p>
          <a:p>
            <a:pPr marL="914400" lvl="1" indent="-3454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0"/>
              <a:buChar char="○"/>
            </a:pPr>
            <a:r>
              <a:rPr lang="en" sz="1840" dirty="0">
                <a:solidFill>
                  <a:schemeClr val="dk1"/>
                </a:solidFill>
              </a:rPr>
              <a:t>Some are more interesting than other</a:t>
            </a:r>
            <a:endParaRPr sz="1840" dirty="0">
              <a:solidFill>
                <a:schemeClr val="dk1"/>
              </a:solidFill>
            </a:endParaRPr>
          </a:p>
        </p:txBody>
      </p:sp>
      <p:sp>
        <p:nvSpPr>
          <p:cNvPr id="462" name="Google Shape;462;p54"/>
          <p:cNvSpPr txBox="1">
            <a:spLocks noGrp="1"/>
          </p:cNvSpPr>
          <p:nvPr>
            <p:ph type="ctrTitle"/>
          </p:nvPr>
        </p:nvSpPr>
        <p:spPr>
          <a:xfrm>
            <a:off x="459300" y="5058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000"/>
              <a:t>Examining Memory</a:t>
            </a:r>
            <a:endParaRPr sz="4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5"/>
          <p:cNvSpPr txBox="1">
            <a:spLocks noGrp="1"/>
          </p:cNvSpPr>
          <p:nvPr>
            <p:ph type="ctrTitle"/>
          </p:nvPr>
        </p:nvSpPr>
        <p:spPr>
          <a:xfrm>
            <a:off x="459300" y="5058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000"/>
              <a:t>Format Letters</a:t>
            </a:r>
            <a:endParaRPr sz="4000"/>
          </a:p>
        </p:txBody>
      </p:sp>
      <p:sp>
        <p:nvSpPr>
          <p:cNvPr id="468" name="Google Shape;468;p55"/>
          <p:cNvSpPr txBox="1">
            <a:spLocks noGrp="1"/>
          </p:cNvSpPr>
          <p:nvPr>
            <p:ph type="subTitle" idx="1"/>
          </p:nvPr>
        </p:nvSpPr>
        <p:spPr>
          <a:xfrm>
            <a:off x="311700" y="1373109"/>
            <a:ext cx="8520600" cy="3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54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0"/>
              <a:buChar char="●"/>
            </a:pPr>
            <a:r>
              <a:rPr lang="en" sz="1840">
                <a:solidFill>
                  <a:schemeClr val="dk1"/>
                </a:solidFill>
              </a:rPr>
              <a:t>The available format letters are: “x, d, u, o, t, a, c, f, s, r” and “i”</a:t>
            </a:r>
            <a:endParaRPr sz="1840">
              <a:solidFill>
                <a:schemeClr val="dk1"/>
              </a:solidFill>
            </a:endParaRPr>
          </a:p>
          <a:p>
            <a:pPr marL="914400" lvl="1" indent="-3454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0"/>
              <a:buChar char="○"/>
            </a:pPr>
            <a:r>
              <a:rPr lang="en" sz="1840">
                <a:solidFill>
                  <a:schemeClr val="dk1"/>
                </a:solidFill>
              </a:rPr>
              <a:t>“x” - format as hexadecimal 	</a:t>
            </a:r>
            <a:endParaRPr sz="1840">
              <a:solidFill>
                <a:schemeClr val="dk1"/>
              </a:solidFill>
            </a:endParaRPr>
          </a:p>
          <a:p>
            <a:pPr marL="914400" lvl="1" indent="-3454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0"/>
              <a:buChar char="○"/>
            </a:pPr>
            <a:r>
              <a:rPr lang="en" sz="1840">
                <a:solidFill>
                  <a:schemeClr val="dk1"/>
                </a:solidFill>
              </a:rPr>
              <a:t>“t” - format as binary integer</a:t>
            </a:r>
            <a:endParaRPr sz="1840">
              <a:solidFill>
                <a:schemeClr val="dk1"/>
              </a:solidFill>
            </a:endParaRPr>
          </a:p>
          <a:p>
            <a:pPr marL="914400" lvl="1" indent="-3454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0"/>
              <a:buChar char="○"/>
            </a:pPr>
            <a:r>
              <a:rPr lang="en" sz="1840">
                <a:solidFill>
                  <a:schemeClr val="dk1"/>
                </a:solidFill>
              </a:rPr>
              <a:t>“a” -  print as both absolute hexadecimal address and offset from nearest symbol.</a:t>
            </a:r>
            <a:endParaRPr sz="1840">
              <a:solidFill>
                <a:schemeClr val="dk1"/>
              </a:solidFill>
            </a:endParaRPr>
          </a:p>
          <a:p>
            <a:pPr marL="914400" lvl="1" indent="-3454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0"/>
              <a:buChar char="○"/>
            </a:pPr>
            <a:r>
              <a:rPr lang="en" sz="1840">
                <a:solidFill>
                  <a:schemeClr val="dk1"/>
                </a:solidFill>
              </a:rPr>
              <a:t>“s” - regard as string, if possible</a:t>
            </a:r>
            <a:endParaRPr sz="1840">
              <a:solidFill>
                <a:schemeClr val="dk1"/>
              </a:solidFill>
            </a:endParaRPr>
          </a:p>
          <a:p>
            <a:pPr marL="914400" lvl="1" indent="-3454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0"/>
              <a:buChar char="○"/>
            </a:pPr>
            <a:r>
              <a:rPr lang="en" sz="1840">
                <a:solidFill>
                  <a:schemeClr val="dk1"/>
                </a:solidFill>
              </a:rPr>
              <a:t>“i” - print data as machine instructions (assembly)</a:t>
            </a:r>
            <a:endParaRPr sz="184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6"/>
          <p:cNvSpPr txBox="1">
            <a:spLocks noGrp="1"/>
          </p:cNvSpPr>
          <p:nvPr>
            <p:ph type="ctrTitle"/>
          </p:nvPr>
        </p:nvSpPr>
        <p:spPr>
          <a:xfrm>
            <a:off x="459300" y="5058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000" dirty="0"/>
              <a:t>Example</a:t>
            </a:r>
            <a:endParaRPr sz="4000" dirty="0"/>
          </a:p>
        </p:txBody>
      </p:sp>
      <p:pic>
        <p:nvPicPr>
          <p:cNvPr id="474" name="Google Shape;474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658850"/>
            <a:ext cx="8839200" cy="2701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ctrTitle"/>
          </p:nvPr>
        </p:nvSpPr>
        <p:spPr>
          <a:xfrm>
            <a:off x="459300" y="5058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The Call Stack</a:t>
            </a:r>
            <a:endParaRPr sz="4000"/>
          </a:p>
        </p:txBody>
      </p:sp>
      <p:sp>
        <p:nvSpPr>
          <p:cNvPr id="93" name="Google Shape;93;p17"/>
          <p:cNvSpPr/>
          <p:nvPr/>
        </p:nvSpPr>
        <p:spPr>
          <a:xfrm>
            <a:off x="1358650" y="1513925"/>
            <a:ext cx="1404000" cy="333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1358650" y="1513925"/>
            <a:ext cx="1404000" cy="12681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dk1"/>
              </a:highlight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6146325" y="1552750"/>
            <a:ext cx="2497500" cy="28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push $0x3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pop  %rax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1358650" y="2788475"/>
            <a:ext cx="1404000" cy="34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0x3</a:t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3150825" y="1656250"/>
            <a:ext cx="24066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%rax = 0x3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122925" y="2969675"/>
            <a:ext cx="1177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0xffffffc0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122925" y="2526450"/>
            <a:ext cx="1177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0xffffffc8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2866125" y="2733535"/>
            <a:ext cx="1714500" cy="1035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4546140" y="2545946"/>
            <a:ext cx="10869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%rsp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ctrTitle"/>
          </p:nvPr>
        </p:nvSpPr>
        <p:spPr>
          <a:xfrm>
            <a:off x="459300" y="5058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Motivation</a:t>
            </a:r>
            <a:endParaRPr sz="4000"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1"/>
          </p:nvPr>
        </p:nvSpPr>
        <p:spPr>
          <a:xfrm>
            <a:off x="311700" y="1392709"/>
            <a:ext cx="8520600" cy="3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76200" lvl="0" indent="-33909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●"/>
            </a:pPr>
            <a:r>
              <a:rPr lang="en" sz="1740">
                <a:solidFill>
                  <a:schemeClr val="dk1"/>
                </a:solidFill>
              </a:rPr>
              <a:t>What’s the difference between “goto”s (jumps) and functions?</a:t>
            </a:r>
            <a:endParaRPr sz="1740">
              <a:solidFill>
                <a:schemeClr val="dk1"/>
              </a:solidFill>
            </a:endParaRPr>
          </a:p>
          <a:p>
            <a:pPr marL="914400" marR="76200" lvl="1" indent="-33909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○"/>
            </a:pPr>
            <a:r>
              <a:rPr lang="en" sz="1740">
                <a:solidFill>
                  <a:schemeClr val="dk1"/>
                </a:solidFill>
              </a:rPr>
              <a:t>Abstraction</a:t>
            </a:r>
            <a:endParaRPr sz="1740">
              <a:solidFill>
                <a:schemeClr val="dk1"/>
              </a:solidFill>
            </a:endParaRPr>
          </a:p>
          <a:p>
            <a:pPr marL="914400" marR="76200" lvl="1" indent="-33909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○"/>
            </a:pPr>
            <a:r>
              <a:rPr lang="en" sz="1740">
                <a:solidFill>
                  <a:schemeClr val="dk1"/>
                </a:solidFill>
              </a:rPr>
              <a:t>Memory </a:t>
            </a:r>
            <a:endParaRPr sz="1740">
              <a:solidFill>
                <a:schemeClr val="dk1"/>
              </a:solidFill>
            </a:endParaRPr>
          </a:p>
          <a:p>
            <a:pPr marL="1371600" marR="76200" lvl="2" indent="-339089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■"/>
            </a:pPr>
            <a:r>
              <a:rPr lang="en" sz="1740">
                <a:solidFill>
                  <a:schemeClr val="dk1"/>
                </a:solidFill>
              </a:rPr>
              <a:t>I.e: when we call a function, we know that the program will return to the place where we called from.</a:t>
            </a:r>
            <a:endParaRPr sz="1740">
              <a:solidFill>
                <a:schemeClr val="dk1"/>
              </a:solidFill>
            </a:endParaRPr>
          </a:p>
          <a:p>
            <a:pPr marL="457200" marR="76200" lvl="0" indent="-33909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●"/>
            </a:pPr>
            <a:r>
              <a:rPr lang="en" sz="1740">
                <a:solidFill>
                  <a:schemeClr val="dk1"/>
                </a:solidFill>
              </a:rPr>
              <a:t>How does this “magic” happen? 	</a:t>
            </a:r>
            <a:endParaRPr sz="1740">
              <a:solidFill>
                <a:schemeClr val="dk1"/>
              </a:solidFill>
            </a:endParaRPr>
          </a:p>
          <a:p>
            <a:pPr marL="914400" marR="76200" lvl="1" indent="-33909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○"/>
            </a:pPr>
            <a:r>
              <a:rPr lang="en" sz="1740">
                <a:solidFill>
                  <a:schemeClr val="dk1"/>
                </a:solidFill>
              </a:rPr>
              <a:t>We utilize the stack!</a:t>
            </a:r>
            <a:endParaRPr sz="174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174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ctrTitle"/>
          </p:nvPr>
        </p:nvSpPr>
        <p:spPr>
          <a:xfrm>
            <a:off x="459300" y="5058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Transferring control via call/ret</a:t>
            </a:r>
            <a:endParaRPr sz="400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ubTitle" idx="1"/>
          </p:nvPr>
        </p:nvSpPr>
        <p:spPr>
          <a:xfrm>
            <a:off x="311700" y="1392709"/>
            <a:ext cx="8520600" cy="3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76200" lvl="0" indent="-33909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●"/>
            </a:pPr>
            <a:r>
              <a:rPr lang="en" sz="1740">
                <a:solidFill>
                  <a:schemeClr val="dk1"/>
                </a:solidFill>
              </a:rPr>
              <a:t>Call/return are used to transfer control between functions</a:t>
            </a:r>
            <a:endParaRPr sz="1740">
              <a:solidFill>
                <a:schemeClr val="dk1"/>
              </a:solidFill>
            </a:endParaRPr>
          </a:p>
          <a:p>
            <a:pPr marL="457200" marR="76200" lvl="0" indent="-33909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●"/>
            </a:pPr>
            <a:r>
              <a:rPr lang="en" sz="1740">
                <a:solidFill>
                  <a:schemeClr val="dk1"/>
                </a:solidFill>
              </a:rPr>
              <a:t>The “call” instruction takes one operand - function address.</a:t>
            </a:r>
            <a:endParaRPr sz="1740">
              <a:solidFill>
                <a:schemeClr val="dk1"/>
              </a:solidFill>
            </a:endParaRPr>
          </a:p>
          <a:p>
            <a:pPr marL="914400" marR="76200" lvl="1" indent="-33909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○"/>
            </a:pPr>
            <a:r>
              <a:rPr lang="en" sz="1740">
                <a:solidFill>
                  <a:schemeClr val="dk1"/>
                </a:solidFill>
              </a:rPr>
              <a:t>Pushes return address to the stack, and then jumps to callee address.</a:t>
            </a:r>
            <a:endParaRPr sz="1740">
              <a:solidFill>
                <a:schemeClr val="dk1"/>
              </a:solidFill>
            </a:endParaRPr>
          </a:p>
          <a:p>
            <a:pPr marL="457200" marR="76200" lvl="0" indent="-33909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●"/>
            </a:pPr>
            <a:r>
              <a:rPr lang="en" sz="1740">
                <a:solidFill>
                  <a:schemeClr val="dk1"/>
                </a:solidFill>
              </a:rPr>
              <a:t>The “ret” instruction pops the return address from the stack into %rip</a:t>
            </a:r>
            <a:endParaRPr sz="174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174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ctrTitle"/>
          </p:nvPr>
        </p:nvSpPr>
        <p:spPr>
          <a:xfrm>
            <a:off x="459300" y="5058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Transferring control via call/ret</a:t>
            </a:r>
            <a:endParaRPr sz="4000"/>
          </a:p>
        </p:txBody>
      </p:sp>
      <p:sp>
        <p:nvSpPr>
          <p:cNvPr id="119" name="Google Shape;119;p20"/>
          <p:cNvSpPr/>
          <p:nvPr/>
        </p:nvSpPr>
        <p:spPr>
          <a:xfrm>
            <a:off x="1358650" y="1513925"/>
            <a:ext cx="1404000" cy="333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2866125" y="2733525"/>
            <a:ext cx="1404000" cy="1035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1358650" y="1513925"/>
            <a:ext cx="1404000" cy="12681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dk1"/>
              </a:highlight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4270115" y="2552411"/>
            <a:ext cx="10869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%rsp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122925" y="2526450"/>
            <a:ext cx="1177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0xffffffc8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5279375" y="1513925"/>
            <a:ext cx="32739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0000000000401106 &lt;main&gt;: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  401106:       </a:t>
            </a:r>
            <a:r>
              <a:rPr lang="en" sz="1500">
                <a:solidFill>
                  <a:srgbClr val="FF0000"/>
                </a:solidFill>
              </a:rPr>
              <a:t>call   40110c &lt;f&gt;</a:t>
            </a:r>
            <a:endParaRPr sz="15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  40110b:       ret    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000000000040110c &lt;f&gt;: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  40110c:       call   401112 &lt;g&gt;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  401111:        ret    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0000000000401112 &lt;g&gt;: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  401112:        ret    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ctrTitle"/>
          </p:nvPr>
        </p:nvSpPr>
        <p:spPr>
          <a:xfrm>
            <a:off x="459300" y="5058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Transferring control via call/ret</a:t>
            </a:r>
            <a:endParaRPr sz="4000"/>
          </a:p>
        </p:txBody>
      </p:sp>
      <p:sp>
        <p:nvSpPr>
          <p:cNvPr id="130" name="Google Shape;130;p21"/>
          <p:cNvSpPr txBox="1"/>
          <p:nvPr/>
        </p:nvSpPr>
        <p:spPr>
          <a:xfrm>
            <a:off x="5279375" y="1513925"/>
            <a:ext cx="32739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0000000000401106 &lt;main&gt;: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  401106:       call   40110c &lt;f&gt;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  40110b:       ret    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000000000040110c &lt;f&gt;: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  40110c:       </a:t>
            </a:r>
            <a:r>
              <a:rPr lang="en" sz="1500">
                <a:solidFill>
                  <a:srgbClr val="FF0000"/>
                </a:solidFill>
              </a:rPr>
              <a:t>call   401112 &lt;g&gt;</a:t>
            </a:r>
            <a:endParaRPr sz="15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  401111:        ret    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0000000000401112 &lt;g&gt;: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  401112:        ret    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</a:endParaRPr>
          </a:p>
        </p:txBody>
      </p:sp>
      <p:sp>
        <p:nvSpPr>
          <p:cNvPr id="131" name="Google Shape;131;p21"/>
          <p:cNvSpPr/>
          <p:nvPr/>
        </p:nvSpPr>
        <p:spPr>
          <a:xfrm>
            <a:off x="1358650" y="1513925"/>
            <a:ext cx="1404000" cy="333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1"/>
          <p:cNvSpPr/>
          <p:nvPr/>
        </p:nvSpPr>
        <p:spPr>
          <a:xfrm>
            <a:off x="1358650" y="1513925"/>
            <a:ext cx="1404000" cy="12681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dk1"/>
              </a:highlight>
            </a:endParaRPr>
          </a:p>
        </p:txBody>
      </p:sp>
      <p:sp>
        <p:nvSpPr>
          <p:cNvPr id="133" name="Google Shape;133;p21"/>
          <p:cNvSpPr/>
          <p:nvPr/>
        </p:nvSpPr>
        <p:spPr>
          <a:xfrm>
            <a:off x="1358650" y="2788475"/>
            <a:ext cx="1404000" cy="34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</a:t>
            </a:r>
            <a:r>
              <a:rPr lang="en" sz="1500">
                <a:solidFill>
                  <a:schemeClr val="dk1"/>
                </a:solidFill>
              </a:rPr>
              <a:t>40110b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122925" y="2526450"/>
            <a:ext cx="1177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0xffffffc8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122925" y="2969675"/>
            <a:ext cx="1177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0xffffffc0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6" name="Google Shape;136;p21"/>
          <p:cNvSpPr/>
          <p:nvPr/>
        </p:nvSpPr>
        <p:spPr>
          <a:xfrm>
            <a:off x="2866125" y="3076425"/>
            <a:ext cx="1404000" cy="1035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1"/>
          <p:cNvSpPr txBox="1"/>
          <p:nvPr/>
        </p:nvSpPr>
        <p:spPr>
          <a:xfrm>
            <a:off x="4270115" y="2895311"/>
            <a:ext cx="10869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%rsp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</TotalTime>
  <Words>2584</Words>
  <Application>Microsoft Office PowerPoint</Application>
  <PresentationFormat>On-screen Show (16:9)</PresentationFormat>
  <Paragraphs>480</Paragraphs>
  <Slides>44</Slides>
  <Notes>44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7" baseType="lpstr">
      <vt:lpstr>Arial</vt:lpstr>
      <vt:lpstr>Courier New</vt:lpstr>
      <vt:lpstr>Simple Light</vt:lpstr>
      <vt:lpstr>Program Structure</vt:lpstr>
      <vt:lpstr>The Call Stack</vt:lpstr>
      <vt:lpstr>The Call Stack</vt:lpstr>
      <vt:lpstr>The Call Stack</vt:lpstr>
      <vt:lpstr>The Call Stack</vt:lpstr>
      <vt:lpstr>Motivation</vt:lpstr>
      <vt:lpstr>Transferring control via call/ret</vt:lpstr>
      <vt:lpstr>Transferring control via call/ret</vt:lpstr>
      <vt:lpstr>Transferring control via call/ret</vt:lpstr>
      <vt:lpstr>Transferring control via call/ret</vt:lpstr>
      <vt:lpstr>Transferring control via call/ret</vt:lpstr>
      <vt:lpstr>Transferring control via call/ret</vt:lpstr>
      <vt:lpstr>Function Calling Conventions</vt:lpstr>
      <vt:lpstr>The Frame Pointer</vt:lpstr>
      <vt:lpstr>The Frame Pointer - Cont.</vt:lpstr>
      <vt:lpstr>The Frame Pointer - Cont.</vt:lpstr>
      <vt:lpstr>The Frame Pointer - Cont.</vt:lpstr>
      <vt:lpstr>The Frame Pointer - Cont.</vt:lpstr>
      <vt:lpstr>The Frame Pointer - Cont.</vt:lpstr>
      <vt:lpstr>The Frame Pointer - Cont.</vt:lpstr>
      <vt:lpstr>The Frame Pointer - Cont.</vt:lpstr>
      <vt:lpstr>The Frame Pointer - Cont.</vt:lpstr>
      <vt:lpstr>The Frame Pointer - Cont.</vt:lpstr>
      <vt:lpstr>Stack Alignment</vt:lpstr>
      <vt:lpstr>GDB</vt:lpstr>
      <vt:lpstr>GDB</vt:lpstr>
      <vt:lpstr>GEF</vt:lpstr>
      <vt:lpstr>Compiling programs for GDB</vt:lpstr>
      <vt:lpstr>GDB Shell</vt:lpstr>
      <vt:lpstr>Running Programs</vt:lpstr>
      <vt:lpstr>Running Programs</vt:lpstr>
      <vt:lpstr>GDB commands</vt:lpstr>
      <vt:lpstr>GDB breakpoints</vt:lpstr>
      <vt:lpstr>GDB breakpoints</vt:lpstr>
      <vt:lpstr>Stepping through program</vt:lpstr>
      <vt:lpstr>Stepping through program</vt:lpstr>
      <vt:lpstr>Stepping through program</vt:lpstr>
      <vt:lpstr>Examining Registers</vt:lpstr>
      <vt:lpstr>Examining Registers</vt:lpstr>
      <vt:lpstr>Examining Program Stack</vt:lpstr>
      <vt:lpstr>Examining Program Stack</vt:lpstr>
      <vt:lpstr>Examining Memory</vt:lpstr>
      <vt:lpstr>Format Letters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Structure</dc:title>
  <cp:lastModifiedBy>Shachar Sagi</cp:lastModifiedBy>
  <cp:revision>9</cp:revision>
  <dcterms:modified xsi:type="dcterms:W3CDTF">2024-11-18T10:23:15Z</dcterms:modified>
</cp:coreProperties>
</file>