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63" r:id="rId3"/>
    <p:sldId id="264" r:id="rId4"/>
    <p:sldId id="265" r:id="rId5"/>
    <p:sldId id="266" r:id="rId6"/>
    <p:sldId id="29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7" r:id="rId30"/>
    <p:sldId id="295" r:id="rId31"/>
  </p:sldIdLst>
  <p:sldSz cx="9144000" cy="5143500" type="screen16x9"/>
  <p:notesSz cx="6858000" cy="9144000"/>
  <p:embeddedFontLst>
    <p:embeddedFont>
      <p:font typeface="Nunito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B34674-356B-4B70-8487-87C9CC5057B8}" v="2" dt="2024-05-03T19:13:10.925"/>
  </p1510:revLst>
</p1510:revInfo>
</file>

<file path=ppt/tableStyles.xml><?xml version="1.0" encoding="utf-8"?>
<a:tblStyleLst xmlns:a="http://schemas.openxmlformats.org/drawingml/2006/main" def="{79CDC9FF-FEEA-4207-9C9E-BB8EFCC81BE8}">
  <a:tblStyle styleId="{79CDC9FF-FEEA-4207-9C9E-BB8EFCC81B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75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honatan Calinsky" userId="06d9f1dd-2028-4ccc-b7fe-ec2e2aec7b5b" providerId="ADAL" clId="{66B34674-356B-4B70-8487-87C9CC5057B8}"/>
    <pc:docChg chg="custSel addSld delSld modSld">
      <pc:chgData name="Yehonatan Calinsky" userId="06d9f1dd-2028-4ccc-b7fe-ec2e2aec7b5b" providerId="ADAL" clId="{66B34674-356B-4B70-8487-87C9CC5057B8}" dt="2024-05-03T19:13:10.958" v="21" actId="27636"/>
      <pc:docMkLst>
        <pc:docMk/>
      </pc:docMkLst>
      <pc:sldChg chg="modSp mod">
        <pc:chgData name="Yehonatan Calinsky" userId="06d9f1dd-2028-4ccc-b7fe-ec2e2aec7b5b" providerId="ADAL" clId="{66B34674-356B-4B70-8487-87C9CC5057B8}" dt="2024-05-03T19:04:46.501" v="6" actId="20577"/>
        <pc:sldMkLst>
          <pc:docMk/>
          <pc:sldMk cId="0" sldId="256"/>
        </pc:sldMkLst>
        <pc:spChg chg="mod">
          <ac:chgData name="Yehonatan Calinsky" userId="06d9f1dd-2028-4ccc-b7fe-ec2e2aec7b5b" providerId="ADAL" clId="{66B34674-356B-4B70-8487-87C9CC5057B8}" dt="2024-05-03T19:04:46.501" v="6" actId="20577"/>
          <ac:spMkLst>
            <pc:docMk/>
            <pc:sldMk cId="0" sldId="256"/>
            <ac:spMk id="129" creationId="{00000000-0000-0000-0000-000000000000}"/>
          </ac:spMkLst>
        </pc:spChg>
      </pc:sldChg>
      <pc:sldChg chg="del">
        <pc:chgData name="Yehonatan Calinsky" userId="06d9f1dd-2028-4ccc-b7fe-ec2e2aec7b5b" providerId="ADAL" clId="{66B34674-356B-4B70-8487-87C9CC5057B8}" dt="2024-05-03T19:04:33.646" v="0" actId="47"/>
        <pc:sldMkLst>
          <pc:docMk/>
          <pc:sldMk cId="0" sldId="257"/>
        </pc:sldMkLst>
      </pc:sldChg>
      <pc:sldChg chg="del">
        <pc:chgData name="Yehonatan Calinsky" userId="06d9f1dd-2028-4ccc-b7fe-ec2e2aec7b5b" providerId="ADAL" clId="{66B34674-356B-4B70-8487-87C9CC5057B8}" dt="2024-05-03T19:04:34.993" v="1" actId="47"/>
        <pc:sldMkLst>
          <pc:docMk/>
          <pc:sldMk cId="0" sldId="258"/>
        </pc:sldMkLst>
      </pc:sldChg>
      <pc:sldChg chg="del">
        <pc:chgData name="Yehonatan Calinsky" userId="06d9f1dd-2028-4ccc-b7fe-ec2e2aec7b5b" providerId="ADAL" clId="{66B34674-356B-4B70-8487-87C9CC5057B8}" dt="2024-05-03T19:04:36.872" v="2" actId="47"/>
        <pc:sldMkLst>
          <pc:docMk/>
          <pc:sldMk cId="0" sldId="259"/>
        </pc:sldMkLst>
      </pc:sldChg>
      <pc:sldChg chg="del">
        <pc:chgData name="Yehonatan Calinsky" userId="06d9f1dd-2028-4ccc-b7fe-ec2e2aec7b5b" providerId="ADAL" clId="{66B34674-356B-4B70-8487-87C9CC5057B8}" dt="2024-05-03T19:04:37.979" v="3" actId="47"/>
        <pc:sldMkLst>
          <pc:docMk/>
          <pc:sldMk cId="0" sldId="260"/>
        </pc:sldMkLst>
      </pc:sldChg>
      <pc:sldChg chg="del">
        <pc:chgData name="Yehonatan Calinsky" userId="06d9f1dd-2028-4ccc-b7fe-ec2e2aec7b5b" providerId="ADAL" clId="{66B34674-356B-4B70-8487-87C9CC5057B8}" dt="2024-05-03T19:04:40.499" v="4" actId="47"/>
        <pc:sldMkLst>
          <pc:docMk/>
          <pc:sldMk cId="0" sldId="261"/>
        </pc:sldMkLst>
      </pc:sldChg>
      <pc:sldChg chg="del">
        <pc:chgData name="Yehonatan Calinsky" userId="06d9f1dd-2028-4ccc-b7fe-ec2e2aec7b5b" providerId="ADAL" clId="{66B34674-356B-4B70-8487-87C9CC5057B8}" dt="2024-05-03T19:04:41.597" v="5" actId="47"/>
        <pc:sldMkLst>
          <pc:docMk/>
          <pc:sldMk cId="0" sldId="262"/>
        </pc:sldMkLst>
      </pc:sldChg>
      <pc:sldChg chg="modSp mod">
        <pc:chgData name="Yehonatan Calinsky" userId="06d9f1dd-2028-4ccc-b7fe-ec2e2aec7b5b" providerId="ADAL" clId="{66B34674-356B-4B70-8487-87C9CC5057B8}" dt="2024-05-03T19:12:57.369" v="18" actId="27636"/>
        <pc:sldMkLst>
          <pc:docMk/>
          <pc:sldMk cId="0" sldId="264"/>
        </pc:sldMkLst>
        <pc:spChg chg="mod">
          <ac:chgData name="Yehonatan Calinsky" userId="06d9f1dd-2028-4ccc-b7fe-ec2e2aec7b5b" providerId="ADAL" clId="{66B34674-356B-4B70-8487-87C9CC5057B8}" dt="2024-05-03T19:12:57.369" v="18" actId="27636"/>
          <ac:spMkLst>
            <pc:docMk/>
            <pc:sldMk cId="0" sldId="264"/>
            <ac:spMk id="176" creationId="{00000000-0000-0000-0000-000000000000}"/>
          </ac:spMkLst>
        </pc:spChg>
      </pc:sldChg>
      <pc:sldChg chg="modSp mod">
        <pc:chgData name="Yehonatan Calinsky" userId="06d9f1dd-2028-4ccc-b7fe-ec2e2aec7b5b" providerId="ADAL" clId="{66B34674-356B-4B70-8487-87C9CC5057B8}" dt="2024-05-03T19:13:10.958" v="21" actId="27636"/>
        <pc:sldMkLst>
          <pc:docMk/>
          <pc:sldMk cId="0" sldId="266"/>
        </pc:sldMkLst>
        <pc:spChg chg="mod">
          <ac:chgData name="Yehonatan Calinsky" userId="06d9f1dd-2028-4ccc-b7fe-ec2e2aec7b5b" providerId="ADAL" clId="{66B34674-356B-4B70-8487-87C9CC5057B8}" dt="2024-05-03T19:13:10.958" v="21" actId="27636"/>
          <ac:spMkLst>
            <pc:docMk/>
            <pc:sldMk cId="0" sldId="266"/>
            <ac:spMk id="190" creationId="{00000000-0000-0000-0000-000000000000}"/>
          </ac:spMkLst>
        </pc:spChg>
      </pc:sldChg>
      <pc:sldChg chg="modSp mod">
        <pc:chgData name="Yehonatan Calinsky" userId="06d9f1dd-2028-4ccc-b7fe-ec2e2aec7b5b" providerId="ADAL" clId="{66B34674-356B-4B70-8487-87C9CC5057B8}" dt="2024-05-03T19:12:57.325" v="15" actId="27636"/>
        <pc:sldMkLst>
          <pc:docMk/>
          <pc:sldMk cId="0" sldId="268"/>
        </pc:sldMkLst>
        <pc:spChg chg="mod">
          <ac:chgData name="Yehonatan Calinsky" userId="06d9f1dd-2028-4ccc-b7fe-ec2e2aec7b5b" providerId="ADAL" clId="{66B34674-356B-4B70-8487-87C9CC5057B8}" dt="2024-05-03T19:12:57.325" v="15" actId="27636"/>
          <ac:spMkLst>
            <pc:docMk/>
            <pc:sldMk cId="0" sldId="268"/>
            <ac:spMk id="208" creationId="{00000000-0000-0000-0000-000000000000}"/>
          </ac:spMkLst>
        </pc:spChg>
      </pc:sldChg>
      <pc:sldChg chg="modSp mod">
        <pc:chgData name="Yehonatan Calinsky" userId="06d9f1dd-2028-4ccc-b7fe-ec2e2aec7b5b" providerId="ADAL" clId="{66B34674-356B-4B70-8487-87C9CC5057B8}" dt="2024-05-03T19:12:51.016" v="13" actId="20577"/>
        <pc:sldMkLst>
          <pc:docMk/>
          <pc:sldMk cId="0" sldId="270"/>
        </pc:sldMkLst>
        <pc:spChg chg="mod">
          <ac:chgData name="Yehonatan Calinsky" userId="06d9f1dd-2028-4ccc-b7fe-ec2e2aec7b5b" providerId="ADAL" clId="{66B34674-356B-4B70-8487-87C9CC5057B8}" dt="2024-05-03T19:12:51.016" v="13" actId="20577"/>
          <ac:spMkLst>
            <pc:docMk/>
            <pc:sldMk cId="0" sldId="270"/>
            <ac:spMk id="225" creationId="{00000000-0000-0000-0000-000000000000}"/>
          </ac:spMkLst>
        </pc:spChg>
      </pc:sldChg>
      <pc:sldChg chg="modSp mod">
        <pc:chgData name="Yehonatan Calinsky" userId="06d9f1dd-2028-4ccc-b7fe-ec2e2aec7b5b" providerId="ADAL" clId="{66B34674-356B-4B70-8487-87C9CC5057B8}" dt="2024-05-03T19:12:57.336" v="16" actId="27636"/>
        <pc:sldMkLst>
          <pc:docMk/>
          <pc:sldMk cId="0" sldId="272"/>
        </pc:sldMkLst>
        <pc:spChg chg="mod">
          <ac:chgData name="Yehonatan Calinsky" userId="06d9f1dd-2028-4ccc-b7fe-ec2e2aec7b5b" providerId="ADAL" clId="{66B34674-356B-4B70-8487-87C9CC5057B8}" dt="2024-05-03T19:12:57.336" v="16" actId="27636"/>
          <ac:spMkLst>
            <pc:docMk/>
            <pc:sldMk cId="0" sldId="272"/>
            <ac:spMk id="240" creationId="{00000000-0000-0000-0000-000000000000}"/>
          </ac:spMkLst>
        </pc:spChg>
      </pc:sldChg>
      <pc:sldChg chg="modSp mod">
        <pc:chgData name="Yehonatan Calinsky" userId="06d9f1dd-2028-4ccc-b7fe-ec2e2aec7b5b" providerId="ADAL" clId="{66B34674-356B-4B70-8487-87C9CC5057B8}" dt="2024-05-03T19:12:57.359" v="17" actId="27636"/>
        <pc:sldMkLst>
          <pc:docMk/>
          <pc:sldMk cId="0" sldId="285"/>
        </pc:sldMkLst>
        <pc:spChg chg="mod">
          <ac:chgData name="Yehonatan Calinsky" userId="06d9f1dd-2028-4ccc-b7fe-ec2e2aec7b5b" providerId="ADAL" clId="{66B34674-356B-4B70-8487-87C9CC5057B8}" dt="2024-05-03T19:12:57.359" v="17" actId="27636"/>
          <ac:spMkLst>
            <pc:docMk/>
            <pc:sldMk cId="0" sldId="285"/>
            <ac:spMk id="367" creationId="{00000000-0000-0000-0000-000000000000}"/>
          </ac:spMkLst>
        </pc:spChg>
      </pc:sldChg>
      <pc:sldChg chg="del">
        <pc:chgData name="Yehonatan Calinsky" userId="06d9f1dd-2028-4ccc-b7fe-ec2e2aec7b5b" providerId="ADAL" clId="{66B34674-356B-4B70-8487-87C9CC5057B8}" dt="2024-05-03T19:12:35.537" v="12" actId="47"/>
        <pc:sldMkLst>
          <pc:docMk/>
          <pc:sldMk cId="0" sldId="289"/>
        </pc:sldMkLst>
      </pc:sldChg>
      <pc:sldChg chg="del">
        <pc:chgData name="Yehonatan Calinsky" userId="06d9f1dd-2028-4ccc-b7fe-ec2e2aec7b5b" providerId="ADAL" clId="{66B34674-356B-4B70-8487-87C9CC5057B8}" dt="2024-05-03T19:12:34.645" v="11" actId="47"/>
        <pc:sldMkLst>
          <pc:docMk/>
          <pc:sldMk cId="0" sldId="290"/>
        </pc:sldMkLst>
      </pc:sldChg>
      <pc:sldChg chg="del">
        <pc:chgData name="Yehonatan Calinsky" userId="06d9f1dd-2028-4ccc-b7fe-ec2e2aec7b5b" providerId="ADAL" clId="{66B34674-356B-4B70-8487-87C9CC5057B8}" dt="2024-05-03T19:12:32.968" v="10" actId="47"/>
        <pc:sldMkLst>
          <pc:docMk/>
          <pc:sldMk cId="0" sldId="291"/>
        </pc:sldMkLst>
      </pc:sldChg>
      <pc:sldChg chg="del">
        <pc:chgData name="Yehonatan Calinsky" userId="06d9f1dd-2028-4ccc-b7fe-ec2e2aec7b5b" providerId="ADAL" clId="{66B34674-356B-4B70-8487-87C9CC5057B8}" dt="2024-05-03T19:12:31.558" v="9" actId="47"/>
        <pc:sldMkLst>
          <pc:docMk/>
          <pc:sldMk cId="0" sldId="292"/>
        </pc:sldMkLst>
      </pc:sldChg>
      <pc:sldChg chg="del">
        <pc:chgData name="Yehonatan Calinsky" userId="06d9f1dd-2028-4ccc-b7fe-ec2e2aec7b5b" providerId="ADAL" clId="{66B34674-356B-4B70-8487-87C9CC5057B8}" dt="2024-05-03T19:12:29.937" v="8" actId="47"/>
        <pc:sldMkLst>
          <pc:docMk/>
          <pc:sldMk cId="0" sldId="293"/>
        </pc:sldMkLst>
      </pc:sldChg>
      <pc:sldChg chg="del">
        <pc:chgData name="Yehonatan Calinsky" userId="06d9f1dd-2028-4ccc-b7fe-ec2e2aec7b5b" providerId="ADAL" clId="{66B34674-356B-4B70-8487-87C9CC5057B8}" dt="2024-05-03T19:12:28.855" v="7" actId="47"/>
        <pc:sldMkLst>
          <pc:docMk/>
          <pc:sldMk cId="0" sldId="294"/>
        </pc:sldMkLst>
      </pc:sldChg>
      <pc:sldChg chg="add">
        <pc:chgData name="Yehonatan Calinsky" userId="06d9f1dd-2028-4ccc-b7fe-ec2e2aec7b5b" providerId="ADAL" clId="{66B34674-356B-4B70-8487-87C9CC5057B8}" dt="2024-05-03T19:12:57.272" v="14"/>
        <pc:sldMkLst>
          <pc:docMk/>
          <pc:sldMk cId="540618472" sldId="296"/>
        </pc:sldMkLst>
      </pc:sldChg>
      <pc:sldChg chg="add">
        <pc:chgData name="Yehonatan Calinsky" userId="06d9f1dd-2028-4ccc-b7fe-ec2e2aec7b5b" providerId="ADAL" clId="{66B34674-356B-4B70-8487-87C9CC5057B8}" dt="2024-05-03T19:13:10.923" v="20"/>
        <pc:sldMkLst>
          <pc:docMk/>
          <pc:sldMk cId="2025129781" sldId="297"/>
        </pc:sldMkLst>
      </pc:sldChg>
      <pc:sldMasterChg chg="delSldLayout">
        <pc:chgData name="Yehonatan Calinsky" userId="06d9f1dd-2028-4ccc-b7fe-ec2e2aec7b5b" providerId="ADAL" clId="{66B34674-356B-4B70-8487-87C9CC5057B8}" dt="2024-05-03T19:04:41.597" v="5" actId="47"/>
        <pc:sldMasterMkLst>
          <pc:docMk/>
          <pc:sldMasterMk cId="0" sldId="2147483659"/>
        </pc:sldMasterMkLst>
        <pc:sldLayoutChg chg="del">
          <pc:chgData name="Yehonatan Calinsky" userId="06d9f1dd-2028-4ccc-b7fe-ec2e2aec7b5b" providerId="ADAL" clId="{66B34674-356B-4B70-8487-87C9CC5057B8}" dt="2024-05-03T19:04:41.597" v="5" actId="47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958dec51f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a958dec51f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973114b2c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973114b2c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973114b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a973114b2c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958dec51f_1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a958dec51f_1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958dec51f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a958dec51f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a973114b2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a973114b2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a973114b2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a973114b2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a973114b2c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a973114b2c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a958dec51f_1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a958dec51f_1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a958dec51f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a958dec51f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958dec51f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958dec51f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a973114b2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a973114b2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a973114b2c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a973114b2c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a973114b2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a973114b2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a973114b2c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a973114b2c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a973114b2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a973114b2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a973114b2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a973114b2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973114b2c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a973114b2c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a973114b2c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a973114b2c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a973114b2c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a973114b2c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958dec51f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a958dec51f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849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958dec51f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958dec51f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a973114b2c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a973114b2c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973114b2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973114b2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973114b2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973114b2c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958dec51f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a958dec51f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48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958dec51f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958dec51f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958dec51f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958dec51f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973114a0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973114a0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nvchad.com/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gnu.org/software/make/manual/make.html#index-_0024_003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mawesome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mix/vimrc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311700" y="870400"/>
            <a:ext cx="8520600" cy="84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Recitation 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198050" y="2182900"/>
            <a:ext cx="6891000" cy="11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400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●"/>
            </a:pPr>
            <a:r>
              <a:rPr lang="en" sz="2700" dirty="0">
                <a:solidFill>
                  <a:schemeClr val="dk2"/>
                </a:solidFill>
              </a:rPr>
              <a:t>Developer Tools - Vim, Vscode, Makefile</a:t>
            </a:r>
            <a:endParaRPr sz="27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>
            <a:spLocks noGrp="1"/>
          </p:cNvSpPr>
          <p:nvPr>
            <p:ph type="title" idx="4294967295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840"/>
              <a:t>Example Usage</a:t>
            </a:r>
            <a:endParaRPr sz="6840"/>
          </a:p>
        </p:txBody>
      </p:sp>
      <p:sp>
        <p:nvSpPr>
          <p:cNvPr id="225" name="Google Shape;225;p27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819150" y="381575"/>
            <a:ext cx="2175600" cy="7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33"/>
              <a:t>Neovim</a:t>
            </a:r>
            <a:endParaRPr sz="3033"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819150" y="951575"/>
            <a:ext cx="4922100" cy="3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Modernized and enhanced version of Vim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Community driven &amp; more maintainable codebase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Modern features</a:t>
            </a:r>
            <a:endParaRPr sz="1900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Embedded terminal support</a:t>
            </a:r>
            <a:endParaRPr sz="1900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Better plugin handling</a:t>
            </a:r>
            <a:endParaRPr sz="1900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Enhanced Extensibility </a:t>
            </a:r>
            <a:endParaRPr sz="1900"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200" y="627025"/>
            <a:ext cx="3097950" cy="399364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title"/>
          </p:nvPr>
        </p:nvSpPr>
        <p:spPr>
          <a:xfrm>
            <a:off x="819150" y="381575"/>
            <a:ext cx="279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Neovim - </a:t>
            </a:r>
            <a:r>
              <a:rPr lang="en" sz="2700">
                <a:solidFill>
                  <a:srgbClr val="9E9E9E"/>
                </a:solidFill>
              </a:rPr>
              <a:t>Setup</a:t>
            </a:r>
            <a:endParaRPr sz="2700">
              <a:solidFill>
                <a:srgbClr val="9E9E9E"/>
              </a:solidFill>
            </a:endParaRPr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750" y="721825"/>
            <a:ext cx="3802926" cy="4058951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9" name="Google Shape;23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50" y="2497300"/>
            <a:ext cx="4306700" cy="228346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0" name="Google Shape;240;p29"/>
          <p:cNvSpPr txBox="1">
            <a:spLocks noGrp="1"/>
          </p:cNvSpPr>
          <p:nvPr>
            <p:ph type="body" idx="1"/>
          </p:nvPr>
        </p:nvSpPr>
        <p:spPr>
          <a:xfrm>
            <a:off x="819150" y="951575"/>
            <a:ext cx="3802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Example setup named NvChad,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to install</a:t>
            </a:r>
            <a:r>
              <a:rPr lang="en" sz="1600"/>
              <a:t>. Adds Syntax Highlighting, Code completion, File explorer &amp; much more. </a:t>
            </a:r>
            <a:endParaRPr sz="1600"/>
          </a:p>
        </p:txBody>
      </p:sp>
      <p:sp>
        <p:nvSpPr>
          <p:cNvPr id="241" name="Google Shape;241;p29"/>
          <p:cNvSpPr/>
          <p:nvPr/>
        </p:nvSpPr>
        <p:spPr>
          <a:xfrm>
            <a:off x="3561550" y="1608900"/>
            <a:ext cx="1257300" cy="638400"/>
          </a:xfrm>
          <a:prstGeom prst="wedgeRoundRectCallout">
            <a:avLst>
              <a:gd name="adj1" fmla="val -33791"/>
              <a:gd name="adj2" fmla="val 72149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Cheat Sheet to learn commands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750" y="381575"/>
            <a:ext cx="3880300" cy="19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819150" y="381575"/>
            <a:ext cx="1863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VSCODE</a:t>
            </a:r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body" idx="1"/>
          </p:nvPr>
        </p:nvSpPr>
        <p:spPr>
          <a:xfrm>
            <a:off x="819150" y="951575"/>
            <a:ext cx="4922100" cy="3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Highly versatile and configurable</a:t>
            </a:r>
            <a:endParaRPr sz="190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Modify settings through user-friendly interface or JSON files </a:t>
            </a:r>
            <a:endParaRPr sz="15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900"/>
              <a:t>Extension ecosystem</a:t>
            </a:r>
            <a:endParaRPr sz="19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Contains vast extensions library 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Enhances functionality, provides support for different programming languages and frameworks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Users tailor environment </a:t>
            </a:r>
            <a:endParaRPr sz="15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Lightweight</a:t>
            </a:r>
            <a:endParaRPr sz="19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Focus on core features, unlike most IDE’s which are usually an all-in-one package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Designed for flexibility and speed</a:t>
            </a:r>
            <a:endParaRPr sz="15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Considered easy to use</a:t>
            </a:r>
            <a:endParaRPr sz="1900"/>
          </a:p>
        </p:txBody>
      </p:sp>
      <p:sp>
        <p:nvSpPr>
          <p:cNvPr id="249" name="Google Shape;249;p30"/>
          <p:cNvSpPr/>
          <p:nvPr/>
        </p:nvSpPr>
        <p:spPr>
          <a:xfrm>
            <a:off x="5544650" y="2571750"/>
            <a:ext cx="1470600" cy="849300"/>
          </a:xfrm>
          <a:prstGeom prst="wedgeRoundRectCallout">
            <a:avLst>
              <a:gd name="adj1" fmla="val -36633"/>
              <a:gd name="adj2" fmla="val 84272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Additional functionality can be added through extensions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>
            <a:spLocks noGrp="1"/>
          </p:cNvSpPr>
          <p:nvPr>
            <p:ph type="title"/>
          </p:nvPr>
        </p:nvSpPr>
        <p:spPr>
          <a:xfrm>
            <a:off x="830700" y="373175"/>
            <a:ext cx="4747200" cy="11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Recommended Extensions</a:t>
            </a:r>
            <a:r>
              <a:rPr lang="en"/>
              <a:t> </a:t>
            </a:r>
            <a:r>
              <a:rPr lang="en">
                <a:solidFill>
                  <a:srgbClr val="9E9E9E"/>
                </a:solidFill>
              </a:rPr>
              <a:t>Language Support</a:t>
            </a:r>
            <a:endParaRPr/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0" y="21721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3400" y="2172113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4600" y="2164987"/>
            <a:ext cx="1219200" cy="1233418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1"/>
          <p:cNvSpPr txBox="1"/>
          <p:nvPr/>
        </p:nvSpPr>
        <p:spPr>
          <a:xfrm>
            <a:off x="1554500" y="3535675"/>
            <a:ext cx="9981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C/C++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3622350" y="3535675"/>
            <a:ext cx="1701300" cy="9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X86 and x86_64 Assembly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6083550" y="3383275"/>
            <a:ext cx="1701300" cy="9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830700" y="373175"/>
            <a:ext cx="4800600" cy="11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33"/>
              <a:t>Recommended Extensions</a:t>
            </a:r>
            <a:r>
              <a:rPr lang="en"/>
              <a:t> </a:t>
            </a:r>
            <a:r>
              <a:rPr lang="en">
                <a:solidFill>
                  <a:srgbClr val="9E9E9E"/>
                </a:solidFill>
              </a:rPr>
              <a:t>Code completion</a:t>
            </a:r>
            <a:endParaRPr/>
          </a:p>
        </p:txBody>
      </p:sp>
      <p:sp>
        <p:nvSpPr>
          <p:cNvPr id="266" name="Google Shape;266;p32"/>
          <p:cNvSpPr txBox="1"/>
          <p:nvPr/>
        </p:nvSpPr>
        <p:spPr>
          <a:xfrm>
            <a:off x="1482513" y="3794750"/>
            <a:ext cx="11886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Copilot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2"/>
          <p:cNvSpPr txBox="1"/>
          <p:nvPr/>
        </p:nvSpPr>
        <p:spPr>
          <a:xfrm>
            <a:off x="3538163" y="3642350"/>
            <a:ext cx="1701300" cy="9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Intellicode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6202150" y="3642350"/>
            <a:ext cx="1701300" cy="9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 GPT: Chat &amp; AI Agents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651" y="2081600"/>
            <a:ext cx="1600350" cy="1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4925" y="2227850"/>
            <a:ext cx="1307800" cy="13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2222" y="2185972"/>
            <a:ext cx="1349700" cy="13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>
            <a:spLocks noGrp="1"/>
          </p:cNvSpPr>
          <p:nvPr>
            <p:ph type="title"/>
          </p:nvPr>
        </p:nvSpPr>
        <p:spPr>
          <a:xfrm>
            <a:off x="830700" y="373175"/>
            <a:ext cx="4846200" cy="11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Recommended Extensions </a:t>
            </a:r>
            <a:r>
              <a:rPr lang="en" sz="2700">
                <a:solidFill>
                  <a:srgbClr val="9E9E9E"/>
                </a:solidFill>
              </a:rPr>
              <a:t>Version Control &amp; Productivity</a:t>
            </a:r>
            <a:endParaRPr sz="2700"/>
          </a:p>
        </p:txBody>
      </p:sp>
      <p:sp>
        <p:nvSpPr>
          <p:cNvPr id="277" name="Google Shape;277;p33"/>
          <p:cNvSpPr txBox="1"/>
          <p:nvPr/>
        </p:nvSpPr>
        <p:spPr>
          <a:xfrm>
            <a:off x="1482488" y="3794750"/>
            <a:ext cx="11886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Gitlens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3"/>
          <p:cNvSpPr txBox="1"/>
          <p:nvPr/>
        </p:nvSpPr>
        <p:spPr>
          <a:xfrm>
            <a:off x="3624625" y="3642350"/>
            <a:ext cx="1701300" cy="9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Vim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900" y="25169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0366" y="2185977"/>
            <a:ext cx="1550196" cy="15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9825" y="2351478"/>
            <a:ext cx="1443275" cy="14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3"/>
          <p:cNvSpPr txBox="1"/>
          <p:nvPr/>
        </p:nvSpPr>
        <p:spPr>
          <a:xfrm>
            <a:off x="6080012" y="3642350"/>
            <a:ext cx="1962900" cy="9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Remote - SSH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>
            <a:spLocks noGrp="1"/>
          </p:cNvSpPr>
          <p:nvPr>
            <p:ph type="title"/>
          </p:nvPr>
        </p:nvSpPr>
        <p:spPr>
          <a:xfrm>
            <a:off x="830700" y="373175"/>
            <a:ext cx="4846200" cy="11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Recommended Extensions </a:t>
            </a:r>
            <a:r>
              <a:rPr lang="en" sz="2700">
                <a:solidFill>
                  <a:srgbClr val="9E9E9E"/>
                </a:solidFill>
              </a:rPr>
              <a:t>Quality of life</a:t>
            </a:r>
            <a:endParaRPr sz="2700"/>
          </a:p>
        </p:txBody>
      </p:sp>
      <p:sp>
        <p:nvSpPr>
          <p:cNvPr id="288" name="Google Shape;288;p34"/>
          <p:cNvSpPr txBox="1"/>
          <p:nvPr/>
        </p:nvSpPr>
        <p:spPr>
          <a:xfrm>
            <a:off x="1064888" y="3848225"/>
            <a:ext cx="2042400" cy="9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Material Icon Theme</a:t>
            </a:r>
            <a:endParaRPr sz="2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4"/>
          <p:cNvSpPr txBox="1"/>
          <p:nvPr/>
        </p:nvSpPr>
        <p:spPr>
          <a:xfrm>
            <a:off x="3468525" y="3829625"/>
            <a:ext cx="1701300" cy="9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Live Share</a:t>
            </a:r>
            <a:endParaRPr sz="2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4"/>
          <p:cNvSpPr txBox="1"/>
          <p:nvPr/>
        </p:nvSpPr>
        <p:spPr>
          <a:xfrm>
            <a:off x="5718025" y="3848225"/>
            <a:ext cx="2911200" cy="9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Doxygen Document Generator </a:t>
            </a:r>
            <a:endParaRPr sz="2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638" y="2351474"/>
            <a:ext cx="1443275" cy="14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0113" y="2274150"/>
            <a:ext cx="1425075" cy="142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0175" y="2231699"/>
            <a:ext cx="2726894" cy="15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>
            <a:spLocks noGrp="1"/>
          </p:cNvSpPr>
          <p:nvPr>
            <p:ph type="title"/>
          </p:nvPr>
        </p:nvSpPr>
        <p:spPr>
          <a:xfrm>
            <a:off x="819150" y="381575"/>
            <a:ext cx="17055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Makefile</a:t>
            </a:r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body" idx="1"/>
          </p:nvPr>
        </p:nvSpPr>
        <p:spPr>
          <a:xfrm>
            <a:off x="819150" y="951575"/>
            <a:ext cx="4922100" cy="3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Scripting language to automate process of building project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Ensures only modified files are rebuilt</a:t>
            </a:r>
            <a:endParaRPr sz="19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Reduces unnecessary compilation</a:t>
            </a:r>
            <a:endParaRPr sz="17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Allows extensive customization</a:t>
            </a:r>
            <a:endParaRPr sz="19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Control over compiler flags (not trivial in IDE)</a:t>
            </a:r>
            <a:endParaRPr sz="17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Widely used in C/C++ projects</a:t>
            </a:r>
            <a:endParaRPr sz="19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We recommend also in assembly</a:t>
            </a:r>
            <a:endParaRPr sz="17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Standardization</a:t>
            </a:r>
            <a:endParaRPr sz="19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Allows Standard compilation process (independent of file names or project structure)</a:t>
            </a:r>
            <a:endParaRPr sz="1700"/>
          </a:p>
        </p:txBody>
      </p:sp>
      <p:pic>
        <p:nvPicPr>
          <p:cNvPr id="300" name="Google Shape;3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150" y="333275"/>
            <a:ext cx="3097948" cy="302534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5"/>
          <p:cNvSpPr/>
          <p:nvPr/>
        </p:nvSpPr>
        <p:spPr>
          <a:xfrm>
            <a:off x="4190325" y="333275"/>
            <a:ext cx="1301400" cy="511500"/>
          </a:xfrm>
          <a:prstGeom prst="wedgeRoundRectCallout">
            <a:avLst>
              <a:gd name="adj1" fmla="val -35195"/>
              <a:gd name="adj2" fmla="val 95093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Make has great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Documentation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>
            <a:spLocks noGrp="1"/>
          </p:cNvSpPr>
          <p:nvPr>
            <p:ph type="title"/>
          </p:nvPr>
        </p:nvSpPr>
        <p:spPr>
          <a:xfrm>
            <a:off x="819150" y="381575"/>
            <a:ext cx="36453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Makefile - </a:t>
            </a:r>
            <a:r>
              <a:rPr lang="en" sz="2700">
                <a:solidFill>
                  <a:srgbClr val="9E9E9E"/>
                </a:solidFill>
              </a:rPr>
              <a:t>How To</a:t>
            </a:r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body" idx="1"/>
          </p:nvPr>
        </p:nvSpPr>
        <p:spPr>
          <a:xfrm>
            <a:off x="819150" y="951575"/>
            <a:ext cx="4812000" cy="19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Target-Dependency rule structure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Each rule specifies how to generate target based on dependencies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 Invoke “</a:t>
            </a:r>
            <a:r>
              <a:rPr lang="en" sz="1700" b="1">
                <a:solidFill>
                  <a:schemeClr val="lt1"/>
                </a:solidFill>
              </a:rPr>
              <a:t>make</a:t>
            </a:r>
            <a:r>
              <a:rPr lang="en" sz="1700"/>
              <a:t>” command to build project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“</a:t>
            </a:r>
            <a:r>
              <a:rPr lang="en" sz="1700" b="1">
                <a:solidFill>
                  <a:schemeClr val="lt1"/>
                </a:solidFill>
              </a:rPr>
              <a:t>Make clean</a:t>
            </a:r>
            <a:r>
              <a:rPr lang="en" sz="1700"/>
              <a:t>” to delete compilation files</a:t>
            </a:r>
            <a:endParaRPr sz="1700"/>
          </a:p>
        </p:txBody>
      </p:sp>
      <p:sp>
        <p:nvSpPr>
          <p:cNvPr id="308" name="Google Shape;308;p36"/>
          <p:cNvSpPr txBox="1"/>
          <p:nvPr/>
        </p:nvSpPr>
        <p:spPr>
          <a:xfrm>
            <a:off x="6770275" y="572225"/>
            <a:ext cx="920100" cy="298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endParaRPr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350" y="1085325"/>
            <a:ext cx="3097950" cy="2488658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0" name="Google Shape;31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9163" y="3041096"/>
            <a:ext cx="1238250" cy="88582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1" name="Google Shape;311;p36"/>
          <p:cNvSpPr txBox="1"/>
          <p:nvPr/>
        </p:nvSpPr>
        <p:spPr>
          <a:xfrm>
            <a:off x="4464550" y="2571750"/>
            <a:ext cx="967500" cy="346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sz="13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6"/>
          <p:cNvSpPr txBox="1"/>
          <p:nvPr/>
        </p:nvSpPr>
        <p:spPr>
          <a:xfrm>
            <a:off x="5162275" y="1046000"/>
            <a:ext cx="582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rule:</a:t>
            </a:r>
            <a:endParaRPr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Tools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>
            <a:spLocks noGrp="1"/>
          </p:cNvSpPr>
          <p:nvPr>
            <p:ph type="title"/>
          </p:nvPr>
        </p:nvSpPr>
        <p:spPr>
          <a:xfrm>
            <a:off x="819150" y="381575"/>
            <a:ext cx="34557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Makefile - </a:t>
            </a:r>
            <a:r>
              <a:rPr lang="en" sz="2700">
                <a:solidFill>
                  <a:srgbClr val="9E9E9E"/>
                </a:solidFill>
              </a:rPr>
              <a:t>How To</a:t>
            </a:r>
            <a:endParaRPr sz="2700">
              <a:solidFill>
                <a:srgbClr val="9E9E9E"/>
              </a:solidFill>
            </a:endParaRPr>
          </a:p>
        </p:txBody>
      </p:sp>
      <p:sp>
        <p:nvSpPr>
          <p:cNvPr id="318" name="Google Shape;318;p37"/>
          <p:cNvSpPr txBox="1">
            <a:spLocks noGrp="1"/>
          </p:cNvSpPr>
          <p:nvPr>
            <p:ph type="body" idx="1"/>
          </p:nvPr>
        </p:nvSpPr>
        <p:spPr>
          <a:xfrm>
            <a:off x="819150" y="951575"/>
            <a:ext cx="4812000" cy="20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Target-Dependency rule structure</a:t>
            </a:r>
            <a:endParaRPr sz="1700"/>
          </a:p>
          <a:p>
            <a:pPr marL="91440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Each rule specifies how to generate target based on dependencies</a:t>
            </a:r>
            <a:endParaRPr sz="170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Invoke “</a:t>
            </a:r>
            <a:r>
              <a:rPr lang="en" sz="1700" b="1">
                <a:solidFill>
                  <a:schemeClr val="lt1"/>
                </a:solidFill>
              </a:rPr>
              <a:t>make</a:t>
            </a:r>
            <a:r>
              <a:rPr lang="en" sz="1700"/>
              <a:t>” command to build project</a:t>
            </a:r>
            <a:endParaRPr sz="170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“</a:t>
            </a:r>
            <a:r>
              <a:rPr lang="en" sz="1700" b="1">
                <a:solidFill>
                  <a:schemeClr val="lt1"/>
                </a:solidFill>
              </a:rPr>
              <a:t>make clean</a:t>
            </a:r>
            <a:r>
              <a:rPr lang="en" sz="1700"/>
              <a:t>” to delete compilation files</a:t>
            </a:r>
            <a:endParaRPr sz="170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There can be multiple targets, dependencies   &amp; commands</a:t>
            </a:r>
            <a:endParaRPr sz="1700"/>
          </a:p>
        </p:txBody>
      </p:sp>
      <p:sp>
        <p:nvSpPr>
          <p:cNvPr id="319" name="Google Shape;319;p37"/>
          <p:cNvSpPr txBox="1"/>
          <p:nvPr/>
        </p:nvSpPr>
        <p:spPr>
          <a:xfrm>
            <a:off x="6770275" y="572225"/>
            <a:ext cx="920100" cy="298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endParaRPr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350" y="1085325"/>
            <a:ext cx="3097950" cy="2488658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21" name="Google Shape;32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9163" y="3041096"/>
            <a:ext cx="1238250" cy="88582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2" name="Google Shape;322;p37"/>
          <p:cNvSpPr txBox="1"/>
          <p:nvPr/>
        </p:nvSpPr>
        <p:spPr>
          <a:xfrm>
            <a:off x="4464550" y="2571750"/>
            <a:ext cx="967500" cy="346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sz="13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025" y="2917950"/>
            <a:ext cx="3859225" cy="156962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4" name="Google Shape;324;p37"/>
          <p:cNvSpPr txBox="1"/>
          <p:nvPr/>
        </p:nvSpPr>
        <p:spPr>
          <a:xfrm>
            <a:off x="5162275" y="1046000"/>
            <a:ext cx="582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rule:</a:t>
            </a:r>
            <a:endParaRPr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7"/>
          <p:cNvSpPr/>
          <p:nvPr/>
        </p:nvSpPr>
        <p:spPr>
          <a:xfrm>
            <a:off x="4215250" y="325325"/>
            <a:ext cx="1605300" cy="682500"/>
          </a:xfrm>
          <a:prstGeom prst="wedgeRoundRectCallout">
            <a:avLst>
              <a:gd name="adj1" fmla="val 32212"/>
              <a:gd name="adj2" fmla="val 6442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Dependency also called prerequisite &amp; Command also called recipe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>
            <a:spLocks noGrp="1"/>
          </p:cNvSpPr>
          <p:nvPr>
            <p:ph type="title"/>
          </p:nvPr>
        </p:nvSpPr>
        <p:spPr>
          <a:xfrm>
            <a:off x="819150" y="381575"/>
            <a:ext cx="1806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Makefile</a:t>
            </a:r>
            <a:endParaRPr sz="2700">
              <a:solidFill>
                <a:srgbClr val="9E9E9E"/>
              </a:solidFill>
            </a:endParaRPr>
          </a:p>
        </p:txBody>
      </p:sp>
      <p:grpSp>
        <p:nvGrpSpPr>
          <p:cNvPr id="331" name="Google Shape;331;p38"/>
          <p:cNvGrpSpPr/>
          <p:nvPr/>
        </p:nvGrpSpPr>
        <p:grpSpPr>
          <a:xfrm>
            <a:off x="3257675" y="633750"/>
            <a:ext cx="2080450" cy="975025"/>
            <a:chOff x="2394450" y="2114500"/>
            <a:chExt cx="2080450" cy="975025"/>
          </a:xfrm>
        </p:grpSpPr>
        <p:grpSp>
          <p:nvGrpSpPr>
            <p:cNvPr id="332" name="Google Shape;332;p38"/>
            <p:cNvGrpSpPr/>
            <p:nvPr/>
          </p:nvGrpSpPr>
          <p:grpSpPr>
            <a:xfrm>
              <a:off x="3980525" y="2114500"/>
              <a:ext cx="494375" cy="975025"/>
              <a:chOff x="1334700" y="2133750"/>
              <a:chExt cx="494375" cy="975025"/>
            </a:xfrm>
          </p:grpSpPr>
          <p:cxnSp>
            <p:nvCxnSpPr>
              <p:cNvPr id="333" name="Google Shape;333;p38"/>
              <p:cNvCxnSpPr/>
              <p:nvPr/>
            </p:nvCxnSpPr>
            <p:spPr>
              <a:xfrm rot="10800000" flipH="1">
                <a:off x="1334700" y="2133750"/>
                <a:ext cx="486300" cy="51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4" name="Google Shape;334;p38"/>
              <p:cNvCxnSpPr/>
              <p:nvPr/>
            </p:nvCxnSpPr>
            <p:spPr>
              <a:xfrm>
                <a:off x="1338275" y="2643775"/>
                <a:ext cx="4908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335" name="Google Shape;335;p38"/>
            <p:cNvSpPr/>
            <p:nvPr/>
          </p:nvSpPr>
          <p:spPr>
            <a:xfrm>
              <a:off x="2394450" y="2202125"/>
              <a:ext cx="1470600" cy="849300"/>
            </a:xfrm>
            <a:prstGeom prst="wedgeRoundRectCallout">
              <a:avLst>
                <a:gd name="adj1" fmla="val -49874"/>
                <a:gd name="adj2" fmla="val 32309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If we switch rules makefile stops working, Why?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6" name="Google Shape;3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588" y="381563"/>
            <a:ext cx="3248025" cy="240982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37" name="Google Shape;33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000" y="3082575"/>
            <a:ext cx="6610350" cy="154305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8" name="Google Shape;338;p38"/>
          <p:cNvSpPr/>
          <p:nvPr/>
        </p:nvSpPr>
        <p:spPr>
          <a:xfrm>
            <a:off x="1252050" y="1834075"/>
            <a:ext cx="1470600" cy="849300"/>
          </a:xfrm>
          <a:prstGeom prst="wedgeRoundRectCallout">
            <a:avLst>
              <a:gd name="adj1" fmla="val 32857"/>
              <a:gd name="adj2" fmla="val 81017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Looks like we only created the main.o file, Why?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>
            <a:spLocks noGrp="1"/>
          </p:cNvSpPr>
          <p:nvPr>
            <p:ph type="title"/>
          </p:nvPr>
        </p:nvSpPr>
        <p:spPr>
          <a:xfrm>
            <a:off x="819150" y="381575"/>
            <a:ext cx="4332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Makefile - </a:t>
            </a:r>
            <a:r>
              <a:rPr lang="en" sz="2700">
                <a:solidFill>
                  <a:srgbClr val="9E9E9E"/>
                </a:solidFill>
              </a:rPr>
              <a:t>Default Goal</a:t>
            </a:r>
            <a:endParaRPr sz="2700">
              <a:solidFill>
                <a:srgbClr val="9E9E9E"/>
              </a:solidFill>
            </a:endParaRPr>
          </a:p>
        </p:txBody>
      </p:sp>
      <p:sp>
        <p:nvSpPr>
          <p:cNvPr id="344" name="Google Shape;344;p39"/>
          <p:cNvSpPr txBox="1">
            <a:spLocks noGrp="1"/>
          </p:cNvSpPr>
          <p:nvPr>
            <p:ph type="body" idx="1"/>
          </p:nvPr>
        </p:nvSpPr>
        <p:spPr>
          <a:xfrm>
            <a:off x="819150" y="951575"/>
            <a:ext cx="5788800" cy="17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first target in the makefile is called the “Default Goal”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Goals are the targets make ultimately strives to update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If we want a certain file to be built, we need to make sure it’s the default goal or the default goal depends on it</a:t>
            </a:r>
            <a:endParaRPr sz="1700"/>
          </a:p>
        </p:txBody>
      </p:sp>
      <p:pic>
        <p:nvPicPr>
          <p:cNvPr id="345" name="Google Shape;3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825" y="2785675"/>
            <a:ext cx="7773677" cy="195242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title"/>
          </p:nvPr>
        </p:nvSpPr>
        <p:spPr>
          <a:xfrm>
            <a:off x="819150" y="381575"/>
            <a:ext cx="4332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Makefile - </a:t>
            </a:r>
            <a:r>
              <a:rPr lang="en" sz="2700">
                <a:solidFill>
                  <a:srgbClr val="9E9E9E"/>
                </a:solidFill>
              </a:rPr>
              <a:t>Default Goal</a:t>
            </a:r>
            <a:endParaRPr sz="2700">
              <a:solidFill>
                <a:srgbClr val="9E9E9E"/>
              </a:solidFill>
            </a:endParaRPr>
          </a:p>
        </p:txBody>
      </p:sp>
      <p:sp>
        <p:nvSpPr>
          <p:cNvPr id="351" name="Google Shape;351;p40"/>
          <p:cNvSpPr txBox="1">
            <a:spLocks noGrp="1"/>
          </p:cNvSpPr>
          <p:nvPr>
            <p:ph type="body" idx="1"/>
          </p:nvPr>
        </p:nvSpPr>
        <p:spPr>
          <a:xfrm>
            <a:off x="819150" y="951575"/>
            <a:ext cx="54390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All is a common practice target that is responsible for calling other targets</a:t>
            </a:r>
            <a:endParaRPr sz="1700"/>
          </a:p>
        </p:txBody>
      </p:sp>
      <p:pic>
        <p:nvPicPr>
          <p:cNvPr id="352" name="Google Shape;3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75" y="1711251"/>
            <a:ext cx="8338249" cy="3027999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3" name="Google Shape;353;p40"/>
          <p:cNvSpPr/>
          <p:nvPr/>
        </p:nvSpPr>
        <p:spPr>
          <a:xfrm>
            <a:off x="6777475" y="381575"/>
            <a:ext cx="1470600" cy="849300"/>
          </a:xfrm>
          <a:prstGeom prst="wedgeRoundRectCallout">
            <a:avLst>
              <a:gd name="adj1" fmla="val -38250"/>
              <a:gd name="adj2" fmla="val 75927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We want to create two independent executables, hello &amp; bye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>
            <a:spLocks noGrp="1"/>
          </p:cNvSpPr>
          <p:nvPr>
            <p:ph type="title"/>
          </p:nvPr>
        </p:nvSpPr>
        <p:spPr>
          <a:xfrm>
            <a:off x="819150" y="381575"/>
            <a:ext cx="17718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Makefile</a:t>
            </a:r>
            <a:endParaRPr/>
          </a:p>
        </p:txBody>
      </p:sp>
      <p:sp>
        <p:nvSpPr>
          <p:cNvPr id="359" name="Google Shape;359;p41"/>
          <p:cNvSpPr txBox="1">
            <a:spLocks noGrp="1"/>
          </p:cNvSpPr>
          <p:nvPr>
            <p:ph type="body" idx="1"/>
          </p:nvPr>
        </p:nvSpPr>
        <p:spPr>
          <a:xfrm>
            <a:off x="819150" y="951575"/>
            <a:ext cx="3074700" cy="21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if our project contains too many files?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Solution: Using </a:t>
            </a:r>
            <a:r>
              <a:rPr lang="en" sz="2000" b="1">
                <a:solidFill>
                  <a:schemeClr val="lt1"/>
                </a:solidFill>
              </a:rPr>
              <a:t>Variables</a:t>
            </a:r>
            <a:r>
              <a:rPr lang="en" sz="2000"/>
              <a:t>, </a:t>
            </a:r>
            <a:r>
              <a:rPr lang="en" sz="2000" b="1">
                <a:solidFill>
                  <a:schemeClr val="lt1"/>
                </a:solidFill>
              </a:rPr>
              <a:t>Wildcards </a:t>
            </a:r>
            <a:r>
              <a:rPr lang="en" sz="2000"/>
              <a:t>&amp;</a:t>
            </a:r>
            <a:r>
              <a:rPr lang="en" sz="2000">
                <a:solidFill>
                  <a:srgbClr val="000000"/>
                </a:solidFill>
              </a:rPr>
              <a:t> </a:t>
            </a:r>
            <a:r>
              <a:rPr lang="en" sz="2000" b="1">
                <a:solidFill>
                  <a:schemeClr val="lt1"/>
                </a:solidFill>
              </a:rPr>
              <a:t>Patterns!</a:t>
            </a:r>
            <a:endParaRPr sz="2000"/>
          </a:p>
        </p:txBody>
      </p:sp>
      <p:pic>
        <p:nvPicPr>
          <p:cNvPr id="360" name="Google Shape;3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726" y="422200"/>
            <a:ext cx="3543274" cy="429908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1" name="Google Shape;361;p41"/>
          <p:cNvSpPr/>
          <p:nvPr/>
        </p:nvSpPr>
        <p:spPr>
          <a:xfrm>
            <a:off x="3101400" y="1405900"/>
            <a:ext cx="1470600" cy="849300"/>
          </a:xfrm>
          <a:prstGeom prst="wedgeRoundRectCallout">
            <a:avLst>
              <a:gd name="adj1" fmla="val -73839"/>
              <a:gd name="adj2" fmla="val 428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Manually creating the Makefile is a nightmare…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>
            <a:spLocks noGrp="1"/>
          </p:cNvSpPr>
          <p:nvPr>
            <p:ph type="title"/>
          </p:nvPr>
        </p:nvSpPr>
        <p:spPr>
          <a:xfrm>
            <a:off x="819150" y="381575"/>
            <a:ext cx="36918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Makefile - </a:t>
            </a:r>
            <a:r>
              <a:rPr lang="en" sz="2700">
                <a:solidFill>
                  <a:srgbClr val="9E9E9E"/>
                </a:solidFill>
              </a:rPr>
              <a:t>Variables</a:t>
            </a:r>
            <a:endParaRPr sz="2700"/>
          </a:p>
        </p:txBody>
      </p:sp>
      <p:sp>
        <p:nvSpPr>
          <p:cNvPr id="367" name="Google Shape;367;p42"/>
          <p:cNvSpPr txBox="1">
            <a:spLocks noGrp="1"/>
          </p:cNvSpPr>
          <p:nvPr>
            <p:ph type="body" idx="1"/>
          </p:nvPr>
        </p:nvSpPr>
        <p:spPr>
          <a:xfrm>
            <a:off x="819150" y="951575"/>
            <a:ext cx="4360200" cy="21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Values in previous makefile are hardcoded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To fix this, we use variables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use = or := to assign variables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CC := gcc - To set compiler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use ${&lt;var&gt;} to reference variable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b="1">
                <a:solidFill>
                  <a:schemeClr val="lt1"/>
                </a:solidFill>
              </a:rPr>
              <a:t>${CC} -c hello.c </a:t>
            </a:r>
            <a:r>
              <a:rPr lang="en" sz="1700"/>
              <a:t>- is expanded to -     </a:t>
            </a:r>
            <a:r>
              <a:rPr lang="en" sz="1700" b="1">
                <a:solidFill>
                  <a:schemeClr val="lt1"/>
                </a:solidFill>
              </a:rPr>
              <a:t>gcc -c hello.c </a:t>
            </a:r>
            <a:r>
              <a:rPr lang="en" sz="1700"/>
              <a:t>     </a:t>
            </a:r>
            <a:endParaRPr sz="1700"/>
          </a:p>
        </p:txBody>
      </p:sp>
      <p:pic>
        <p:nvPicPr>
          <p:cNvPr id="368" name="Google Shape;3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350" y="1030500"/>
            <a:ext cx="3543300" cy="298132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>
            <a:spLocks noGrp="1"/>
          </p:cNvSpPr>
          <p:nvPr>
            <p:ph type="title"/>
          </p:nvPr>
        </p:nvSpPr>
        <p:spPr>
          <a:xfrm>
            <a:off x="819150" y="381575"/>
            <a:ext cx="5052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33"/>
              <a:t>Makefile</a:t>
            </a:r>
            <a:r>
              <a:rPr lang="en"/>
              <a:t> - </a:t>
            </a:r>
            <a:r>
              <a:rPr lang="en">
                <a:solidFill>
                  <a:srgbClr val="9E9E9E"/>
                </a:solidFill>
              </a:rPr>
              <a:t>Automatic Variable</a:t>
            </a:r>
            <a:endParaRPr/>
          </a:p>
        </p:txBody>
      </p:sp>
      <p:sp>
        <p:nvSpPr>
          <p:cNvPr id="374" name="Google Shape;374;p43"/>
          <p:cNvSpPr txBox="1">
            <a:spLocks noGrp="1"/>
          </p:cNvSpPr>
          <p:nvPr>
            <p:ph type="body" idx="1"/>
          </p:nvPr>
        </p:nvSpPr>
        <p:spPr>
          <a:xfrm>
            <a:off x="819150" y="951575"/>
            <a:ext cx="7478100" cy="14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Special Variables automatically set to values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>
                <a:solidFill>
                  <a:schemeClr val="lt1"/>
                </a:solidFill>
              </a:rPr>
              <a:t>$@</a:t>
            </a:r>
            <a:r>
              <a:rPr lang="en" sz="1700"/>
              <a:t> - set to the filename of target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>
                <a:solidFill>
                  <a:schemeClr val="lt1"/>
                </a:solidFill>
              </a:rPr>
              <a:t>$&lt;</a:t>
            </a:r>
            <a:r>
              <a:rPr lang="en" sz="1700"/>
              <a:t> - set to the name of the first prerequisite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>
                <a:solidFill>
                  <a:schemeClr val="lt1"/>
                </a:solidFill>
              </a:rPr>
              <a:t>$^</a:t>
            </a:r>
            <a:r>
              <a:rPr lang="en" sz="1700"/>
              <a:t> - set to the name of all the prerequisites, with a space between each name</a:t>
            </a:r>
            <a:endParaRPr sz="1700"/>
          </a:p>
        </p:txBody>
      </p:sp>
      <p:pic>
        <p:nvPicPr>
          <p:cNvPr id="375" name="Google Shape;3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25" y="2379525"/>
            <a:ext cx="3467700" cy="108135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76" name="Google Shape;376;p43"/>
          <p:cNvCxnSpPr/>
          <p:nvPr/>
        </p:nvCxnSpPr>
        <p:spPr>
          <a:xfrm>
            <a:off x="3999025" y="2916450"/>
            <a:ext cx="342300" cy="75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77" name="Google Shape;37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825" y="2379525"/>
            <a:ext cx="4284450" cy="108135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 txBox="1">
            <a:spLocks noGrp="1"/>
          </p:cNvSpPr>
          <p:nvPr>
            <p:ph type="title"/>
          </p:nvPr>
        </p:nvSpPr>
        <p:spPr>
          <a:xfrm>
            <a:off x="819150" y="381575"/>
            <a:ext cx="42510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Makefile - </a:t>
            </a:r>
            <a:r>
              <a:rPr lang="en" sz="2700">
                <a:solidFill>
                  <a:srgbClr val="9E9E9E"/>
                </a:solidFill>
              </a:rPr>
              <a:t>Phony targets</a:t>
            </a:r>
            <a:endParaRPr sz="2700"/>
          </a:p>
        </p:txBody>
      </p:sp>
      <p:sp>
        <p:nvSpPr>
          <p:cNvPr id="383" name="Google Shape;383;p44"/>
          <p:cNvSpPr txBox="1">
            <a:spLocks noGrp="1"/>
          </p:cNvSpPr>
          <p:nvPr>
            <p:ph type="body" idx="1"/>
          </p:nvPr>
        </p:nvSpPr>
        <p:spPr>
          <a:xfrm>
            <a:off x="819150" y="951575"/>
            <a:ext cx="4360200" cy="23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target which does not represent a file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If you write a rule whose recipe does not create the target file, then the recipe will be executed every time target comes up for remaking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If file does exists, calling rule will not work properly</a:t>
            </a:r>
            <a:endParaRPr sz="1700"/>
          </a:p>
        </p:txBody>
      </p:sp>
      <p:pic>
        <p:nvPicPr>
          <p:cNvPr id="384" name="Google Shape;38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900" y="3262475"/>
            <a:ext cx="7433700" cy="114002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5" name="Google Shape;38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9350" y="951563"/>
            <a:ext cx="3143250" cy="166687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 txBox="1">
            <a:spLocks noGrp="1"/>
          </p:cNvSpPr>
          <p:nvPr>
            <p:ph type="title"/>
          </p:nvPr>
        </p:nvSpPr>
        <p:spPr>
          <a:xfrm>
            <a:off x="819150" y="381575"/>
            <a:ext cx="42510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Makefile - </a:t>
            </a:r>
            <a:r>
              <a:rPr lang="en" sz="2700">
                <a:solidFill>
                  <a:srgbClr val="9E9E9E"/>
                </a:solidFill>
              </a:rPr>
              <a:t>Phony targets</a:t>
            </a:r>
            <a:endParaRPr sz="2700"/>
          </a:p>
        </p:txBody>
      </p:sp>
      <p:sp>
        <p:nvSpPr>
          <p:cNvPr id="391" name="Google Shape;391;p45"/>
          <p:cNvSpPr txBox="1">
            <a:spLocks noGrp="1"/>
          </p:cNvSpPr>
          <p:nvPr>
            <p:ph type="body" idx="1"/>
          </p:nvPr>
        </p:nvSpPr>
        <p:spPr>
          <a:xfrm>
            <a:off x="819150" y="951575"/>
            <a:ext cx="4018500" cy="12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Explicitly declare target as phony by making it a prerequisite to special target </a:t>
            </a:r>
            <a:r>
              <a:rPr lang="en" sz="1700" b="1">
                <a:solidFill>
                  <a:schemeClr val="lt1"/>
                </a:solidFill>
              </a:rPr>
              <a:t>.PHONY</a:t>
            </a:r>
            <a:endParaRPr sz="1700"/>
          </a:p>
        </p:txBody>
      </p:sp>
      <p:pic>
        <p:nvPicPr>
          <p:cNvPr id="392" name="Google Shape;3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838" y="866763"/>
            <a:ext cx="2809875" cy="170497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93" name="Google Shape;39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900" y="3262475"/>
            <a:ext cx="7534275" cy="120967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>
            <a:spLocks noGrp="1"/>
          </p:cNvSpPr>
          <p:nvPr>
            <p:ph type="title" idx="4294967295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840"/>
              <a:t>Example Usage</a:t>
            </a:r>
            <a:endParaRPr sz="6840"/>
          </a:p>
        </p:txBody>
      </p:sp>
      <p:sp>
        <p:nvSpPr>
          <p:cNvPr id="225" name="Google Shape;225;p27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02512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275" y="2548000"/>
            <a:ext cx="2714475" cy="23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571150" y="397300"/>
            <a:ext cx="29994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tools</a:t>
            </a:r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1"/>
          </p:nvPr>
        </p:nvSpPr>
        <p:spPr>
          <a:xfrm>
            <a:off x="634075" y="1093300"/>
            <a:ext cx="3573600" cy="19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Useful Tools we recommend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Using tools optimally will save </a:t>
            </a:r>
            <a:r>
              <a:rPr lang="en" sz="1700" b="1">
                <a:solidFill>
                  <a:schemeClr val="lt1"/>
                </a:solidFill>
              </a:rPr>
              <a:t>a lot</a:t>
            </a:r>
            <a:r>
              <a:rPr lang="en" sz="1700"/>
              <a:t> of time - Especially IDE, Project Builder &amp; Shell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Scripts can be useful for creating tests</a:t>
            </a:r>
            <a:endParaRPr sz="1700"/>
          </a:p>
        </p:txBody>
      </p:sp>
      <p:graphicFrame>
        <p:nvGraphicFramePr>
          <p:cNvPr id="177" name="Google Shape;177;p21"/>
          <p:cNvGraphicFramePr/>
          <p:nvPr/>
        </p:nvGraphicFramePr>
        <p:xfrm>
          <a:off x="4697825" y="886575"/>
          <a:ext cx="3644900" cy="3455670"/>
        </p:xfrm>
        <a:graphic>
          <a:graphicData uri="http://schemas.openxmlformats.org/drawingml/2006/table">
            <a:tbl>
              <a:tblPr>
                <a:noFill/>
                <a:tableStyleId>{79CDC9FF-FEEA-4207-9C9E-BB8EFCC81BE8}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Text Editor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Emacs, Nano, Notepad, </a:t>
                      </a:r>
                      <a:r>
                        <a:rPr lang="en" b="1">
                          <a:solidFill>
                            <a:schemeClr val="lt1"/>
                          </a:solidFill>
                        </a:rPr>
                        <a:t>Vim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IDE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Vscode</a:t>
                      </a:r>
                      <a:r>
                        <a:rPr lang="en"/>
                        <a:t>, Clion, Visual Studio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Compilers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GCC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Project Builder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Makefile</a:t>
                      </a:r>
                      <a:r>
                        <a:rPr lang="en"/>
                        <a:t>, CMake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80000"/>
                          </a:solidFill>
                        </a:rPr>
                        <a:t>Computer Interfaces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GUI</a:t>
                      </a:r>
                      <a:r>
                        <a:rPr lang="en" b="1">
                          <a:solidFill>
                            <a:schemeClr val="dk2"/>
                          </a:solidFill>
                        </a:rPr>
                        <a:t>,</a:t>
                      </a:r>
                      <a:r>
                        <a:rPr lang="en" b="1">
                          <a:solidFill>
                            <a:schemeClr val="lt1"/>
                          </a:solidFill>
                        </a:rPr>
                        <a:t> Shell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8" name="Google Shape;178;p21"/>
          <p:cNvSpPr/>
          <p:nvPr/>
        </p:nvSpPr>
        <p:spPr>
          <a:xfrm>
            <a:off x="3570550" y="281200"/>
            <a:ext cx="1040700" cy="928200"/>
          </a:xfrm>
          <a:prstGeom prst="wedgeRoundRectCallout">
            <a:avLst>
              <a:gd name="adj1" fmla="val 44465"/>
              <a:gd name="adj2" fmla="val 84723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Vscode is technically a text editor but can be used as IDE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2"/>
          <p:cNvSpPr txBox="1">
            <a:spLocks noGrp="1"/>
          </p:cNvSpPr>
          <p:nvPr>
            <p:ph type="title"/>
          </p:nvPr>
        </p:nvSpPr>
        <p:spPr>
          <a:xfrm>
            <a:off x="1385850" y="188190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819150" y="381575"/>
            <a:ext cx="17055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Shell</a:t>
            </a:r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819150" y="951575"/>
            <a:ext cx="74706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900"/>
              <a:t>Computer program that exposes operating system services to user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Interprets commands and runs them</a:t>
            </a:r>
            <a:endParaRPr sz="1900"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125" y="1804325"/>
            <a:ext cx="5064026" cy="296812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body" idx="1"/>
          </p:nvPr>
        </p:nvSpPr>
        <p:spPr>
          <a:xfrm>
            <a:off x="819150" y="951575"/>
            <a:ext cx="3578700" cy="3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>
                <a:solidFill>
                  <a:schemeClr val="lt1"/>
                </a:solidFill>
              </a:rPr>
              <a:t>pwd</a:t>
            </a:r>
            <a:r>
              <a:rPr lang="en" sz="1500"/>
              <a:t> - present working directory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>
                <a:solidFill>
                  <a:schemeClr val="lt1"/>
                </a:solidFill>
              </a:rPr>
              <a:t>ls</a:t>
            </a:r>
            <a:r>
              <a:rPr lang="en" sz="1500"/>
              <a:t> - list directory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>
                <a:solidFill>
                  <a:schemeClr val="lt1"/>
                </a:solidFill>
              </a:rPr>
              <a:t>mkdir</a:t>
            </a:r>
            <a:r>
              <a:rPr lang="en" sz="1500"/>
              <a:t> - make directory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>
                <a:solidFill>
                  <a:schemeClr val="lt1"/>
                </a:solidFill>
              </a:rPr>
              <a:t>cd</a:t>
            </a:r>
            <a:r>
              <a:rPr lang="en" sz="1500"/>
              <a:t> - change directory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b="1">
                <a:solidFill>
                  <a:schemeClr val="lt1"/>
                </a:solidFill>
              </a:rPr>
              <a:t>cd ..</a:t>
            </a:r>
            <a:r>
              <a:rPr lang="en" sz="1500"/>
              <a:t> for parent directory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b="1">
                <a:solidFill>
                  <a:schemeClr val="lt1"/>
                </a:solidFill>
              </a:rPr>
              <a:t>cd ~</a:t>
            </a:r>
            <a:r>
              <a:rPr lang="en" sz="1500"/>
              <a:t> for home directory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>
                <a:solidFill>
                  <a:schemeClr val="lt1"/>
                </a:solidFill>
              </a:rPr>
              <a:t>touch</a:t>
            </a:r>
            <a:r>
              <a:rPr lang="en" sz="1500"/>
              <a:t> - create new empty file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>
                <a:solidFill>
                  <a:schemeClr val="lt1"/>
                </a:solidFill>
              </a:rPr>
              <a:t>cp</a:t>
            </a:r>
            <a:r>
              <a:rPr lang="en" sz="1500"/>
              <a:t> - copy file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>
                <a:solidFill>
                  <a:schemeClr val="lt1"/>
                </a:solidFill>
              </a:rPr>
              <a:t>rm</a:t>
            </a:r>
            <a:r>
              <a:rPr lang="en" sz="1500"/>
              <a:t> - remove files/directories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>
                <a:solidFill>
                  <a:schemeClr val="lt1"/>
                </a:solidFill>
              </a:rPr>
              <a:t>mv </a:t>
            </a:r>
            <a:r>
              <a:rPr lang="en" sz="1500"/>
              <a:t>- move files/directories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>
                <a:solidFill>
                  <a:schemeClr val="lt1"/>
                </a:solidFill>
              </a:rPr>
              <a:t>cat</a:t>
            </a:r>
            <a:r>
              <a:rPr lang="en" sz="1500"/>
              <a:t> - concatenate file (prints file content)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>
                <a:solidFill>
                  <a:schemeClr val="lt1"/>
                </a:solidFill>
              </a:rPr>
              <a:t>man &lt;command&gt;</a:t>
            </a:r>
            <a:r>
              <a:rPr lang="en" sz="1500"/>
              <a:t> - displays command manual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>
                <a:solidFill>
                  <a:schemeClr val="lt1"/>
                </a:solidFill>
              </a:rPr>
              <a:t>history </a:t>
            </a:r>
            <a:r>
              <a:rPr lang="en" sz="1500"/>
              <a:t>- display used commands</a:t>
            </a:r>
            <a:endParaRPr sz="1500"/>
          </a:p>
        </p:txBody>
      </p:sp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819150" y="381575"/>
            <a:ext cx="3645600" cy="5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33"/>
              <a:t>Shell</a:t>
            </a:r>
            <a:r>
              <a:rPr lang="en"/>
              <a:t> - </a:t>
            </a:r>
            <a:r>
              <a:rPr lang="en">
                <a:solidFill>
                  <a:srgbClr val="9E9E9E"/>
                </a:solidFill>
              </a:rPr>
              <a:t>Basic Utilities</a:t>
            </a: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4397850" y="305100"/>
            <a:ext cx="4137600" cy="467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Utility - Program that may be run on Shell to receive some service (usually from OS)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009" y="951575"/>
            <a:ext cx="4661191" cy="3852501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4" name="Google Shape;194;p23"/>
          <p:cNvSpPr/>
          <p:nvPr/>
        </p:nvSpPr>
        <p:spPr>
          <a:xfrm>
            <a:off x="6131725" y="2326475"/>
            <a:ext cx="498600" cy="245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>
            <a:spLocks noGrp="1"/>
          </p:cNvSpPr>
          <p:nvPr>
            <p:ph type="title" idx="4294967295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840"/>
              <a:t>Example Usage</a:t>
            </a:r>
            <a:endParaRPr sz="6840"/>
          </a:p>
        </p:txBody>
      </p:sp>
      <p:sp>
        <p:nvSpPr>
          <p:cNvPr id="225" name="Google Shape;225;p27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54061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819150" y="381575"/>
            <a:ext cx="942600" cy="7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Vim</a:t>
            </a:r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819150" y="951575"/>
            <a:ext cx="4922100" cy="3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Based on text editor Vi </a:t>
            </a:r>
            <a:endParaRPr sz="19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Vim - </a:t>
            </a:r>
            <a:r>
              <a:rPr lang="en" sz="1700" i="1"/>
              <a:t>Vi improved</a:t>
            </a:r>
            <a:endParaRPr sz="1700" i="1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Highly configurable &amp; powerful text editor</a:t>
            </a:r>
            <a:endParaRPr sz="19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Vim’s guiding principle is Efficiency &amp; speed</a:t>
            </a:r>
            <a:endParaRPr sz="17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Modal editing - Operates in different Modes like: normal, insert, command…</a:t>
            </a:r>
            <a:endParaRPr sz="19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Steep learning curve</a:t>
            </a:r>
            <a:endParaRPr sz="17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Keyboard-Centric Navigation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Lightweight &amp; Low resource consumption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High availability</a:t>
            </a:r>
            <a:endParaRPr sz="19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Many Linux distributions come with vim</a:t>
            </a:r>
            <a:endParaRPr sz="1900"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550" y="428625"/>
            <a:ext cx="21336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2375" y="2701825"/>
            <a:ext cx="3097950" cy="18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830700" y="365875"/>
            <a:ext cx="3117300" cy="6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Vim Modes</a:t>
            </a:r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830700" y="998775"/>
            <a:ext cx="3888000" cy="38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Normal Mode </a:t>
            </a:r>
            <a:endParaRPr sz="17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Default mode when opening Vim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Used for navigation &amp; editing</a:t>
            </a:r>
            <a:endParaRPr sz="14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Insert Mode </a:t>
            </a:r>
            <a:endParaRPr sz="17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Insert text into document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Similar to behaviour in regular text editor</a:t>
            </a:r>
            <a:endParaRPr sz="14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Visual Mode </a:t>
            </a:r>
            <a:endParaRPr sz="17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Selecting and manipulating text blocks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Highlight portions of text to copy, paste, cut or apply formatting</a:t>
            </a:r>
            <a:endParaRPr sz="14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Command Mode</a:t>
            </a:r>
            <a:endParaRPr sz="17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Enter commands which affect file or editor itself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Actions such as saving files are done here</a:t>
            </a:r>
            <a:endParaRPr sz="14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And more… </a:t>
            </a:r>
            <a:endParaRPr sz="1700"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700" y="718650"/>
            <a:ext cx="4120500" cy="3919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0" name="Google Shape;210;p25"/>
          <p:cNvSpPr/>
          <p:nvPr/>
        </p:nvSpPr>
        <p:spPr>
          <a:xfrm>
            <a:off x="3948000" y="571475"/>
            <a:ext cx="684600" cy="631500"/>
          </a:xfrm>
          <a:prstGeom prst="wedgeRoundRectCallout">
            <a:avLst>
              <a:gd name="adj1" fmla="val 44465"/>
              <a:gd name="adj2" fmla="val 84723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Visual Mode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2928600" y="365875"/>
            <a:ext cx="933300" cy="42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איך הגעתי לכאן?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title"/>
          </p:nvPr>
        </p:nvSpPr>
        <p:spPr>
          <a:xfrm>
            <a:off x="830700" y="365875"/>
            <a:ext cx="3117300" cy="6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Vim - Config</a:t>
            </a:r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body" idx="1"/>
          </p:nvPr>
        </p:nvSpPr>
        <p:spPr>
          <a:xfrm>
            <a:off x="830700" y="998775"/>
            <a:ext cx="3604200" cy="3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.vimrc - Configuration file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Set preferences, Define keybindings &amp; more 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Typically resides in User’s home directory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Plugins can be added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Enhance functionality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Created by Vim community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Enabled through .vimrc file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Directory of vim plugins -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Vim Awesome</a:t>
            </a:r>
            <a:endParaRPr sz="1700"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100" y="321425"/>
            <a:ext cx="4130101" cy="450063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9" name="Google Shape;219;p26"/>
          <p:cNvSpPr/>
          <p:nvPr/>
        </p:nvSpPr>
        <p:spPr>
          <a:xfrm>
            <a:off x="3368050" y="306625"/>
            <a:ext cx="1257300" cy="798600"/>
          </a:xfrm>
          <a:prstGeom prst="wedgeRoundRectCallout">
            <a:avLst>
              <a:gd name="adj1" fmla="val 44465"/>
              <a:gd name="adj2" fmla="val 84723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Example Vim setup -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Installation Here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1002</Words>
  <Application>Microsoft Office PowerPoint</Application>
  <PresentationFormat>‫הצגה על המסך (16:9)</PresentationFormat>
  <Paragraphs>178</Paragraphs>
  <Slides>30</Slides>
  <Notes>30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30</vt:i4>
      </vt:variant>
    </vt:vector>
  </HeadingPairs>
  <TitlesOfParts>
    <vt:vector size="34" baseType="lpstr">
      <vt:lpstr>Nunito</vt:lpstr>
      <vt:lpstr>Calibri</vt:lpstr>
      <vt:lpstr>Arial</vt:lpstr>
      <vt:lpstr>Shift</vt:lpstr>
      <vt:lpstr>Recitation 1</vt:lpstr>
      <vt:lpstr>Developer Tools</vt:lpstr>
      <vt:lpstr>Developer tools</vt:lpstr>
      <vt:lpstr>Shell</vt:lpstr>
      <vt:lpstr>Shell - Basic Utilities</vt:lpstr>
      <vt:lpstr>Example Usage</vt:lpstr>
      <vt:lpstr>Vim</vt:lpstr>
      <vt:lpstr>Vim Modes</vt:lpstr>
      <vt:lpstr>Vim - Config</vt:lpstr>
      <vt:lpstr>Example Usage</vt:lpstr>
      <vt:lpstr>Neovim</vt:lpstr>
      <vt:lpstr>Neovim - Setup</vt:lpstr>
      <vt:lpstr>VSCODE</vt:lpstr>
      <vt:lpstr>Recommended Extensions Language Support</vt:lpstr>
      <vt:lpstr>Recommended Extensions Code completion</vt:lpstr>
      <vt:lpstr>Recommended Extensions Version Control &amp; Productivity</vt:lpstr>
      <vt:lpstr>Recommended Extensions Quality of life</vt:lpstr>
      <vt:lpstr>Makefile</vt:lpstr>
      <vt:lpstr>Makefile - How To</vt:lpstr>
      <vt:lpstr>Makefile - How To</vt:lpstr>
      <vt:lpstr>Makefile</vt:lpstr>
      <vt:lpstr>Makefile - Default Goal</vt:lpstr>
      <vt:lpstr>Makefile - Default Goal</vt:lpstr>
      <vt:lpstr>Makefile</vt:lpstr>
      <vt:lpstr>Makefile - Variables</vt:lpstr>
      <vt:lpstr>Makefile - Automatic Variable</vt:lpstr>
      <vt:lpstr>Makefile - Phony targets</vt:lpstr>
      <vt:lpstr>Makefile - Phony targets</vt:lpstr>
      <vt:lpstr>Example Usage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</dc:title>
  <cp:lastModifiedBy>Yehonatan Calinsky</cp:lastModifiedBy>
  <cp:revision>1</cp:revision>
  <dcterms:modified xsi:type="dcterms:W3CDTF">2024-05-03T19:13:11Z</dcterms:modified>
</cp:coreProperties>
</file>