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81" r:id="rId2"/>
    <p:sldId id="282" r:id="rId3"/>
    <p:sldId id="283" r:id="rId4"/>
    <p:sldId id="284" r:id="rId5"/>
    <p:sldId id="285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3D54E5-2253-4490-957A-4DB95F82032A}" v="32" dt="2024-05-09T07:01:47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honatan Calinsky" userId="06d9f1dd-2028-4ccc-b7fe-ec2e2aec7b5b" providerId="ADAL" clId="{693D54E5-2253-4490-957A-4DB95F82032A}"/>
    <pc:docChg chg="undo custSel addSld delSld modSld sldOrd">
      <pc:chgData name="Yehonatan Calinsky" userId="06d9f1dd-2028-4ccc-b7fe-ec2e2aec7b5b" providerId="ADAL" clId="{693D54E5-2253-4490-957A-4DB95F82032A}" dt="2024-05-09T07:45:37.308" v="197" actId="20577"/>
      <pc:docMkLst>
        <pc:docMk/>
      </pc:docMkLst>
      <pc:sldChg chg="ord modNotes">
        <pc:chgData name="Yehonatan Calinsky" userId="06d9f1dd-2028-4ccc-b7fe-ec2e2aec7b5b" providerId="ADAL" clId="{693D54E5-2253-4490-957A-4DB95F82032A}" dt="2024-05-09T06:50:24.066" v="4"/>
        <pc:sldMkLst>
          <pc:docMk/>
          <pc:sldMk cId="0" sldId="256"/>
        </pc:sldMkLst>
      </pc:sldChg>
      <pc:sldChg chg="add del">
        <pc:chgData name="Yehonatan Calinsky" userId="06d9f1dd-2028-4ccc-b7fe-ec2e2aec7b5b" providerId="ADAL" clId="{693D54E5-2253-4490-957A-4DB95F82032A}" dt="2024-05-09T06:50:21.768" v="2"/>
        <pc:sldMkLst>
          <pc:docMk/>
          <pc:sldMk cId="0" sldId="281"/>
        </pc:sldMkLst>
      </pc:sldChg>
      <pc:sldChg chg="add del">
        <pc:chgData name="Yehonatan Calinsky" userId="06d9f1dd-2028-4ccc-b7fe-ec2e2aec7b5b" providerId="ADAL" clId="{693D54E5-2253-4490-957A-4DB95F82032A}" dt="2024-05-09T06:50:21.768" v="2"/>
        <pc:sldMkLst>
          <pc:docMk/>
          <pc:sldMk cId="0" sldId="282"/>
        </pc:sldMkLst>
      </pc:sldChg>
      <pc:sldChg chg="delSp modSp add del mod">
        <pc:chgData name="Yehonatan Calinsky" userId="06d9f1dd-2028-4ccc-b7fe-ec2e2aec7b5b" providerId="ADAL" clId="{693D54E5-2253-4490-957A-4DB95F82032A}" dt="2024-05-09T07:01:47.235" v="182" actId="20577"/>
        <pc:sldMkLst>
          <pc:docMk/>
          <pc:sldMk cId="0" sldId="283"/>
        </pc:sldMkLst>
        <pc:spChg chg="mod">
          <ac:chgData name="Yehonatan Calinsky" userId="06d9f1dd-2028-4ccc-b7fe-ec2e2aec7b5b" providerId="ADAL" clId="{693D54E5-2253-4490-957A-4DB95F82032A}" dt="2024-05-09T07:01:47.235" v="182" actId="20577"/>
          <ac:spMkLst>
            <pc:docMk/>
            <pc:sldMk cId="0" sldId="283"/>
            <ac:spMk id="140" creationId="{00000000-0000-0000-0000-000000000000}"/>
          </ac:spMkLst>
        </pc:spChg>
        <pc:picChg chg="del">
          <ac:chgData name="Yehonatan Calinsky" userId="06d9f1dd-2028-4ccc-b7fe-ec2e2aec7b5b" providerId="ADAL" clId="{693D54E5-2253-4490-957A-4DB95F82032A}" dt="2024-05-09T06:56:11.044" v="54" actId="478"/>
          <ac:picMkLst>
            <pc:docMk/>
            <pc:sldMk cId="0" sldId="283"/>
            <ac:picMk id="144" creationId="{00000000-0000-0000-0000-000000000000}"/>
          </ac:picMkLst>
        </pc:picChg>
        <pc:picChg chg="del mod">
          <ac:chgData name="Yehonatan Calinsky" userId="06d9f1dd-2028-4ccc-b7fe-ec2e2aec7b5b" providerId="ADAL" clId="{693D54E5-2253-4490-957A-4DB95F82032A}" dt="2024-05-09T06:56:53.521" v="72" actId="478"/>
          <ac:picMkLst>
            <pc:docMk/>
            <pc:sldMk cId="0" sldId="283"/>
            <ac:picMk id="145" creationId="{00000000-0000-0000-0000-000000000000}"/>
          </ac:picMkLst>
        </pc:picChg>
      </pc:sldChg>
      <pc:sldChg chg="modSp add del mod">
        <pc:chgData name="Yehonatan Calinsky" userId="06d9f1dd-2028-4ccc-b7fe-ec2e2aec7b5b" providerId="ADAL" clId="{693D54E5-2253-4490-957A-4DB95F82032A}" dt="2024-05-09T07:45:37.308" v="197" actId="20577"/>
        <pc:sldMkLst>
          <pc:docMk/>
          <pc:sldMk cId="0" sldId="284"/>
        </pc:sldMkLst>
        <pc:spChg chg="mod">
          <ac:chgData name="Yehonatan Calinsky" userId="06d9f1dd-2028-4ccc-b7fe-ec2e2aec7b5b" providerId="ADAL" clId="{693D54E5-2253-4490-957A-4DB95F82032A}" dt="2024-05-09T07:45:37.308" v="197" actId="20577"/>
          <ac:spMkLst>
            <pc:docMk/>
            <pc:sldMk cId="0" sldId="284"/>
            <ac:spMk id="151" creationId="{00000000-0000-0000-0000-000000000000}"/>
          </ac:spMkLst>
        </pc:spChg>
      </pc:sldChg>
      <pc:sldChg chg="modSp add mod">
        <pc:chgData name="Yehonatan Calinsky" userId="06d9f1dd-2028-4ccc-b7fe-ec2e2aec7b5b" providerId="ADAL" clId="{693D54E5-2253-4490-957A-4DB95F82032A}" dt="2024-05-09T06:50:41.915" v="39" actId="20577"/>
        <pc:sldMkLst>
          <pc:docMk/>
          <pc:sldMk cId="2958128899" sldId="285"/>
        </pc:sldMkLst>
        <pc:spChg chg="mod">
          <ac:chgData name="Yehonatan Calinsky" userId="06d9f1dd-2028-4ccc-b7fe-ec2e2aec7b5b" providerId="ADAL" clId="{693D54E5-2253-4490-957A-4DB95F82032A}" dt="2024-05-09T06:50:41.915" v="39" actId="20577"/>
          <ac:spMkLst>
            <pc:docMk/>
            <pc:sldMk cId="2958128899" sldId="285"/>
            <ac:spMk id="12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cc169559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cc169559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7d8b7977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7d8b7977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7d8b7977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7d8b7977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7d8b7977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7d8b7977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7d8b7977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7d8b7977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7d8b7977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7d8b7977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7d8b7977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7d8b7977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7d8b7977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7d8b7977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7d8b7977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7d8b7977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7d8b7977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7d8b7977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7d8b7977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7d8b7977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cc1695594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cc1695594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7d8b7977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7d8b7977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7d8b7977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7d8b7977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7d8b7977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7d8b7977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7d8b7977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7d8b7977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7d8b7977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7d8b7977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7d8b7977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7d8b7977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7d8b7977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7d8b79771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e9dd26dd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e9dd26dd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1c8133b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b1c8133b2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7d8b79771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7d8b79771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cc1695594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cc1695594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7d8b7977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7d8b7977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cc1695594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cc1695594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cc169559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cc169559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3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1c8133b2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1c8133b2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7d8b7977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7d8b7977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7d8b7977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7d8b7977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7d8b7977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7d8b7977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hell-storm.org/online/Online-Assembler-and-Disassemble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Representing types in hardware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Assembly</a:t>
            </a:r>
            <a:endParaRPr sz="4000"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311700" y="1392709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Low level programming language, corresponding with some ISA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Every machine instruction has a matching mnemonic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Architecture specific</a:t>
            </a:r>
            <a:endParaRPr sz="174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Supports more than just defining a sequence of instructions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Comments, labels, memory locations</a:t>
            </a:r>
            <a:endParaRPr sz="174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Compilation is done using an Assembler</a:t>
            </a:r>
            <a:endParaRPr sz="174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One architecture can have many different assembler, with different syntaxes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E.g: x86 has both AT&amp;T and Intel syntaxes commonly used</a:t>
            </a:r>
            <a:endParaRPr sz="17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x86-64</a:t>
            </a:r>
            <a:endParaRPr sz="400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311700" y="1392709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 dirty="0">
                <a:solidFill>
                  <a:schemeClr val="dk1"/>
                </a:solidFill>
              </a:rPr>
              <a:t>1978, Intel released their 8086 CPU, where the x86 architecture was first seen</a:t>
            </a:r>
            <a:endParaRPr sz="1740" dirty="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 dirty="0">
                <a:solidFill>
                  <a:schemeClr val="dk1"/>
                </a:solidFill>
              </a:rPr>
              <a:t>16-bit, CISC</a:t>
            </a:r>
            <a:endParaRPr sz="1740" dirty="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 dirty="0">
                <a:solidFill>
                  <a:schemeClr val="dk1"/>
                </a:solidFill>
              </a:rPr>
              <a:t>Chosen by IBM to be the CPU of their first PC, it gained popularity fast</a:t>
            </a:r>
            <a:endParaRPr lang="en-US" sz="1740" dirty="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-US" sz="1740" dirty="0">
                <a:solidFill>
                  <a:schemeClr val="dk1"/>
                </a:solidFill>
              </a:rPr>
              <a:t>Years later, at 2003, </a:t>
            </a:r>
            <a:r>
              <a:rPr lang="en-US" sz="1740" dirty="0" err="1">
                <a:solidFill>
                  <a:schemeClr val="dk1"/>
                </a:solidFill>
              </a:rPr>
              <a:t>amd</a:t>
            </a:r>
            <a:r>
              <a:rPr lang="en-US" sz="1740" dirty="0">
                <a:solidFill>
                  <a:schemeClr val="dk1"/>
                </a:solidFill>
              </a:rPr>
              <a:t> released their amd64 architecture</a:t>
            </a:r>
          </a:p>
          <a:p>
            <a:pPr marL="914400" lvl="1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 dirty="0">
                <a:solidFill>
                  <a:schemeClr val="dk1"/>
                </a:solidFill>
              </a:rPr>
              <a:t>Superset of x86, basically a 64 bit version</a:t>
            </a:r>
            <a:endParaRPr sz="1740" dirty="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 dirty="0">
                <a:solidFill>
                  <a:schemeClr val="dk1"/>
                </a:solidFill>
              </a:rPr>
              <a:t>Also known as x86-64</a:t>
            </a:r>
            <a:endParaRPr sz="1740" dirty="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 dirty="0">
                <a:solidFill>
                  <a:schemeClr val="dk1"/>
                </a:solidFill>
              </a:rPr>
              <a:t>Commonly used all around the world, we’ll be focusing on it.</a:t>
            </a:r>
            <a:endParaRPr sz="1740" dirty="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 dirty="0">
                <a:solidFill>
                  <a:schemeClr val="dk1"/>
                </a:solidFill>
              </a:rPr>
              <a:t>Also, at least for now, we’ll be using AT&amp;T syntax.</a:t>
            </a:r>
            <a:endParaRPr sz="174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Registers</a:t>
            </a:r>
            <a:endParaRPr sz="4000"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1"/>
          </p:nvPr>
        </p:nvSpPr>
        <p:spPr>
          <a:xfrm>
            <a:off x="311700" y="1392709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An x86-64 CPU contains a set of 16, 64 bit registers.</a:t>
            </a:r>
            <a:endParaRPr sz="174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40">
              <a:solidFill>
                <a:schemeClr val="dk1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48551"/>
          <a:stretch/>
        </p:blipFill>
        <p:spPr>
          <a:xfrm>
            <a:off x="364350" y="1877225"/>
            <a:ext cx="3914975" cy="27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t="51009"/>
          <a:stretch/>
        </p:blipFill>
        <p:spPr>
          <a:xfrm>
            <a:off x="4917325" y="2043120"/>
            <a:ext cx="3914975" cy="2616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Sizes</a:t>
            </a:r>
            <a:endParaRPr sz="4000"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"/>
          </p:nvPr>
        </p:nvSpPr>
        <p:spPr>
          <a:xfrm>
            <a:off x="311700" y="1298409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en" sz="1640">
                <a:solidFill>
                  <a:schemeClr val="dk1"/>
                </a:solidFill>
              </a:rPr>
              <a:t>At the end, everything is bytes…</a:t>
            </a:r>
            <a:endParaRPr sz="1640">
              <a:solidFill>
                <a:schemeClr val="dk1"/>
              </a:solidFill>
            </a:endParaRPr>
          </a:p>
          <a:p>
            <a:pPr marL="914400" lvl="1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○"/>
            </a:pPr>
            <a:r>
              <a:rPr lang="en" sz="1640">
                <a:solidFill>
                  <a:schemeClr val="dk1"/>
                </a:solidFill>
              </a:rPr>
              <a:t>CPU doesn’t understand “types”</a:t>
            </a:r>
            <a:endParaRPr sz="1640">
              <a:solidFill>
                <a:schemeClr val="dk1"/>
              </a:solidFill>
            </a:endParaRPr>
          </a:p>
          <a:p>
            <a:pPr marL="914400" lvl="1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○"/>
            </a:pPr>
            <a:r>
              <a:rPr lang="en" sz="1640">
                <a:solidFill>
                  <a:schemeClr val="dk1"/>
                </a:solidFill>
              </a:rPr>
              <a:t>It does however, know it can operate on different amounts of data</a:t>
            </a:r>
            <a:endParaRPr sz="1640">
              <a:solidFill>
                <a:schemeClr val="dk1"/>
              </a:solidFill>
            </a:endParaRPr>
          </a:p>
          <a:p>
            <a:pPr marL="45720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en" sz="1640">
                <a:solidFill>
                  <a:schemeClr val="dk1"/>
                </a:solidFill>
              </a:rPr>
              <a:t>We can access sub-registers of sizes 1, 2, 4 and 8 bytes.</a:t>
            </a:r>
            <a:endParaRPr sz="1640">
              <a:solidFill>
                <a:schemeClr val="dk1"/>
              </a:solidFill>
            </a:endParaRPr>
          </a:p>
          <a:p>
            <a:pPr marL="45720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en" sz="1640">
                <a:solidFill>
                  <a:schemeClr val="dk1"/>
                </a:solidFill>
              </a:rPr>
              <a:t>Therefore, CPU instructions operate on the following sizes:</a:t>
            </a:r>
            <a:endParaRPr sz="164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b = Byte = 8b	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 = Word = 16b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l = Double word = 32b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q = Quad word = 64b</a:t>
            </a:r>
            <a:endParaRPr sz="164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4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4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4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Addressing modes</a:t>
            </a:r>
            <a:endParaRPr sz="4000"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311700" y="1392709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An addressing mode is an expression that calculates an address in memory.</a:t>
            </a:r>
            <a:endParaRPr sz="174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Used in many instructions.</a:t>
            </a:r>
            <a:endParaRPr sz="1740">
              <a:solidFill>
                <a:schemeClr val="dk1"/>
              </a:solidFill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t="2389" b="19258"/>
          <a:stretch/>
        </p:blipFill>
        <p:spPr>
          <a:xfrm>
            <a:off x="1746361" y="2234035"/>
            <a:ext cx="5946487" cy="27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Addressing modes example</a:t>
            </a:r>
            <a:endParaRPr sz="4000"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311700" y="1392709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 dirty="0">
                <a:solidFill>
                  <a:schemeClr val="dk1"/>
                </a:solidFill>
              </a:rPr>
              <a:t>movl $1, 0x604892 # address is constant value </a:t>
            </a:r>
            <a:r>
              <a:rPr lang="en" sz="1400" dirty="0">
                <a:solidFill>
                  <a:srgbClr val="FF0000"/>
                </a:solidFill>
              </a:rPr>
              <a:t>(RAM[0x604892] = 1)</a:t>
            </a:r>
            <a:endParaRPr sz="1400" dirty="0">
              <a:solidFill>
                <a:srgbClr val="FF0000"/>
              </a:solidFill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 dirty="0">
                <a:solidFill>
                  <a:schemeClr val="dk1"/>
                </a:solidFill>
              </a:rPr>
              <a:t>movl $1, (%rax) # address is in register %rax </a:t>
            </a:r>
            <a:r>
              <a:rPr lang="en" sz="1740" dirty="0">
                <a:solidFill>
                  <a:srgbClr val="FF0000"/>
                </a:solidFill>
              </a:rPr>
              <a:t>(RAM[%rax] = 1)</a:t>
            </a:r>
            <a:endParaRPr sz="1740" dirty="0">
              <a:solidFill>
                <a:srgbClr val="FF0000"/>
              </a:solidFill>
            </a:endParaRPr>
          </a:p>
          <a:p>
            <a:pPr indent="-339090" algn="l">
              <a:lnSpc>
                <a:spcPct val="150000"/>
              </a:lnSpc>
              <a:buClr>
                <a:schemeClr val="dk1"/>
              </a:buClr>
              <a:buSzPts val="1740"/>
              <a:buFont typeface="Arial"/>
              <a:buChar char="●"/>
            </a:pPr>
            <a:r>
              <a:rPr lang="en" sz="1740" dirty="0">
                <a:solidFill>
                  <a:schemeClr val="dk1"/>
                </a:solidFill>
              </a:rPr>
              <a:t>movl $1, -24(%rbx) # address = -24 + %rbx</a:t>
            </a:r>
            <a:r>
              <a:rPr lang="en-US" sz="1740" dirty="0">
                <a:solidFill>
                  <a:schemeClr val="dk1"/>
                </a:solidFill>
              </a:rPr>
              <a:t> </a:t>
            </a:r>
            <a:r>
              <a:rPr lang="en-US" sz="1740" dirty="0">
                <a:solidFill>
                  <a:srgbClr val="FF0000"/>
                </a:solidFill>
              </a:rPr>
              <a:t>(RAM[%</a:t>
            </a:r>
            <a:r>
              <a:rPr lang="en-US" sz="1740" dirty="0" err="1">
                <a:solidFill>
                  <a:srgbClr val="FF0000"/>
                </a:solidFill>
              </a:rPr>
              <a:t>rbx</a:t>
            </a:r>
            <a:r>
              <a:rPr lang="en-US" sz="1740" dirty="0">
                <a:solidFill>
                  <a:srgbClr val="FF0000"/>
                </a:solidFill>
              </a:rPr>
              <a:t> - 24] = 1)</a:t>
            </a:r>
            <a:endParaRPr sz="1740" dirty="0">
              <a:solidFill>
                <a:srgbClr val="FF0000"/>
              </a:solidFill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 dirty="0">
                <a:solidFill>
                  <a:schemeClr val="dk1"/>
                </a:solidFill>
              </a:rPr>
              <a:t>movl $1, 8(%rax, %rdi, 4)</a:t>
            </a:r>
            <a:r>
              <a:rPr lang="en" sz="1600" dirty="0">
                <a:solidFill>
                  <a:schemeClr val="dk1"/>
                </a:solidFill>
              </a:rPr>
              <a:t> # address = 8 + %rax + %rdi * 4 </a:t>
            </a:r>
            <a:r>
              <a:rPr lang="en" sz="1300" dirty="0">
                <a:solidFill>
                  <a:srgbClr val="FF0000"/>
                </a:solidFill>
              </a:rPr>
              <a:t>(RAM[8 + %rax + %rdi * 4] = 1)</a:t>
            </a:r>
            <a:endParaRPr sz="1300" dirty="0">
              <a:solidFill>
                <a:srgbClr val="FF0000"/>
              </a:solidFill>
            </a:endParaRPr>
          </a:p>
          <a:p>
            <a:pPr indent="-339090" algn="l">
              <a:lnSpc>
                <a:spcPct val="150000"/>
              </a:lnSpc>
              <a:buClr>
                <a:schemeClr val="dk1"/>
              </a:buClr>
              <a:buSzPts val="1740"/>
              <a:buFont typeface="Arial"/>
              <a:buChar char="●"/>
            </a:pPr>
            <a:r>
              <a:rPr lang="en" sz="1740" dirty="0">
                <a:solidFill>
                  <a:schemeClr val="dk1"/>
                </a:solidFill>
              </a:rPr>
              <a:t>movl $1, (%rax, %rcx, 8) # address = %rax + %rcx * 8</a:t>
            </a:r>
            <a:endParaRPr lang="en-US" sz="1740" dirty="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-US" sz="1740" dirty="0" err="1">
                <a:solidFill>
                  <a:schemeClr val="dk1"/>
                </a:solidFill>
              </a:rPr>
              <a:t>movl</a:t>
            </a:r>
            <a:r>
              <a:rPr lang="en-US" sz="1740" dirty="0">
                <a:solidFill>
                  <a:schemeClr val="dk1"/>
                </a:solidFill>
              </a:rPr>
              <a:t> $1, 0x8(, %</a:t>
            </a:r>
            <a:r>
              <a:rPr lang="en-US" sz="1740" dirty="0" err="1">
                <a:solidFill>
                  <a:schemeClr val="dk1"/>
                </a:solidFill>
              </a:rPr>
              <a:t>rdx</a:t>
            </a:r>
            <a:r>
              <a:rPr lang="en-US" sz="1740" dirty="0">
                <a:solidFill>
                  <a:schemeClr val="dk1"/>
                </a:solidFill>
              </a:rPr>
              <a:t>, 4) # address = 8 + %</a:t>
            </a:r>
            <a:r>
              <a:rPr lang="en-US" sz="1740" dirty="0" err="1">
                <a:solidFill>
                  <a:schemeClr val="dk1"/>
                </a:solidFill>
              </a:rPr>
              <a:t>rdx</a:t>
            </a:r>
            <a:r>
              <a:rPr lang="en-US" sz="1740" dirty="0">
                <a:solidFill>
                  <a:schemeClr val="dk1"/>
                </a:solidFill>
              </a:rPr>
              <a:t> * 4</a:t>
            </a: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 dirty="0">
                <a:solidFill>
                  <a:schemeClr val="dk1"/>
                </a:solidFill>
              </a:rPr>
              <a:t>movl $1, 0x4(%rax, %rcx) # address = 4 + %rax + %rcx</a:t>
            </a:r>
            <a:endParaRPr sz="174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Common Instructions</a:t>
            </a:r>
            <a:endParaRPr sz="4000"/>
          </a:p>
        </p:txBody>
      </p:sp>
      <p:sp>
        <p:nvSpPr>
          <p:cNvPr id="120" name="Google Shape;120;p23"/>
          <p:cNvSpPr txBox="1">
            <a:spLocks noGrp="1"/>
          </p:cNvSpPr>
          <p:nvPr>
            <p:ph type="subTitle" idx="1"/>
          </p:nvPr>
        </p:nvSpPr>
        <p:spPr>
          <a:xfrm>
            <a:off x="311700" y="1392709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en" sz="1640">
                <a:solidFill>
                  <a:schemeClr val="dk1"/>
                </a:solidFill>
              </a:rPr>
              <a:t>Many instructions have letter suffixes</a:t>
            </a:r>
            <a:endParaRPr sz="1640">
              <a:solidFill>
                <a:schemeClr val="dk1"/>
              </a:solidFill>
            </a:endParaRPr>
          </a:p>
          <a:p>
            <a:pPr marL="914400" lvl="1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○"/>
            </a:pPr>
            <a:r>
              <a:rPr lang="en" sz="1640">
                <a:solidFill>
                  <a:schemeClr val="dk1"/>
                </a:solidFill>
              </a:rPr>
              <a:t>b, w, l or q</a:t>
            </a:r>
            <a:endParaRPr sz="1640">
              <a:solidFill>
                <a:schemeClr val="dk1"/>
              </a:solidFill>
            </a:endParaRPr>
          </a:p>
          <a:p>
            <a:pPr marL="914400" lvl="1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○"/>
            </a:pPr>
            <a:r>
              <a:rPr lang="en" sz="1640">
                <a:solidFill>
                  <a:schemeClr val="dk1"/>
                </a:solidFill>
              </a:rPr>
              <a:t>indicates bitwidth of the operation</a:t>
            </a:r>
            <a:endParaRPr sz="1640">
              <a:solidFill>
                <a:schemeClr val="dk1"/>
              </a:solidFill>
            </a:endParaRPr>
          </a:p>
          <a:p>
            <a:pPr marL="45720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en" sz="1640">
                <a:solidFill>
                  <a:schemeClr val="dk1"/>
                </a:solidFill>
              </a:rPr>
              <a:t>Example: “movl” instruction we saw.</a:t>
            </a:r>
            <a:endParaRPr sz="164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Suffixes are dropped when the operand bitwidth is clear from operands.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“mov %rax, %rbx” obviously refers to “movq”</a:t>
            </a:r>
            <a:endParaRPr sz="174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Instructions may feature two suffixes: the first for the source, the second for the destination.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“movzbl” moves a 1-byte source value to a 4-byte destination.</a:t>
            </a:r>
            <a:endParaRPr sz="17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Common Instructions- Cont</a:t>
            </a:r>
            <a:endParaRPr sz="4000"/>
          </a:p>
        </p:txBody>
      </p:sp>
      <p:sp>
        <p:nvSpPr>
          <p:cNvPr id="126" name="Google Shape;126;p24"/>
          <p:cNvSpPr txBox="1">
            <a:spLocks noGrp="1"/>
          </p:cNvSpPr>
          <p:nvPr>
            <p:ph type="subTitle" idx="1"/>
          </p:nvPr>
        </p:nvSpPr>
        <p:spPr>
          <a:xfrm>
            <a:off x="311700" y="1392709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When the destination is a sub-register, only those specific bytes in the sub-register are written. </a:t>
            </a:r>
            <a:endParaRPr sz="174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One broad exception: a 32-bit instruction zeroes the high order 32 bits of the destination register.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  <a:highlight>
                  <a:schemeClr val="lt1"/>
                </a:highlight>
              </a:rPr>
              <a:t>For example, “mov %ebx, %ebx” might seem pointless.</a:t>
            </a:r>
            <a:endParaRPr sz="174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1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  <a:highlight>
                  <a:schemeClr val="lt1"/>
                </a:highlight>
              </a:rPr>
              <a:t>In fact, this instruction zeros out the higher 32 bits of the %rbx register</a:t>
            </a:r>
            <a:endParaRPr sz="17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ctrTitle"/>
          </p:nvPr>
        </p:nvSpPr>
        <p:spPr>
          <a:xfrm>
            <a:off x="459300" y="514459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Mov</a:t>
            </a:r>
            <a:endParaRPr sz="4000"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1"/>
          </p:nvPr>
        </p:nvSpPr>
        <p:spPr>
          <a:xfrm>
            <a:off x="311700" y="1297459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en" sz="1640">
                <a:solidFill>
                  <a:schemeClr val="dk1"/>
                </a:solidFill>
              </a:rPr>
              <a:t>copies value from source to destination</a:t>
            </a:r>
            <a:endParaRPr sz="1640">
              <a:solidFill>
                <a:schemeClr val="dk1"/>
              </a:solidFill>
            </a:endParaRPr>
          </a:p>
          <a:p>
            <a:pPr marL="45720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en" sz="1640">
                <a:solidFill>
                  <a:schemeClr val="dk1"/>
                </a:solidFill>
              </a:rPr>
              <a:t>Source can be immediate value, register, or memory location </a:t>
            </a:r>
            <a:endParaRPr sz="1640">
              <a:solidFill>
                <a:schemeClr val="dk1"/>
              </a:solidFill>
            </a:endParaRPr>
          </a:p>
          <a:p>
            <a:pPr marL="45720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en" sz="1640">
                <a:solidFill>
                  <a:schemeClr val="dk1"/>
                </a:solidFill>
              </a:rPr>
              <a:t>Destination is either a register or a memory location</a:t>
            </a:r>
            <a:endParaRPr sz="1640">
              <a:solidFill>
                <a:schemeClr val="dk1"/>
              </a:solidFill>
            </a:endParaRPr>
          </a:p>
          <a:p>
            <a:pPr marL="45720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en" sz="1640" b="1">
                <a:solidFill>
                  <a:schemeClr val="dk1"/>
                </a:solidFill>
              </a:rPr>
              <a:t>At most one of source or destination can be memory.</a:t>
            </a:r>
            <a:endParaRPr sz="1640" b="1">
              <a:solidFill>
                <a:schemeClr val="dk1"/>
              </a:solidFill>
            </a:endParaRPr>
          </a:p>
          <a:p>
            <a:pPr marL="45720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en" sz="1640">
                <a:solidFill>
                  <a:schemeClr val="dk1"/>
                </a:solidFill>
              </a:rPr>
              <a:t>Suffix indicates how many bytes are copied.</a:t>
            </a:r>
            <a:endParaRPr sz="1640">
              <a:solidFill>
                <a:schemeClr val="dk1"/>
              </a:solidFill>
            </a:endParaRPr>
          </a:p>
          <a:p>
            <a:pPr marL="45720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en" sz="1640">
                <a:solidFill>
                  <a:schemeClr val="dk1"/>
                </a:solidFill>
              </a:rPr>
              <a:t>Memory location are passed using addressing modes.</a:t>
            </a:r>
            <a:endParaRPr sz="164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40">
              <a:solidFill>
                <a:schemeClr val="dk1"/>
              </a:solidFill>
            </a:endParaRPr>
          </a:p>
          <a:p>
            <a:pPr marL="45720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➢"/>
            </a:pPr>
            <a:r>
              <a:rPr lang="en" sz="1640">
                <a:solidFill>
                  <a:schemeClr val="dk1"/>
                </a:solidFill>
              </a:rPr>
              <a:t>mov $0, %eax                # %eax = 0</a:t>
            </a:r>
            <a:endParaRPr sz="1640">
              <a:solidFill>
                <a:schemeClr val="dk1"/>
              </a:solidFill>
            </a:endParaRPr>
          </a:p>
          <a:p>
            <a:pPr marL="45720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➢"/>
            </a:pPr>
            <a:r>
              <a:rPr lang="en" sz="1640">
                <a:solidFill>
                  <a:schemeClr val="dk1"/>
                </a:solidFill>
              </a:rPr>
              <a:t>movb %al, 0x409892     # write to address 0x409892 low-byte of %eax</a:t>
            </a:r>
            <a:endParaRPr sz="1640">
              <a:solidFill>
                <a:schemeClr val="dk1"/>
              </a:solidFill>
            </a:endParaRPr>
          </a:p>
          <a:p>
            <a:pPr marL="45720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➢"/>
            </a:pPr>
            <a:r>
              <a:rPr lang="en" sz="1640">
                <a:solidFill>
                  <a:schemeClr val="dk1"/>
                </a:solidFill>
              </a:rPr>
              <a:t>mov 8(%rsp), %eax       # %eax = value read from address %rsp + 8</a:t>
            </a:r>
            <a:endParaRPr sz="16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ctrTitle"/>
          </p:nvPr>
        </p:nvSpPr>
        <p:spPr>
          <a:xfrm>
            <a:off x="459300" y="514459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Mov - Cont.</a:t>
            </a:r>
            <a:endParaRPr sz="4000"/>
          </a:p>
        </p:txBody>
      </p:sp>
      <p:sp>
        <p:nvSpPr>
          <p:cNvPr id="138" name="Google Shape;138;p26"/>
          <p:cNvSpPr txBox="1">
            <a:spLocks noGrp="1"/>
          </p:cNvSpPr>
          <p:nvPr>
            <p:ph type="subTitle" idx="1"/>
          </p:nvPr>
        </p:nvSpPr>
        <p:spPr>
          <a:xfrm>
            <a:off x="311700" y="1297459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63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Char char="●"/>
            </a:pPr>
            <a:r>
              <a:rPr lang="en" sz="1540" dirty="0">
                <a:solidFill>
                  <a:schemeClr val="dk1"/>
                </a:solidFill>
              </a:rPr>
              <a:t>movs and movz instructions are used to specify how to fill the additional bytes, when the move is copying a smaller bitwidth to a larger.</a:t>
            </a:r>
            <a:endParaRPr sz="154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39" dirty="0">
              <a:solidFill>
                <a:schemeClr val="dk1"/>
              </a:solidFill>
            </a:endParaRPr>
          </a:p>
          <a:p>
            <a:pPr marL="457200" lvl="0" indent="-3263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Char char="➢"/>
            </a:pPr>
            <a:r>
              <a:rPr lang="en" sz="1540" dirty="0">
                <a:solidFill>
                  <a:schemeClr val="dk1"/>
                </a:solidFill>
              </a:rPr>
              <a:t>movsbl %al, %edx    # copy 1-byte %al, sign-extend into 4-byte %edx </a:t>
            </a:r>
            <a:endParaRPr sz="1540" dirty="0">
              <a:solidFill>
                <a:schemeClr val="dk1"/>
              </a:solidFill>
            </a:endParaRPr>
          </a:p>
          <a:p>
            <a:pPr marL="457200" lvl="0" indent="-3263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Char char="➢"/>
            </a:pPr>
            <a:r>
              <a:rPr lang="en" sz="1540" dirty="0">
                <a:solidFill>
                  <a:schemeClr val="dk1"/>
                </a:solidFill>
              </a:rPr>
              <a:t>movzbl %al, %edx    # copy 1-byte %al, zero-extend into 4-byte %edx</a:t>
            </a:r>
            <a:endParaRPr sz="154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39" dirty="0">
              <a:solidFill>
                <a:schemeClr val="dk1"/>
              </a:solidFill>
            </a:endParaRPr>
          </a:p>
          <a:p>
            <a:pPr marL="457200" lvl="0" indent="-3263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Char char="●"/>
            </a:pPr>
            <a:r>
              <a:rPr lang="en" sz="1540" dirty="0">
                <a:solidFill>
                  <a:schemeClr val="dk1"/>
                </a:solidFill>
              </a:rPr>
              <a:t>Acceptable variants</a:t>
            </a:r>
            <a:endParaRPr sz="1540" dirty="0">
              <a:solidFill>
                <a:schemeClr val="dk1"/>
              </a:solidFill>
            </a:endParaRPr>
          </a:p>
          <a:p>
            <a:pPr marL="914400" lvl="1" indent="-3263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Char char="○"/>
            </a:pPr>
            <a:r>
              <a:rPr lang="en" sz="1540" dirty="0">
                <a:solidFill>
                  <a:schemeClr val="dk1"/>
                </a:solidFill>
              </a:rPr>
              <a:t>movsbw, movsbl, movsbq, movswl, movswq, movslq</a:t>
            </a:r>
            <a:endParaRPr sz="1540" dirty="0">
              <a:solidFill>
                <a:schemeClr val="dk1"/>
              </a:solidFill>
            </a:endParaRPr>
          </a:p>
          <a:p>
            <a:pPr marL="914400" lvl="1" indent="-3263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Char char="○"/>
            </a:pPr>
            <a:r>
              <a:rPr lang="en" sz="1540" dirty="0">
                <a:solidFill>
                  <a:schemeClr val="dk1"/>
                </a:solidFill>
              </a:rPr>
              <a:t>movzbw, movzbl, movzbq, movzwl, movzwq</a:t>
            </a:r>
            <a:endParaRPr sz="1540" dirty="0">
              <a:solidFill>
                <a:schemeClr val="dk1"/>
              </a:solidFill>
            </a:endParaRPr>
          </a:p>
          <a:p>
            <a:pPr marL="457200" lvl="0" indent="-3263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Char char="●"/>
            </a:pPr>
            <a:r>
              <a:rPr lang="en" sz="1540" dirty="0">
                <a:solidFill>
                  <a:schemeClr val="dk1"/>
                </a:solidFill>
              </a:rPr>
              <a:t>Note: there isn’t a movzlq instruction</a:t>
            </a:r>
            <a:endParaRPr sz="1540" dirty="0">
              <a:solidFill>
                <a:schemeClr val="dk1"/>
              </a:solidFill>
            </a:endParaRPr>
          </a:p>
          <a:p>
            <a:pPr marL="914400" lvl="1" indent="-3263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Char char="○"/>
            </a:pPr>
            <a:r>
              <a:rPr lang="en" sz="1540" dirty="0">
                <a:solidFill>
                  <a:schemeClr val="dk1"/>
                </a:solidFill>
              </a:rPr>
              <a:t>movl will zero the upper 32bits of the destination by default</a:t>
            </a:r>
            <a:endParaRPr sz="154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819150" y="531000"/>
            <a:ext cx="7505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Basic units of information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>
              <a:solidFill>
                <a:schemeClr val="dk2"/>
              </a:solidFill>
            </a:endParaRPr>
          </a:p>
        </p:txBody>
      </p:sp>
      <p:graphicFrame>
        <p:nvGraphicFramePr>
          <p:cNvPr id="134" name="Google Shape;134;p14"/>
          <p:cNvGraphicFramePr/>
          <p:nvPr/>
        </p:nvGraphicFramePr>
        <p:xfrm>
          <a:off x="952500" y="1196400"/>
          <a:ext cx="7239000" cy="3642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rgbClr val="4A86E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900" b="1">
                        <a:solidFill>
                          <a:srgbClr val="4A86E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rgbClr val="4A86E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</a:t>
                      </a:r>
                      <a:endParaRPr sz="1900" b="1">
                        <a:solidFill>
                          <a:srgbClr val="4A86E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rgbClr val="4A86E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Usage</a:t>
                      </a:r>
                      <a:endParaRPr sz="1900" b="1">
                        <a:solidFill>
                          <a:srgbClr val="4A86E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rgbClr val="4A86E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Notes</a:t>
                      </a:r>
                      <a:endParaRPr sz="1900" b="1">
                        <a:solidFill>
                          <a:srgbClr val="4A86E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Bit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ביט = סיבית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Stores 1 or 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Minimal unit of information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Nibble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חצי בייט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Bit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unit of information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 of use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Byte/Char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בייט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Bit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unit of information, at most chars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minimal unit of information with address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מילה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Byte (=64 Bit)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Numbers (integers, fractions), pointers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size of a word depends on the machine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Lea</a:t>
            </a:r>
            <a:endParaRPr sz="4000"/>
          </a:p>
        </p:txBody>
      </p:sp>
      <p:sp>
        <p:nvSpPr>
          <p:cNvPr id="144" name="Google Shape;144;p27"/>
          <p:cNvSpPr txBox="1">
            <a:spLocks noGrp="1"/>
          </p:cNvSpPr>
          <p:nvPr>
            <p:ph type="subTitle" idx="1"/>
          </p:nvPr>
        </p:nvSpPr>
        <p:spPr>
          <a:xfrm>
            <a:off x="311700" y="1392709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en" sz="1640" dirty="0">
                <a:solidFill>
                  <a:schemeClr val="dk1"/>
                </a:solidFill>
              </a:rPr>
              <a:t>Load Effective Address</a:t>
            </a:r>
            <a:endParaRPr sz="1640" dirty="0">
              <a:solidFill>
                <a:schemeClr val="dk1"/>
              </a:solidFill>
            </a:endParaRPr>
          </a:p>
          <a:p>
            <a:pPr marL="45720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en" sz="1640" dirty="0">
                <a:solidFill>
                  <a:schemeClr val="dk1"/>
                </a:solidFill>
              </a:rPr>
              <a:t>Source is memory location (using an addressing mode)</a:t>
            </a:r>
            <a:endParaRPr sz="1640" dirty="0">
              <a:solidFill>
                <a:schemeClr val="dk1"/>
              </a:solidFill>
            </a:endParaRPr>
          </a:p>
          <a:p>
            <a:pPr marL="45720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en" sz="1640" dirty="0">
                <a:solidFill>
                  <a:schemeClr val="dk1"/>
                </a:solidFill>
              </a:rPr>
              <a:t>Copies calculated source address to destination</a:t>
            </a:r>
            <a:endParaRPr sz="1640" dirty="0">
              <a:solidFill>
                <a:schemeClr val="dk1"/>
              </a:solidFill>
            </a:endParaRPr>
          </a:p>
          <a:p>
            <a:pPr marL="914400" lvl="1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○"/>
            </a:pPr>
            <a:r>
              <a:rPr lang="en" sz="1640" b="1" dirty="0">
                <a:solidFill>
                  <a:schemeClr val="dk1"/>
                </a:solidFill>
              </a:rPr>
              <a:t>Does not dereference the source address</a:t>
            </a:r>
            <a:endParaRPr sz="1640" b="1" dirty="0">
              <a:solidFill>
                <a:schemeClr val="dk1"/>
              </a:solidFill>
            </a:endParaRPr>
          </a:p>
          <a:p>
            <a:pPr marL="914400" lvl="1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○"/>
            </a:pPr>
            <a:r>
              <a:rPr lang="en" sz="1640" dirty="0">
                <a:solidFill>
                  <a:schemeClr val="dk1"/>
                </a:solidFill>
              </a:rPr>
              <a:t>Simply calculates a linear combination</a:t>
            </a:r>
            <a:endParaRPr sz="164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40" dirty="0">
              <a:solidFill>
                <a:schemeClr val="dk1"/>
              </a:solidFill>
            </a:endParaRPr>
          </a:p>
          <a:p>
            <a:pPr marL="45720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➢"/>
            </a:pPr>
            <a:r>
              <a:rPr lang="en" sz="1640" dirty="0">
                <a:solidFill>
                  <a:schemeClr val="dk1"/>
                </a:solidFill>
              </a:rPr>
              <a:t>lea 0x20(%rsp), %rdi         # %rdi = %rsp + 0x20 (no dereference!) </a:t>
            </a:r>
            <a:endParaRPr sz="1640" dirty="0">
              <a:solidFill>
                <a:schemeClr val="dk1"/>
              </a:solidFill>
            </a:endParaRPr>
          </a:p>
          <a:p>
            <a:pPr marL="45720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➢"/>
            </a:pPr>
            <a:r>
              <a:rPr lang="en" sz="1640" dirty="0">
                <a:solidFill>
                  <a:schemeClr val="dk1"/>
                </a:solidFill>
              </a:rPr>
              <a:t>lea (%rdi,%rdx,1), %rax    # %rax = %rdi + %rdx</a:t>
            </a:r>
          </a:p>
          <a:p>
            <a:pPr marL="45720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➢"/>
            </a:pPr>
            <a:r>
              <a:rPr lang="en-US" sz="1640" dirty="0">
                <a:solidFill>
                  <a:schemeClr val="dk1"/>
                </a:solidFill>
              </a:rPr>
              <a:t>lea (%rdi,%rdi,8), %</a:t>
            </a:r>
            <a:r>
              <a:rPr lang="en-US" sz="1640" dirty="0" err="1">
                <a:solidFill>
                  <a:schemeClr val="dk1"/>
                </a:solidFill>
              </a:rPr>
              <a:t>rdi</a:t>
            </a:r>
            <a:r>
              <a:rPr lang="en-US" sz="1640" dirty="0">
                <a:solidFill>
                  <a:schemeClr val="dk1"/>
                </a:solidFill>
              </a:rPr>
              <a:t>	  # %</a:t>
            </a:r>
            <a:r>
              <a:rPr lang="en-US" sz="1640" dirty="0" err="1">
                <a:solidFill>
                  <a:schemeClr val="dk1"/>
                </a:solidFill>
              </a:rPr>
              <a:t>rdi</a:t>
            </a:r>
            <a:r>
              <a:rPr lang="en-US" sz="1640" dirty="0">
                <a:solidFill>
                  <a:schemeClr val="dk1"/>
                </a:solidFill>
              </a:rPr>
              <a:t> *= 9</a:t>
            </a:r>
            <a:endParaRPr sz="164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subTitle" idx="1"/>
          </p:nvPr>
        </p:nvSpPr>
        <p:spPr>
          <a:xfrm>
            <a:off x="311700" y="1392709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en" sz="1640" dirty="0">
                <a:solidFill>
                  <a:schemeClr val="dk1"/>
                </a:solidFill>
              </a:rPr>
              <a:t>add src, dst        # dst += src</a:t>
            </a:r>
            <a:endParaRPr sz="1640" dirty="0">
              <a:solidFill>
                <a:schemeClr val="dk1"/>
              </a:solidFill>
            </a:endParaRPr>
          </a:p>
          <a:p>
            <a:pPr marL="457200" marR="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en" sz="1640" dirty="0">
                <a:solidFill>
                  <a:schemeClr val="dk1"/>
                </a:solidFill>
              </a:rPr>
              <a:t>sub src, dst        # dst -= src</a:t>
            </a:r>
            <a:endParaRPr sz="1640" dirty="0">
              <a:solidFill>
                <a:schemeClr val="dk1"/>
              </a:solidFill>
            </a:endParaRPr>
          </a:p>
          <a:p>
            <a:pPr marL="457200" marR="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en" sz="1640" dirty="0">
                <a:solidFill>
                  <a:schemeClr val="dk1"/>
                </a:solidFill>
              </a:rPr>
              <a:t>imul src, dst    /    mul src, dst   # dst *= src (signed vs. unsigned)</a:t>
            </a:r>
          </a:p>
          <a:p>
            <a:pPr marL="457200" marR="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en" sz="1640">
                <a:solidFill>
                  <a:schemeClr val="dk1"/>
                </a:solidFill>
              </a:rPr>
              <a:t>idiv </a:t>
            </a:r>
            <a:r>
              <a:rPr lang="en" sz="1640" dirty="0">
                <a:solidFill>
                  <a:schemeClr val="dk1"/>
                </a:solidFill>
              </a:rPr>
              <a:t>src, dst     /    div src, dst    # dst /= src (signed vs. unsigned) </a:t>
            </a:r>
            <a:endParaRPr sz="1640" dirty="0">
              <a:solidFill>
                <a:schemeClr val="dk1"/>
              </a:solidFill>
            </a:endParaRPr>
          </a:p>
          <a:p>
            <a:pPr marL="457200" marR="0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en" sz="1640" dirty="0">
                <a:solidFill>
                  <a:schemeClr val="dk1"/>
                </a:solidFill>
              </a:rPr>
              <a:t>neg dst              # dst = -dst (arithmetic inverse)</a:t>
            </a:r>
            <a:endParaRPr sz="164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40" dirty="0">
              <a:solidFill>
                <a:schemeClr val="dk1"/>
              </a:solidFill>
            </a:endParaRPr>
          </a:p>
          <a:p>
            <a:pPr marL="457200" lvl="0" indent="-3327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en" sz="1640" dirty="0">
                <a:solidFill>
                  <a:schemeClr val="dk1"/>
                </a:solidFill>
              </a:rPr>
              <a:t>and src, dst       # dst &amp;= src</a:t>
            </a:r>
            <a:endParaRPr sz="1640" dirty="0">
              <a:solidFill>
                <a:schemeClr val="dk1"/>
              </a:solidFill>
            </a:endParaRPr>
          </a:p>
          <a:p>
            <a:pPr marL="457200" lvl="0" indent="-3327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en" sz="1640" dirty="0">
                <a:solidFill>
                  <a:schemeClr val="dk1"/>
                </a:solidFill>
              </a:rPr>
              <a:t>or src, dst          # dst |= src</a:t>
            </a:r>
            <a:endParaRPr sz="1640" dirty="0">
              <a:solidFill>
                <a:schemeClr val="dk1"/>
              </a:solidFill>
            </a:endParaRPr>
          </a:p>
          <a:p>
            <a:pPr marL="457200" lvl="0" indent="-3327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en" sz="1640" dirty="0">
                <a:solidFill>
                  <a:schemeClr val="dk1"/>
                </a:solidFill>
              </a:rPr>
              <a:t>xor src, dst        # dst ^= src</a:t>
            </a:r>
            <a:endParaRPr sz="1640" dirty="0">
              <a:solidFill>
                <a:schemeClr val="dk1"/>
              </a:solidFill>
            </a:endParaRPr>
          </a:p>
          <a:p>
            <a:pPr marL="457200" lvl="0" indent="-3327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●"/>
            </a:pPr>
            <a:r>
              <a:rPr lang="en" sz="1640" dirty="0">
                <a:solidFill>
                  <a:schemeClr val="dk1"/>
                </a:solidFill>
              </a:rPr>
              <a:t>not dst               # dst = ~dst (bitwise inverse)</a:t>
            </a:r>
            <a:endParaRPr sz="1640" dirty="0">
              <a:solidFill>
                <a:schemeClr val="dk1"/>
              </a:solidFill>
            </a:endParaRPr>
          </a:p>
        </p:txBody>
      </p:sp>
      <p:sp>
        <p:nvSpPr>
          <p:cNvPr id="150" name="Google Shape;150;p28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Arithmetic Operations</a:t>
            </a:r>
            <a:endParaRPr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Arithmetic Operations - Cont.</a:t>
            </a:r>
            <a:endParaRPr sz="4000"/>
          </a:p>
        </p:txBody>
      </p:sp>
      <p:sp>
        <p:nvSpPr>
          <p:cNvPr id="156" name="Google Shape;156;p29"/>
          <p:cNvSpPr txBox="1">
            <a:spLocks noGrp="1"/>
          </p:cNvSpPr>
          <p:nvPr>
            <p:ph type="subTitle" idx="1"/>
          </p:nvPr>
        </p:nvSpPr>
        <p:spPr>
          <a:xfrm>
            <a:off x="311700" y="1392709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 dirty="0">
                <a:solidFill>
                  <a:schemeClr val="dk1"/>
                </a:solidFill>
              </a:rPr>
              <a:t>shl count, dst      # dst &lt;&lt;= count (logical left shift dst by count positions)</a:t>
            </a:r>
            <a:endParaRPr sz="1740" dirty="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 dirty="0">
                <a:solidFill>
                  <a:schemeClr val="dk1"/>
                </a:solidFill>
              </a:rPr>
              <a:t>shr count, dst     # dst &gt;&gt;= count (logical right shift dst by count positions)</a:t>
            </a:r>
            <a:endParaRPr sz="1740" dirty="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 dirty="0">
                <a:solidFill>
                  <a:schemeClr val="dk1"/>
                </a:solidFill>
              </a:rPr>
              <a:t>sal count, dst     # dst &lt;&lt;= count (arithmetic left shift dst by count positions)</a:t>
            </a:r>
            <a:endParaRPr sz="1740" dirty="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 dirty="0">
                <a:solidFill>
                  <a:schemeClr val="dk1"/>
                </a:solidFill>
              </a:rPr>
              <a:t>sar count, dst     # dst &gt;&gt;= count (arithmetic right shift dst by count positions)</a:t>
            </a:r>
            <a:endParaRPr sz="174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40" dirty="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 dirty="0">
                <a:solidFill>
                  <a:schemeClr val="dk1"/>
                </a:solidFill>
              </a:rPr>
              <a:t>Some instructions have variations with different operand counts.</a:t>
            </a:r>
            <a:endParaRPr sz="1740" dirty="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 dirty="0">
                <a:solidFill>
                  <a:schemeClr val="dk1"/>
                </a:solidFill>
              </a:rPr>
              <a:t>shl dst    # dst &lt;&lt;= 1 (no count -&gt; assumes 1, same for sar,sal,shr)</a:t>
            </a:r>
            <a:endParaRPr sz="1740" dirty="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 dirty="0">
                <a:solidFill>
                  <a:schemeClr val="dk1"/>
                </a:solidFill>
              </a:rPr>
              <a:t>imul src  #  assumes other operand in %rax</a:t>
            </a:r>
            <a:endParaRPr sz="174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Branches</a:t>
            </a:r>
            <a:endParaRPr sz="4000"/>
          </a:p>
        </p:txBody>
      </p:sp>
      <p:sp>
        <p:nvSpPr>
          <p:cNvPr id="162" name="Google Shape;162;p30"/>
          <p:cNvSpPr txBox="1">
            <a:spLocks noGrp="1"/>
          </p:cNvSpPr>
          <p:nvPr>
            <p:ph type="subTitle" idx="1"/>
          </p:nvPr>
        </p:nvSpPr>
        <p:spPr>
          <a:xfrm>
            <a:off x="311700" y="1392709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 dirty="0">
                <a:solidFill>
                  <a:schemeClr val="dk1"/>
                </a:solidFill>
              </a:rPr>
              <a:t>%eflags register stores a set of boolean flags called </a:t>
            </a:r>
            <a:r>
              <a:rPr lang="en" sz="1740" i="1" dirty="0">
                <a:solidFill>
                  <a:schemeClr val="dk1"/>
                </a:solidFill>
              </a:rPr>
              <a:t>condition codes</a:t>
            </a:r>
            <a:endParaRPr sz="1740" i="1" dirty="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 dirty="0">
                <a:solidFill>
                  <a:schemeClr val="dk1"/>
                </a:solidFill>
              </a:rPr>
              <a:t>Most arithmetic operations update them</a:t>
            </a:r>
            <a:endParaRPr sz="1740" dirty="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 dirty="0">
                <a:solidFill>
                  <a:schemeClr val="dk1"/>
                </a:solidFill>
              </a:rPr>
              <a:t>conditional jump checks codes to determine whether to brench</a:t>
            </a:r>
            <a:endParaRPr sz="1740" dirty="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 dirty="0">
                <a:solidFill>
                  <a:schemeClr val="dk1"/>
                </a:solidFill>
              </a:rPr>
              <a:t>Usually, we’ll execute a cmp/test operation to set the flags</a:t>
            </a:r>
            <a:endParaRPr sz="1740" dirty="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 dirty="0">
                <a:solidFill>
                  <a:schemeClr val="dk1"/>
                </a:solidFill>
              </a:rPr>
              <a:t>Following up with a conditional jump</a:t>
            </a:r>
            <a:endParaRPr sz="174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40" dirty="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➢"/>
            </a:pPr>
            <a:r>
              <a:rPr lang="en" sz="1740" dirty="0">
                <a:solidFill>
                  <a:schemeClr val="dk1"/>
                </a:solidFill>
              </a:rPr>
              <a:t>cmpl op2, op1   # computes op1 - op2, discards result, sets condition codes</a:t>
            </a:r>
            <a:endParaRPr sz="1740" dirty="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➢"/>
            </a:pPr>
            <a:r>
              <a:rPr lang="en" sz="1740" dirty="0">
                <a:solidFill>
                  <a:schemeClr val="dk1"/>
                </a:solidFill>
              </a:rPr>
              <a:t>test op2, op1     # computes = op1 &amp; op2, discards result, sets condition codes</a:t>
            </a:r>
            <a:endParaRPr sz="174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Branches - Cont.</a:t>
            </a:r>
            <a:endParaRPr sz="4000"/>
          </a:p>
        </p:txBody>
      </p:sp>
      <p:sp>
        <p:nvSpPr>
          <p:cNvPr id="168" name="Google Shape;168;p31"/>
          <p:cNvSpPr txBox="1">
            <a:spLocks noGrp="1"/>
          </p:cNvSpPr>
          <p:nvPr>
            <p:ph type="subTitle" idx="1"/>
          </p:nvPr>
        </p:nvSpPr>
        <p:spPr>
          <a:xfrm>
            <a:off x="311700" y="1392709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Labels are names we can define in our program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 During assembly, the label gets resolved as an absolute address or as an offset, depends on context</a:t>
            </a:r>
            <a:endParaRPr sz="174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Jump operations receive as an operand some target label</a:t>
            </a:r>
            <a:endParaRPr sz="174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The syntax will usually be “jmpX target” where X is the suffix of the mnemonic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Determines what condition to check</a:t>
            </a:r>
            <a:endParaRPr sz="174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We can also use Indirect jumps, to jump to an address stored in a register / an addressing mode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“jmpX* %register”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“jmpX* mem”</a:t>
            </a:r>
            <a:endParaRPr sz="17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Branches - Cont.</a:t>
            </a:r>
            <a:endParaRPr sz="4000"/>
          </a:p>
        </p:txBody>
      </p:sp>
      <p:sp>
        <p:nvSpPr>
          <p:cNvPr id="174" name="Google Shape;174;p32"/>
          <p:cNvSpPr txBox="1">
            <a:spLocks noGrp="1"/>
          </p:cNvSpPr>
          <p:nvPr>
            <p:ph type="subTitle" idx="1"/>
          </p:nvPr>
        </p:nvSpPr>
        <p:spPr>
          <a:xfrm>
            <a:off x="311700" y="1392709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jmp target    # unconditional jump</a:t>
            </a:r>
            <a:endParaRPr sz="174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je  target    # jump equal (ZF=1)</a:t>
            </a:r>
            <a:endParaRPr sz="174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jne target    # jump not equal (ZF=0)</a:t>
            </a:r>
            <a:endParaRPr sz="174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4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js  target    # jump signed  (SF=1)</a:t>
            </a:r>
            <a:endParaRPr sz="174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jns target    # jump not signed (SF=0)</a:t>
            </a:r>
            <a:endParaRPr sz="174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4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jg  target    # jump greater than (ZF=0 and SF=OF)</a:t>
            </a:r>
            <a:endParaRPr sz="174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jge target    # jump greater or equal (SF=OF)</a:t>
            </a:r>
            <a:endParaRPr sz="174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jl  target    # jump less than (SF!=OF)</a:t>
            </a:r>
            <a:endParaRPr sz="174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jle target    # jump less or equal (ZF=1 or SF!=OF)</a:t>
            </a:r>
            <a:endParaRPr sz="17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Branches - Cont.</a:t>
            </a:r>
            <a:endParaRPr sz="4000"/>
          </a:p>
        </p:txBody>
      </p:sp>
      <p:sp>
        <p:nvSpPr>
          <p:cNvPr id="180" name="Google Shape;180;p33"/>
          <p:cNvSpPr txBox="1">
            <a:spLocks noGrp="1"/>
          </p:cNvSpPr>
          <p:nvPr>
            <p:ph type="subTitle" idx="1"/>
          </p:nvPr>
        </p:nvSpPr>
        <p:spPr>
          <a:xfrm>
            <a:off x="311700" y="1392709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 dirty="0">
                <a:solidFill>
                  <a:schemeClr val="dk1"/>
                </a:solidFill>
              </a:rPr>
              <a:t>ja  target    # jump above (CF=0 and ZF=0)</a:t>
            </a:r>
            <a:endParaRPr sz="1740" dirty="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 dirty="0">
                <a:solidFill>
                  <a:schemeClr val="dk1"/>
                </a:solidFill>
              </a:rPr>
              <a:t>jae target    # jump above or equal (CF=0)</a:t>
            </a:r>
            <a:endParaRPr sz="1740" dirty="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 dirty="0">
                <a:solidFill>
                  <a:schemeClr val="dk1"/>
                </a:solidFill>
              </a:rPr>
              <a:t>jb  target    # jump below (CF=1)</a:t>
            </a:r>
            <a:endParaRPr sz="1740" dirty="0">
              <a:solidFill>
                <a:schemeClr val="dk1"/>
              </a:solidFill>
            </a:endParaRPr>
          </a:p>
          <a:p>
            <a:pPr marL="457200" marR="76200" lvl="0" indent="-33909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 dirty="0">
                <a:solidFill>
                  <a:schemeClr val="dk1"/>
                </a:solidFill>
              </a:rPr>
              <a:t>jbe target    # jump below or equal (CF=1 or ZF=1)</a:t>
            </a:r>
          </a:p>
          <a:p>
            <a:pPr marL="457200" marR="76200" lvl="0" indent="-33909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endParaRPr lang="en" sz="1740" dirty="0">
              <a:solidFill>
                <a:schemeClr val="dk1"/>
              </a:solidFill>
            </a:endParaRPr>
          </a:p>
          <a:p>
            <a:pPr marL="457200" marR="76200" lvl="0" indent="-33909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 dirty="0">
                <a:solidFill>
                  <a:schemeClr val="dk1"/>
                </a:solidFill>
              </a:rPr>
              <a:t>Example: cmpb b, a</a:t>
            </a:r>
          </a:p>
          <a:p>
            <a:pPr marR="76200" lvl="1" indent="-339090" algn="l">
              <a:lnSpc>
                <a:spcPct val="142857"/>
              </a:lnSpc>
              <a:buClr>
                <a:schemeClr val="dk1"/>
              </a:buClr>
              <a:buSzPts val="174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dk1"/>
                </a:solidFill>
              </a:rPr>
              <a:t>If there is no overflow and </a:t>
            </a:r>
            <a:r>
              <a:rPr lang="en-US" sz="1600" dirty="0" err="1">
                <a:solidFill>
                  <a:schemeClr val="dk1"/>
                </a:solidFill>
              </a:rPr>
              <a:t>a≥b</a:t>
            </a:r>
            <a:r>
              <a:rPr lang="en-US" sz="1600" dirty="0">
                <a:solidFill>
                  <a:schemeClr val="dk1"/>
                </a:solidFill>
              </a:rPr>
              <a:t> (a=3,</a:t>
            </a:r>
            <a:r>
              <a:rPr lang="en-US" sz="1600">
                <a:solidFill>
                  <a:schemeClr val="dk1"/>
                </a:solidFill>
              </a:rPr>
              <a:t>b=-2</a:t>
            </a:r>
            <a:r>
              <a:rPr lang="en-US" sz="1600" dirty="0">
                <a:solidFill>
                  <a:schemeClr val="dk1"/>
                </a:solidFill>
              </a:rPr>
              <a:t>) → SF=0, OF=0</a:t>
            </a:r>
          </a:p>
          <a:p>
            <a:pPr marR="76200" lvl="1" indent="-339090" algn="l">
              <a:lnSpc>
                <a:spcPct val="142857"/>
              </a:lnSpc>
              <a:buClr>
                <a:schemeClr val="dk1"/>
              </a:buClr>
              <a:buSzPts val="174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dk1"/>
                </a:solidFill>
              </a:rPr>
              <a:t>If there is no overflow and a&lt;b (a=-1,b=4) → SF=1, OF=0</a:t>
            </a:r>
          </a:p>
          <a:p>
            <a:pPr marR="76200" lvl="1" indent="-339090" algn="l">
              <a:lnSpc>
                <a:spcPct val="142857"/>
              </a:lnSpc>
              <a:buClr>
                <a:schemeClr val="dk1"/>
              </a:buClr>
              <a:buSzPts val="174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dk1"/>
                </a:solidFill>
              </a:rPr>
              <a:t>If there is a negative overflow and a&gt;b (a=127,b=-1) → SF=1, OF=1</a:t>
            </a:r>
          </a:p>
          <a:p>
            <a:pPr marR="76200" lvl="1" indent="-339090" algn="l">
              <a:lnSpc>
                <a:spcPct val="142857"/>
              </a:lnSpc>
              <a:buClr>
                <a:schemeClr val="dk1"/>
              </a:buClr>
              <a:buSzPts val="174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dk1"/>
                </a:solidFill>
              </a:rPr>
              <a:t>If there is a positive overflow and a&lt;b (a=-128,b=1) → SF=0, OF=1</a:t>
            </a:r>
            <a:endParaRPr lang="en-US" sz="1740" dirty="0">
              <a:solidFill>
                <a:schemeClr val="dk1"/>
              </a:solidFill>
            </a:endParaRPr>
          </a:p>
          <a:p>
            <a:pPr marR="76200" lvl="1" indent="-339090" algn="l">
              <a:lnSpc>
                <a:spcPct val="142857"/>
              </a:lnSpc>
              <a:buClr>
                <a:schemeClr val="dk1"/>
              </a:buClr>
              <a:buSzPts val="1740"/>
              <a:buChar char="●"/>
            </a:pPr>
            <a:endParaRPr lang="en" sz="174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ctrTitle"/>
          </p:nvPr>
        </p:nvSpPr>
        <p:spPr>
          <a:xfrm>
            <a:off x="452825" y="4216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Program Structure</a:t>
            </a:r>
            <a:endParaRPr sz="4000"/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813" y="1214275"/>
            <a:ext cx="1452375" cy="380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now?</a:t>
            </a:r>
            <a:endParaRPr sz="4000"/>
          </a:p>
        </p:txBody>
      </p:sp>
      <p:sp>
        <p:nvSpPr>
          <p:cNvPr id="192" name="Google Shape;192;p35"/>
          <p:cNvSpPr txBox="1">
            <a:spLocks noGrp="1"/>
          </p:cNvSpPr>
          <p:nvPr>
            <p:ph type="subTitle" idx="1"/>
          </p:nvPr>
        </p:nvSpPr>
        <p:spPr>
          <a:xfrm>
            <a:off x="311700" y="1392709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We’ve seen how to redirect control flow using jumps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But what about functions?</a:t>
            </a:r>
            <a:endParaRPr sz="174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We know (more or less) the general idea of how local variables and function frames work, from Intro to CS.</a:t>
            </a:r>
            <a:endParaRPr sz="174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For now though, let’s think of it as a black box.</a:t>
            </a:r>
            <a:endParaRPr sz="17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Function Calling Conventions</a:t>
            </a:r>
            <a:endParaRPr sz="4000"/>
          </a:p>
        </p:txBody>
      </p:sp>
      <p:sp>
        <p:nvSpPr>
          <p:cNvPr id="198" name="Google Shape;198;p36"/>
          <p:cNvSpPr txBox="1">
            <a:spLocks noGrp="1"/>
          </p:cNvSpPr>
          <p:nvPr>
            <p:ph type="subTitle" idx="1"/>
          </p:nvPr>
        </p:nvSpPr>
        <p:spPr>
          <a:xfrm>
            <a:off x="311700" y="1392709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To set up for a call, the caller puts the first six arguments into registers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%rdi, %rsi, %rdx, %rcx, %r8, %r9</a:t>
            </a:r>
            <a:endParaRPr sz="174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What if there are more than six arguments?</a:t>
            </a:r>
            <a:endParaRPr sz="1740">
              <a:solidFill>
                <a:schemeClr val="dk1"/>
              </a:solidFill>
            </a:endParaRPr>
          </a:p>
          <a:p>
            <a:pPr marL="914400" lvl="1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○"/>
            </a:pPr>
            <a:r>
              <a:rPr lang="en" sz="1740">
                <a:solidFill>
                  <a:schemeClr val="dk1"/>
                </a:solidFill>
              </a:rPr>
              <a:t>We’ll talk about it next time.</a:t>
            </a:r>
            <a:endParaRPr sz="1740">
              <a:solidFill>
                <a:schemeClr val="dk1"/>
              </a:solidFill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●"/>
            </a:pPr>
            <a:r>
              <a:rPr lang="en" sz="1740">
                <a:solidFill>
                  <a:schemeClr val="dk1"/>
                </a:solidFill>
              </a:rPr>
              <a:t>Return value is passed by %rax</a:t>
            </a:r>
            <a:endParaRPr sz="17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819150" y="531000"/>
            <a:ext cx="7505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Reading the information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>
              <a:solidFill>
                <a:schemeClr val="dk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Google Shape;140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19150" y="1425000"/>
                <a:ext cx="7505700" cy="3357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9250" algn="l" rtl="0">
                  <a:spcBef>
                    <a:spcPts val="0"/>
                  </a:spcBef>
                  <a:spcAft>
                    <a:spcPts val="0"/>
                  </a:spcAft>
                  <a:buSzPts val="1900"/>
                  <a:buChar char="●"/>
                </a:pPr>
                <a:r>
                  <a:rPr lang="en-US" dirty="0">
                    <a:solidFill>
                      <a:schemeClr val="tx1"/>
                    </a:solidFill>
                  </a:rPr>
                  <a:t>How to read boolean sequence of bits?</a:t>
                </a:r>
              </a:p>
              <a:p>
                <a:pPr marL="457200" lvl="0" indent="-349250" algn="l" rtl="0">
                  <a:spcBef>
                    <a:spcPts val="0"/>
                  </a:spcBef>
                  <a:spcAft>
                    <a:spcPts val="0"/>
                  </a:spcAft>
                  <a:buSzPts val="1900"/>
                  <a:buChar char="●"/>
                </a:pPr>
                <a:r>
                  <a:rPr lang="en-US" dirty="0" err="1">
                    <a:solidFill>
                      <a:schemeClr val="tx1"/>
                    </a:solidFill>
                  </a:rPr>
                  <a:t>lsb</a:t>
                </a:r>
                <a:r>
                  <a:rPr lang="en-US" dirty="0">
                    <a:solidFill>
                      <a:schemeClr val="tx1"/>
                    </a:solidFill>
                  </a:rPr>
                  <a:t> (Least Significant Bit) - The first bit from right. In the example above - its value is 1. It represents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lvl="0" indent="-349250" algn="l" rtl="0">
                  <a:spcBef>
                    <a:spcPts val="0"/>
                  </a:spcBef>
                  <a:spcAft>
                    <a:spcPts val="0"/>
                  </a:spcAft>
                  <a:buSzPts val="1900"/>
                  <a:buChar char="●"/>
                </a:pPr>
                <a:r>
                  <a:rPr lang="en-US" dirty="0" err="1">
                    <a:solidFill>
                      <a:schemeClr val="tx1"/>
                    </a:solidFill>
                  </a:rPr>
                  <a:t>msb</a:t>
                </a:r>
                <a:r>
                  <a:rPr lang="en-US" dirty="0">
                    <a:solidFill>
                      <a:schemeClr val="tx1"/>
                    </a:solidFill>
                  </a:rPr>
                  <a:t> (Most Significant Bit) - The first bit from left. Here, its value is 0. If it’s the sign bit, the number is positive. Otherwise, it represents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lvl="0" indent="-349250" algn="l" rtl="0">
                  <a:spcBef>
                    <a:spcPts val="0"/>
                  </a:spcBef>
                  <a:spcAft>
                    <a:spcPts val="0"/>
                  </a:spcAft>
                  <a:buSzPts val="1900"/>
                  <a:buChar char="●"/>
                </a:pPr>
                <a:r>
                  <a:rPr lang="en-US" dirty="0">
                    <a:solidFill>
                      <a:schemeClr val="tx1"/>
                    </a:solidFill>
                  </a:rPr>
                  <a:t>In C, we can define a boolean which is stored in the minimal unit of information that is possible to access by pointer, which is a byte.</a:t>
                </a:r>
              </a:p>
              <a:p>
                <a:pPr marL="457200" lvl="0" indent="-349250" algn="l" rtl="0">
                  <a:spcBef>
                    <a:spcPts val="0"/>
                  </a:spcBef>
                  <a:spcAft>
                    <a:spcPts val="0"/>
                  </a:spcAft>
                  <a:buSzPts val="1900"/>
                  <a:buChar char="●"/>
                </a:pPr>
                <a:r>
                  <a:rPr lang="en-US" dirty="0">
                    <a:solidFill>
                      <a:schemeClr val="tx1"/>
                    </a:solidFill>
                  </a:rPr>
                  <a:t>By using the ‘or’ operation, we’re able to use char to store 8 booleans.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Google Shape;140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9150" y="1425000"/>
                <a:ext cx="7505700" cy="3357300"/>
              </a:xfrm>
              <a:prstGeom prst="rect">
                <a:avLst/>
              </a:prstGeom>
              <a:blipFill>
                <a:blip r:embed="rId3"/>
                <a:stretch>
                  <a:fillRect r="-406" b="-3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1" name="Google Shape;141;p15"/>
          <p:cNvGraphicFramePr/>
          <p:nvPr/>
        </p:nvGraphicFramePr>
        <p:xfrm>
          <a:off x="5416100" y="1399825"/>
          <a:ext cx="3062800" cy="4266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2" name="Google Shape;142;p15"/>
          <p:cNvSpPr txBox="1"/>
          <p:nvPr/>
        </p:nvSpPr>
        <p:spPr>
          <a:xfrm>
            <a:off x="5306075" y="1005050"/>
            <a:ext cx="5913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MSB</a:t>
            </a:r>
            <a:endParaRPr sz="1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8059775" y="1005050"/>
            <a:ext cx="4803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LSB</a:t>
            </a:r>
            <a:endParaRPr sz="1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Code Example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819150" y="531000"/>
            <a:ext cx="7505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Big/Little Endian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>
              <a:solidFill>
                <a:schemeClr val="dk2"/>
              </a:solidFill>
            </a:endParaRPr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819150" y="1092950"/>
            <a:ext cx="7805100" cy="3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>
                <a:solidFill>
                  <a:schemeClr val="tx1"/>
                </a:solidFill>
              </a:rPr>
              <a:t>Assume we want to save the following number in our memory:</a:t>
            </a:r>
            <a:endParaRPr lang="he-IL" dirty="0">
              <a:solidFill>
                <a:schemeClr val="tx1"/>
              </a:solidFill>
            </a:endParaRPr>
          </a:p>
          <a:p>
            <a:pPr marL="45720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10000000 </a:t>
            </a:r>
            <a:r>
              <a:rPr lang="en" dirty="0">
                <a:solidFill>
                  <a:srgbClr val="38761D"/>
                </a:solidFill>
              </a:rPr>
              <a:t>10001101</a:t>
            </a:r>
            <a:r>
              <a:rPr lang="en" dirty="0"/>
              <a:t> </a:t>
            </a:r>
            <a:r>
              <a:rPr lang="en" dirty="0">
                <a:solidFill>
                  <a:srgbClr val="B45F06"/>
                </a:solidFill>
              </a:rPr>
              <a:t>00000100</a:t>
            </a:r>
            <a:r>
              <a:rPr lang="en" dirty="0"/>
              <a:t> </a:t>
            </a:r>
            <a:r>
              <a:rPr lang="en" dirty="0">
                <a:solidFill>
                  <a:srgbClr val="FF0000"/>
                </a:solidFill>
              </a:rPr>
              <a:t>00000001</a:t>
            </a:r>
          </a:p>
          <a:p>
            <a:pPr marL="45720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lang="en" dirty="0">
              <a:solidFill>
                <a:srgbClr val="FF0000"/>
              </a:solidFill>
            </a:endParaRPr>
          </a:p>
          <a:p>
            <a:pPr marL="45720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lang="en" dirty="0">
              <a:solidFill>
                <a:srgbClr val="FF0000"/>
              </a:solidFill>
            </a:endParaRPr>
          </a:p>
          <a:p>
            <a:pPr marL="45720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lang="en" dirty="0">
              <a:solidFill>
                <a:srgbClr val="FF0000"/>
              </a:solidFill>
            </a:endParaRPr>
          </a:p>
          <a:p>
            <a:pPr marL="45720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lang="en" dirty="0">
              <a:solidFill>
                <a:srgbClr val="FF0000"/>
              </a:solidFill>
            </a:endParaRPr>
          </a:p>
          <a:p>
            <a:pPr marL="45720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lang="en" dirty="0">
              <a:solidFill>
                <a:srgbClr val="FF0000"/>
              </a:solidFill>
            </a:endParaRPr>
          </a:p>
          <a:p>
            <a:pPr marL="45720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  <a:p>
            <a:pPr marL="45720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  <a:p>
            <a:pPr marL="45720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  <a:p>
            <a:pPr marL="45720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  <a:p>
            <a:pPr marL="45720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  <p:graphicFrame>
        <p:nvGraphicFramePr>
          <p:cNvPr id="152" name="Google Shape;152;p16"/>
          <p:cNvGraphicFramePr/>
          <p:nvPr/>
        </p:nvGraphicFramePr>
        <p:xfrm>
          <a:off x="819150" y="2025725"/>
          <a:ext cx="2930650" cy="239964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1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A86E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 Endians</a:t>
                      </a:r>
                      <a:endParaRPr sz="2000">
                        <a:solidFill>
                          <a:srgbClr val="4A86E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10000000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10001101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02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B45F0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00000100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03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00000001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" name="Google Shape;153;p16"/>
          <p:cNvGraphicFramePr/>
          <p:nvPr/>
        </p:nvGraphicFramePr>
        <p:xfrm>
          <a:off x="5496925" y="2025725"/>
          <a:ext cx="2930650" cy="24031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3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A86E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Little Endians</a:t>
                      </a:r>
                      <a:endParaRPr sz="2000">
                        <a:solidFill>
                          <a:srgbClr val="4A86E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00000001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B45F0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00000100</a:t>
                      </a:r>
                      <a:endParaRPr sz="1800">
                        <a:solidFill>
                          <a:srgbClr val="38761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02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38761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10001101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03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10000000</a:t>
                      </a:r>
                      <a:endParaRPr sz="18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Organization and Assembly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812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Computer Organization</a:t>
            </a:r>
            <a:endParaRPr sz="4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392709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81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●"/>
            </a:pPr>
            <a:r>
              <a:rPr lang="en" sz="2040">
                <a:solidFill>
                  <a:schemeClr val="dk1"/>
                </a:solidFill>
              </a:rPr>
              <a:t>Almost all computer are based on the same basic design</a:t>
            </a:r>
            <a:endParaRPr sz="2040">
              <a:solidFill>
                <a:schemeClr val="dk1"/>
              </a:solidFill>
            </a:endParaRPr>
          </a:p>
          <a:p>
            <a:pPr marL="914400" lvl="1" indent="-3581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○"/>
            </a:pPr>
            <a:r>
              <a:rPr lang="en" sz="2040">
                <a:solidFill>
                  <a:schemeClr val="dk1"/>
                </a:solidFill>
              </a:rPr>
              <a:t>Von Neumann Architecture</a:t>
            </a:r>
            <a:endParaRPr sz="2040">
              <a:solidFill>
                <a:schemeClr val="dk1"/>
              </a:solidFill>
            </a:endParaRPr>
          </a:p>
          <a:p>
            <a:pPr marL="457200" lvl="0" indent="-3581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●"/>
            </a:pPr>
            <a:r>
              <a:rPr lang="en" sz="2040">
                <a:solidFill>
                  <a:schemeClr val="dk1"/>
                </a:solidFill>
              </a:rPr>
              <a:t>Four main subsystems</a:t>
            </a:r>
            <a:endParaRPr sz="2040">
              <a:solidFill>
                <a:schemeClr val="dk1"/>
              </a:solidFill>
            </a:endParaRPr>
          </a:p>
          <a:p>
            <a:pPr marL="914400" lvl="1" indent="-3581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○"/>
            </a:pPr>
            <a:r>
              <a:rPr lang="en" sz="2040">
                <a:solidFill>
                  <a:schemeClr val="dk1"/>
                </a:solidFill>
              </a:rPr>
              <a:t>Memory</a:t>
            </a:r>
            <a:endParaRPr sz="2040">
              <a:solidFill>
                <a:schemeClr val="dk1"/>
              </a:solidFill>
            </a:endParaRPr>
          </a:p>
          <a:p>
            <a:pPr marL="914400" lvl="1" indent="-3581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○"/>
            </a:pPr>
            <a:r>
              <a:rPr lang="en" sz="2040">
                <a:solidFill>
                  <a:schemeClr val="dk1"/>
                </a:solidFill>
              </a:rPr>
              <a:t>CU</a:t>
            </a:r>
            <a:endParaRPr sz="2040">
              <a:solidFill>
                <a:schemeClr val="dk1"/>
              </a:solidFill>
            </a:endParaRPr>
          </a:p>
          <a:p>
            <a:pPr marL="914400" lvl="1" indent="-3581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○"/>
            </a:pPr>
            <a:r>
              <a:rPr lang="en" sz="2040">
                <a:solidFill>
                  <a:schemeClr val="dk1"/>
                </a:solidFill>
              </a:rPr>
              <a:t>ALU</a:t>
            </a:r>
            <a:endParaRPr sz="2040">
              <a:solidFill>
                <a:schemeClr val="dk1"/>
              </a:solidFill>
            </a:endParaRPr>
          </a:p>
          <a:p>
            <a:pPr marL="914400" lvl="1" indent="-3581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○"/>
            </a:pPr>
            <a:r>
              <a:rPr lang="en" sz="2040">
                <a:solidFill>
                  <a:schemeClr val="dk1"/>
                </a:solidFill>
              </a:rPr>
              <a:t>I/O</a:t>
            </a:r>
            <a:endParaRPr sz="204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850" y="1873825"/>
            <a:ext cx="5339199" cy="30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Computer Organization - Cont.</a:t>
            </a:r>
            <a:endParaRPr sz="400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1392709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 dirty="0">
                <a:solidFill>
                  <a:schemeClr val="dk1"/>
                </a:solidFill>
              </a:rPr>
              <a:t>CPU reads/writes to/from Memory</a:t>
            </a:r>
            <a:endParaRPr sz="1840" dirty="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 dirty="0">
                <a:solidFill>
                  <a:schemeClr val="dk1"/>
                </a:solidFill>
              </a:rPr>
              <a:t>Both data </a:t>
            </a:r>
            <a:r>
              <a:rPr lang="en" sz="1840" u="sng" dirty="0">
                <a:solidFill>
                  <a:schemeClr val="dk1"/>
                </a:solidFill>
              </a:rPr>
              <a:t>and</a:t>
            </a:r>
            <a:r>
              <a:rPr lang="en" sz="1840" dirty="0">
                <a:solidFill>
                  <a:schemeClr val="dk1"/>
                </a:solidFill>
              </a:rPr>
              <a:t> instructions</a:t>
            </a:r>
            <a:endParaRPr sz="1840" dirty="0">
              <a:solidFill>
                <a:schemeClr val="dk1"/>
              </a:solidFill>
            </a:endParaRPr>
          </a:p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 dirty="0">
                <a:solidFill>
                  <a:schemeClr val="dk1"/>
                </a:solidFill>
              </a:rPr>
              <a:t>Instructions are executed sequentially</a:t>
            </a:r>
            <a:endParaRPr sz="1840" dirty="0">
              <a:solidFill>
                <a:schemeClr val="dk1"/>
              </a:solidFill>
            </a:endParaRPr>
          </a:p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 dirty="0">
                <a:solidFill>
                  <a:schemeClr val="dk1"/>
                </a:solidFill>
              </a:rPr>
              <a:t>CPU also interacts with devices</a:t>
            </a:r>
            <a:endParaRPr sz="1840" dirty="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 dirty="0">
                <a:solidFill>
                  <a:schemeClr val="dk1"/>
                </a:solidFill>
              </a:rPr>
              <a:t>Usually through controller</a:t>
            </a:r>
            <a:endParaRPr sz="1840" dirty="0">
              <a:solidFill>
                <a:schemeClr val="dk1"/>
              </a:solidFill>
            </a:endParaRPr>
          </a:p>
          <a:p>
            <a:pPr marL="1371600" lvl="2" indent="-34543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■"/>
            </a:pPr>
            <a:r>
              <a:rPr lang="en" sz="1840" dirty="0">
                <a:solidFill>
                  <a:schemeClr val="dk1"/>
                </a:solidFill>
              </a:rPr>
              <a:t>Appears as memory buffer to cpu</a:t>
            </a:r>
            <a:endParaRPr sz="1840" dirty="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 dirty="0">
                <a:solidFill>
                  <a:schemeClr val="dk1"/>
                </a:solidFill>
              </a:rPr>
              <a:t>Gives meaning to computations</a:t>
            </a:r>
            <a:endParaRPr sz="1840" dirty="0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724" y="1792975"/>
            <a:ext cx="4374576" cy="252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CPU </a:t>
            </a:r>
            <a:endParaRPr sz="4000"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311700" y="1392709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 dirty="0">
                <a:solidFill>
                  <a:schemeClr val="dk1"/>
                </a:solidFill>
              </a:rPr>
              <a:t>As stated, the CPU consists of two main parts: CU, ALU.</a:t>
            </a:r>
            <a:endParaRPr sz="1840" dirty="0">
              <a:solidFill>
                <a:schemeClr val="dk1"/>
              </a:solidFill>
            </a:endParaRPr>
          </a:p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 dirty="0">
                <a:solidFill>
                  <a:schemeClr val="dk1"/>
                </a:solidFill>
              </a:rPr>
              <a:t>ALU</a:t>
            </a:r>
            <a:endParaRPr sz="1840" dirty="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 dirty="0">
                <a:solidFill>
                  <a:schemeClr val="dk1"/>
                </a:solidFill>
              </a:rPr>
              <a:t>Performs mathematical/logical operations</a:t>
            </a:r>
            <a:endParaRPr sz="1840" dirty="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 dirty="0">
                <a:solidFill>
                  <a:schemeClr val="dk1"/>
                </a:solidFill>
              </a:rPr>
              <a:t>Uses data from registers - small storage units utilized by the cpu</a:t>
            </a:r>
            <a:endParaRPr sz="1840" dirty="0">
              <a:solidFill>
                <a:schemeClr val="dk1"/>
              </a:solidFill>
            </a:endParaRPr>
          </a:p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 dirty="0">
                <a:solidFill>
                  <a:schemeClr val="dk1"/>
                </a:solidFill>
              </a:rPr>
              <a:t>CU</a:t>
            </a:r>
            <a:endParaRPr sz="1840" dirty="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 dirty="0">
                <a:solidFill>
                  <a:schemeClr val="dk1"/>
                </a:solidFill>
              </a:rPr>
              <a:t>Does memory fetching and storing</a:t>
            </a:r>
            <a:endParaRPr sz="1840" dirty="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 dirty="0">
                <a:solidFill>
                  <a:schemeClr val="dk1"/>
                </a:solidFill>
              </a:rPr>
              <a:t>Decodes Instructions, and executes them </a:t>
            </a:r>
            <a:endParaRPr sz="184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ctrTitle"/>
          </p:nvPr>
        </p:nvSpPr>
        <p:spPr>
          <a:xfrm>
            <a:off x="459300" y="505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Machine Language</a:t>
            </a:r>
            <a:endParaRPr sz="4000"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311700" y="1392709"/>
            <a:ext cx="85206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>
                <a:solidFill>
                  <a:schemeClr val="dk1"/>
                </a:solidFill>
              </a:rPr>
              <a:t>There are many different CPU producers on the market</a:t>
            </a:r>
            <a:endParaRPr sz="184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>
                <a:solidFill>
                  <a:schemeClr val="dk1"/>
                </a:solidFill>
              </a:rPr>
              <a:t>Any many different architectures</a:t>
            </a:r>
            <a:endParaRPr sz="1840">
              <a:solidFill>
                <a:schemeClr val="dk1"/>
              </a:solidFill>
            </a:endParaRPr>
          </a:p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>
                <a:solidFill>
                  <a:schemeClr val="dk1"/>
                </a:solidFill>
              </a:rPr>
              <a:t>Each different architecture behaves differently</a:t>
            </a:r>
            <a:endParaRPr sz="184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>
                <a:solidFill>
                  <a:schemeClr val="dk1"/>
                </a:solidFill>
              </a:rPr>
              <a:t>different amount of registers (and register sizes)</a:t>
            </a:r>
            <a:endParaRPr sz="184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>
                <a:solidFill>
                  <a:schemeClr val="dk1"/>
                </a:solidFill>
              </a:rPr>
              <a:t>different instructions</a:t>
            </a:r>
            <a:endParaRPr sz="1840">
              <a:solidFill>
                <a:schemeClr val="dk1"/>
              </a:solidFill>
            </a:endParaRPr>
          </a:p>
          <a:p>
            <a:pPr marL="457200" lvl="0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>
                <a:solidFill>
                  <a:schemeClr val="dk1"/>
                </a:solidFill>
              </a:rPr>
              <a:t>In particular, different </a:t>
            </a:r>
            <a:r>
              <a:rPr lang="en" sz="1840" i="1">
                <a:solidFill>
                  <a:schemeClr val="dk1"/>
                </a:solidFill>
              </a:rPr>
              <a:t>opcodes</a:t>
            </a:r>
            <a:endParaRPr sz="1840" i="1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>
                <a:solidFill>
                  <a:schemeClr val="dk1"/>
                </a:solidFill>
              </a:rPr>
              <a:t>I.e: encoding</a:t>
            </a:r>
            <a:endParaRPr sz="1840">
              <a:solidFill>
                <a:schemeClr val="dk1"/>
              </a:solidFill>
            </a:endParaRPr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○"/>
            </a:pPr>
            <a:r>
              <a:rPr lang="en" sz="1840" u="sng">
                <a:solidFill>
                  <a:schemeClr val="hlink"/>
                </a:solidFill>
                <a:hlinkClick r:id="rId3"/>
              </a:rPr>
              <a:t>https://shell-storm.org/online/Online-Assembler-and-Disassembler/</a:t>
            </a:r>
            <a:endParaRPr sz="18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2086</Words>
  <Application>Microsoft Office PowerPoint</Application>
  <PresentationFormat>‫הצגה על המסך (16:9)</PresentationFormat>
  <Paragraphs>268</Paragraphs>
  <Slides>30</Slides>
  <Notes>30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Simple Light</vt:lpstr>
      <vt:lpstr>Representing types in hardware </vt:lpstr>
      <vt:lpstr>Basic units of information </vt:lpstr>
      <vt:lpstr>Reading the information </vt:lpstr>
      <vt:lpstr>Big/Little Endian </vt:lpstr>
      <vt:lpstr>Computer Organization and Assembly</vt:lpstr>
      <vt:lpstr>Computer Organization</vt:lpstr>
      <vt:lpstr>Computer Organization - Cont.</vt:lpstr>
      <vt:lpstr>The CPU </vt:lpstr>
      <vt:lpstr>Machine Language</vt:lpstr>
      <vt:lpstr>Assembly</vt:lpstr>
      <vt:lpstr>x86-64</vt:lpstr>
      <vt:lpstr>Registers</vt:lpstr>
      <vt:lpstr>Sizes</vt:lpstr>
      <vt:lpstr>Addressing modes</vt:lpstr>
      <vt:lpstr>Addressing modes example</vt:lpstr>
      <vt:lpstr>Common Instructions</vt:lpstr>
      <vt:lpstr>Common Instructions- Cont</vt:lpstr>
      <vt:lpstr>Mov</vt:lpstr>
      <vt:lpstr>Mov - Cont.</vt:lpstr>
      <vt:lpstr>Lea</vt:lpstr>
      <vt:lpstr>Arithmetic Operations</vt:lpstr>
      <vt:lpstr>Arithmetic Operations - Cont.</vt:lpstr>
      <vt:lpstr>Branches</vt:lpstr>
      <vt:lpstr>Branches - Cont.</vt:lpstr>
      <vt:lpstr>Branches - Cont.</vt:lpstr>
      <vt:lpstr>Branches - Cont.</vt:lpstr>
      <vt:lpstr>Program Structure</vt:lpstr>
      <vt:lpstr>What now?</vt:lpstr>
      <vt:lpstr>Function Calling Conventions</vt:lpstr>
      <vt:lpstr>Code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types in hardware </dc:title>
  <cp:lastModifiedBy>Shilo Avital</cp:lastModifiedBy>
  <cp:revision>14</cp:revision>
  <dcterms:modified xsi:type="dcterms:W3CDTF">2024-11-11T20:57:10Z</dcterms:modified>
</cp:coreProperties>
</file>