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4842" y="108"/>
      </p:cViewPr>
      <p:guideLst>
        <p:guide orient="horz" pos="11338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webp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5DF5F0CD-2AA8-3BF9-39FE-6BFC7191CF3E}"/>
              </a:ext>
            </a:extLst>
          </p:cNvPr>
          <p:cNvSpPr/>
          <p:nvPr/>
        </p:nvSpPr>
        <p:spPr>
          <a:xfrm>
            <a:off x="772193" y="5829300"/>
            <a:ext cx="23655588" cy="29505057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3">
            <a:extLst>
              <a:ext uri="{FF2B5EF4-FFF2-40B4-BE49-F238E27FC236}">
                <a16:creationId xmlns:a16="http://schemas.microsoft.com/office/drawing/2014/main" id="{7CAF6570-368D-87F4-5E25-089EC90D0C0C}"/>
              </a:ext>
            </a:extLst>
          </p:cNvPr>
          <p:cNvSpPr/>
          <p:nvPr/>
        </p:nvSpPr>
        <p:spPr>
          <a:xfrm>
            <a:off x="12393990" y="27545468"/>
            <a:ext cx="11527754" cy="5968181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מלבן 92">
            <a:extLst>
              <a:ext uri="{FF2B5EF4-FFF2-40B4-BE49-F238E27FC236}">
                <a16:creationId xmlns:a16="http://schemas.microsoft.com/office/drawing/2014/main" id="{296C5E10-42B5-463B-84C7-70BF999C0FEC}"/>
              </a:ext>
            </a:extLst>
          </p:cNvPr>
          <p:cNvSpPr/>
          <p:nvPr/>
        </p:nvSpPr>
        <p:spPr>
          <a:xfrm>
            <a:off x="13028639" y="29166409"/>
            <a:ext cx="2436575" cy="371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b"/>
          <a:lstStyle/>
          <a:p>
            <a:pPr algn="ctr"/>
            <a:r>
              <a:rPr lang="en-US" sz="3600" b="1" dirty="0"/>
              <a:t>Docker</a:t>
            </a:r>
            <a:endParaRPr lang="he-IL" b="1" dirty="0"/>
          </a:p>
        </p:txBody>
      </p:sp>
      <p:sp>
        <p:nvSpPr>
          <p:cNvPr id="92" name="מלבן 91">
            <a:extLst>
              <a:ext uri="{FF2B5EF4-FFF2-40B4-BE49-F238E27FC236}">
                <a16:creationId xmlns:a16="http://schemas.microsoft.com/office/drawing/2014/main" id="{232B692E-1AFB-67E9-96B8-ECDEEC33EDE3}"/>
              </a:ext>
            </a:extLst>
          </p:cNvPr>
          <p:cNvSpPr/>
          <p:nvPr/>
        </p:nvSpPr>
        <p:spPr>
          <a:xfrm>
            <a:off x="15626027" y="29205767"/>
            <a:ext cx="2436575" cy="371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b"/>
          <a:lstStyle/>
          <a:p>
            <a:pPr algn="ctr"/>
            <a:r>
              <a:rPr lang="en-US" sz="3600" b="1" dirty="0"/>
              <a:t>React Native</a:t>
            </a:r>
            <a:endParaRPr lang="he-IL" b="1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F2B07DD4-BC62-BE48-C7BC-E4F0F8F50170}"/>
              </a:ext>
            </a:extLst>
          </p:cNvPr>
          <p:cNvSpPr/>
          <p:nvPr/>
        </p:nvSpPr>
        <p:spPr>
          <a:xfrm>
            <a:off x="18214774" y="29212294"/>
            <a:ext cx="2436575" cy="371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b"/>
          <a:lstStyle/>
          <a:p>
            <a:pPr algn="ctr"/>
            <a:r>
              <a:rPr lang="en-US" sz="3600" b="1" dirty="0"/>
              <a:t>JavaScript</a:t>
            </a:r>
            <a:endParaRPr lang="he-IL" b="1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AD4AA642-A8AB-5514-860E-CDC235A98C5E}"/>
              </a:ext>
            </a:extLst>
          </p:cNvPr>
          <p:cNvSpPr/>
          <p:nvPr/>
        </p:nvSpPr>
        <p:spPr>
          <a:xfrm>
            <a:off x="772193" y="853116"/>
            <a:ext cx="23655588" cy="4099123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pic>
        <p:nvPicPr>
          <p:cNvPr id="13" name="תמונה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288" y="1216035"/>
            <a:ext cx="4905375" cy="2995295"/>
          </a:xfrm>
          <a:prstGeom prst="rect">
            <a:avLst/>
          </a:prstGeom>
        </p:spPr>
      </p:pic>
      <p:pic>
        <p:nvPicPr>
          <p:cNvPr id="2" name="תמונה 1" descr="Icon&#10;&#10;Description automatically generated">
            <a:extLst>
              <a:ext uri="{FF2B5EF4-FFF2-40B4-BE49-F238E27FC236}">
                <a16:creationId xmlns:a16="http://schemas.microsoft.com/office/drawing/2014/main" id="{180318DF-19BD-2898-0697-FB0B7BC0D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49" y="1136342"/>
            <a:ext cx="2632710" cy="3154680"/>
          </a:xfrm>
          <a:prstGeom prst="rect">
            <a:avLst/>
          </a:prstGeom>
          <a:noFill/>
          <a:ln w="104775">
            <a:solidFill>
              <a:schemeClr val="tx1">
                <a:alpha val="88000"/>
              </a:schemeClr>
            </a:solidFill>
          </a:ln>
          <a:effectLst>
            <a:softEdge rad="101600"/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83A4A1D-96D9-7DAA-73A9-87361240223D}"/>
              </a:ext>
            </a:extLst>
          </p:cNvPr>
          <p:cNvSpPr txBox="1"/>
          <p:nvPr/>
        </p:nvSpPr>
        <p:spPr>
          <a:xfrm>
            <a:off x="6324600" y="963685"/>
            <a:ext cx="1102034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/>
              <a:t>Sababi</a:t>
            </a:r>
            <a:br>
              <a:rPr lang="en-US" sz="7200" b="1" dirty="0"/>
            </a:br>
            <a:r>
              <a:rPr lang="en-US" sz="4800" b="1" dirty="0"/>
              <a:t>The easiest way to find a job</a:t>
            </a:r>
            <a:endParaRPr lang="he-IL" sz="7200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67531D6-40A3-142A-AB07-4B9ED1AE3F59}"/>
              </a:ext>
            </a:extLst>
          </p:cNvPr>
          <p:cNvSpPr txBox="1"/>
          <p:nvPr/>
        </p:nvSpPr>
        <p:spPr>
          <a:xfrm>
            <a:off x="5685965" y="2931954"/>
            <a:ext cx="124396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Gal Bachar, Shahar Baba, Eden Meshulam, Daniel George</a:t>
            </a:r>
            <a:br>
              <a:rPr lang="en-US" sz="3600" b="1" dirty="0"/>
            </a:br>
            <a:r>
              <a:rPr lang="en-US" sz="3600" dirty="0"/>
              <a:t>Lecturer: </a:t>
            </a:r>
            <a:r>
              <a:rPr lang="en-US" sz="3600" b="1" dirty="0"/>
              <a:t>Tal Gomay</a:t>
            </a:r>
            <a:endParaRPr lang="he-IL" sz="3600" b="1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4247976-BF68-5285-98BD-76DF294FD23A}"/>
              </a:ext>
            </a:extLst>
          </p:cNvPr>
          <p:cNvCxnSpPr/>
          <p:nvPr/>
        </p:nvCxnSpPr>
        <p:spPr>
          <a:xfrm>
            <a:off x="5314950" y="2902677"/>
            <a:ext cx="12975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4FE1B320-7F01-8941-3517-FF13329D6595}"/>
              </a:ext>
            </a:extLst>
          </p:cNvPr>
          <p:cNvSpPr/>
          <p:nvPr/>
        </p:nvSpPr>
        <p:spPr>
          <a:xfrm>
            <a:off x="1364249" y="6493619"/>
            <a:ext cx="10611441" cy="12714905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Today, there is a high demand and many fundraisers of resources for all types of jobs and for high-tech in particular.</a:t>
            </a:r>
            <a:b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Almost every company is looking for employees, and also there are lot of private people or freelancers that looking for full time job or part time job.</a:t>
            </a:r>
            <a:b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market today is difficult, and it is hard to find a candidate that fit the requirements of the company, so there is a high need to look candidates.</a:t>
            </a:r>
            <a:b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Goal : </a:t>
            </a:r>
            <a:br>
              <a:rPr lang="en-US" sz="36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goal is to develop a useful application for companies , freelance and peop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who looking for job to make their life easier by using our to find the best match for them.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552FEFE6-898D-C934-17F5-F0F0F8967683}"/>
              </a:ext>
            </a:extLst>
          </p:cNvPr>
          <p:cNvSpPr/>
          <p:nvPr/>
        </p:nvSpPr>
        <p:spPr>
          <a:xfrm>
            <a:off x="1672034" y="6707491"/>
            <a:ext cx="10038185" cy="1212169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The Project</a:t>
            </a: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06A5F00F-AD98-19C5-DE28-92FB39157FA8}"/>
              </a:ext>
            </a:extLst>
          </p:cNvPr>
          <p:cNvSpPr/>
          <p:nvPr/>
        </p:nvSpPr>
        <p:spPr>
          <a:xfrm>
            <a:off x="2975879" y="20915056"/>
            <a:ext cx="7968346" cy="933450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Schemas</a:t>
            </a:r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C4AA7DC7-8B04-FE12-67BA-0EE08D377CF4}"/>
              </a:ext>
            </a:extLst>
          </p:cNvPr>
          <p:cNvSpPr/>
          <p:nvPr/>
        </p:nvSpPr>
        <p:spPr>
          <a:xfrm>
            <a:off x="12779183" y="27801352"/>
            <a:ext cx="10818304" cy="1001047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Technologies</a:t>
            </a:r>
          </a:p>
        </p:txBody>
      </p:sp>
      <p:sp>
        <p:nvSpPr>
          <p:cNvPr id="61" name="Rectangle: Rounded Corners 3">
            <a:extLst>
              <a:ext uri="{FF2B5EF4-FFF2-40B4-BE49-F238E27FC236}">
                <a16:creationId xmlns:a16="http://schemas.microsoft.com/office/drawing/2014/main" id="{23032641-1EDC-E4EE-181C-E4E6AC34AC0B}"/>
              </a:ext>
            </a:extLst>
          </p:cNvPr>
          <p:cNvSpPr/>
          <p:nvPr/>
        </p:nvSpPr>
        <p:spPr>
          <a:xfrm>
            <a:off x="12346894" y="6493620"/>
            <a:ext cx="11574850" cy="20643412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 rtl="0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3">
            <a:extLst>
              <a:ext uri="{FF2B5EF4-FFF2-40B4-BE49-F238E27FC236}">
                <a16:creationId xmlns:a16="http://schemas.microsoft.com/office/drawing/2014/main" id="{9F45937F-E722-E133-0492-EF535990F9EC}"/>
              </a:ext>
            </a:extLst>
          </p:cNvPr>
          <p:cNvSpPr/>
          <p:nvPr/>
        </p:nvSpPr>
        <p:spPr>
          <a:xfrm>
            <a:off x="12779183" y="6707491"/>
            <a:ext cx="10818304" cy="1212169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System Screenshots</a:t>
            </a:r>
          </a:p>
        </p:txBody>
      </p:sp>
      <p:sp>
        <p:nvSpPr>
          <p:cNvPr id="63" name="Rectangle: Rounded Corners 3">
            <a:extLst>
              <a:ext uri="{FF2B5EF4-FFF2-40B4-BE49-F238E27FC236}">
                <a16:creationId xmlns:a16="http://schemas.microsoft.com/office/drawing/2014/main" id="{B04ADF8C-EF27-24D8-D994-FBF93318ECC3}"/>
              </a:ext>
            </a:extLst>
          </p:cNvPr>
          <p:cNvSpPr/>
          <p:nvPr/>
        </p:nvSpPr>
        <p:spPr>
          <a:xfrm>
            <a:off x="1278231" y="19561044"/>
            <a:ext cx="10697459" cy="14911836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algn="l" rtl="0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3">
            <a:extLst>
              <a:ext uri="{FF2B5EF4-FFF2-40B4-BE49-F238E27FC236}">
                <a16:creationId xmlns:a16="http://schemas.microsoft.com/office/drawing/2014/main" id="{BC7FCE64-8615-F80F-90DC-0646ABD0C488}"/>
              </a:ext>
            </a:extLst>
          </p:cNvPr>
          <p:cNvSpPr/>
          <p:nvPr/>
        </p:nvSpPr>
        <p:spPr>
          <a:xfrm>
            <a:off x="1672034" y="19976812"/>
            <a:ext cx="10038185" cy="1212169"/>
          </a:xfrm>
          <a:custGeom>
            <a:avLst/>
            <a:gdLst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14445 w 23509706"/>
              <a:gd name="connsiteY5" fmla="*/ 3571497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571497"/>
              <a:gd name="connsiteX1" fmla="*/ 595261 w 23509706"/>
              <a:gd name="connsiteY1" fmla="*/ 0 h 3571497"/>
              <a:gd name="connsiteX2" fmla="*/ 22914445 w 23509706"/>
              <a:gd name="connsiteY2" fmla="*/ 0 h 3571497"/>
              <a:gd name="connsiteX3" fmla="*/ 23509706 w 23509706"/>
              <a:gd name="connsiteY3" fmla="*/ 595261 h 3571497"/>
              <a:gd name="connsiteX4" fmla="*/ 23509706 w 23509706"/>
              <a:gd name="connsiteY4" fmla="*/ 2976236 h 3571497"/>
              <a:gd name="connsiteX5" fmla="*/ 22962570 w 23509706"/>
              <a:gd name="connsiteY5" fmla="*/ 2993981 h 3571497"/>
              <a:gd name="connsiteX6" fmla="*/ 595261 w 23509706"/>
              <a:gd name="connsiteY6" fmla="*/ 3571497 h 3571497"/>
              <a:gd name="connsiteX7" fmla="*/ 0 w 23509706"/>
              <a:gd name="connsiteY7" fmla="*/ 2976236 h 3571497"/>
              <a:gd name="connsiteX8" fmla="*/ 0 w 23509706"/>
              <a:gd name="connsiteY8" fmla="*/ 595261 h 3571497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509706 w 23509706"/>
              <a:gd name="connsiteY4" fmla="*/ 2976236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141625"/>
              <a:gd name="connsiteX1" fmla="*/ 595261 w 23509706"/>
              <a:gd name="connsiteY1" fmla="*/ 0 h 3141625"/>
              <a:gd name="connsiteX2" fmla="*/ 22914445 w 23509706"/>
              <a:gd name="connsiteY2" fmla="*/ 0 h 3141625"/>
              <a:gd name="connsiteX3" fmla="*/ 23509706 w 23509706"/>
              <a:gd name="connsiteY3" fmla="*/ 595261 h 3141625"/>
              <a:gd name="connsiteX4" fmla="*/ 23461876 w 23509706"/>
              <a:gd name="connsiteY4" fmla="*/ 2669363 h 3141625"/>
              <a:gd name="connsiteX5" fmla="*/ 22962570 w 23509706"/>
              <a:gd name="connsiteY5" fmla="*/ 2993981 h 3141625"/>
              <a:gd name="connsiteX6" fmla="*/ 643387 w 23509706"/>
              <a:gd name="connsiteY6" fmla="*/ 3042108 h 3141625"/>
              <a:gd name="connsiteX7" fmla="*/ 0 w 23509706"/>
              <a:gd name="connsiteY7" fmla="*/ 2976236 h 3141625"/>
              <a:gd name="connsiteX8" fmla="*/ 0 w 23509706"/>
              <a:gd name="connsiteY8" fmla="*/ 595261 h 3141625"/>
              <a:gd name="connsiteX0" fmla="*/ 0 w 23509706"/>
              <a:gd name="connsiteY0" fmla="*/ 595261 h 3059592"/>
              <a:gd name="connsiteX1" fmla="*/ 595261 w 23509706"/>
              <a:gd name="connsiteY1" fmla="*/ 0 h 3059592"/>
              <a:gd name="connsiteX2" fmla="*/ 22914445 w 23509706"/>
              <a:gd name="connsiteY2" fmla="*/ 0 h 3059592"/>
              <a:gd name="connsiteX3" fmla="*/ 23509706 w 23509706"/>
              <a:gd name="connsiteY3" fmla="*/ 595261 h 3059592"/>
              <a:gd name="connsiteX4" fmla="*/ 23461876 w 23509706"/>
              <a:gd name="connsiteY4" fmla="*/ 2669363 h 3059592"/>
              <a:gd name="connsiteX5" fmla="*/ 22962570 w 23509706"/>
              <a:gd name="connsiteY5" fmla="*/ 2993981 h 3059592"/>
              <a:gd name="connsiteX6" fmla="*/ 643387 w 23509706"/>
              <a:gd name="connsiteY6" fmla="*/ 3042108 h 3059592"/>
              <a:gd name="connsiteX7" fmla="*/ 0 w 23509706"/>
              <a:gd name="connsiteY7" fmla="*/ 2822800 h 3059592"/>
              <a:gd name="connsiteX8" fmla="*/ 0 w 23509706"/>
              <a:gd name="connsiteY8" fmla="*/ 595261 h 305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706" h="3059592">
                <a:moveTo>
                  <a:pt x="0" y="595261"/>
                </a:moveTo>
                <a:cubicBezTo>
                  <a:pt x="0" y="266507"/>
                  <a:pt x="266507" y="0"/>
                  <a:pt x="595261" y="0"/>
                </a:cubicBezTo>
                <a:lnTo>
                  <a:pt x="22914445" y="0"/>
                </a:lnTo>
                <a:cubicBezTo>
                  <a:pt x="23243199" y="0"/>
                  <a:pt x="23509706" y="266507"/>
                  <a:pt x="23509706" y="595261"/>
                </a:cubicBezTo>
                <a:lnTo>
                  <a:pt x="23461876" y="2669363"/>
                </a:lnTo>
                <a:cubicBezTo>
                  <a:pt x="23461876" y="2998117"/>
                  <a:pt x="23291324" y="2993981"/>
                  <a:pt x="22962570" y="2993981"/>
                </a:cubicBezTo>
                <a:lnTo>
                  <a:pt x="643387" y="3042108"/>
                </a:lnTo>
                <a:cubicBezTo>
                  <a:pt x="314633" y="3042108"/>
                  <a:pt x="0" y="3151554"/>
                  <a:pt x="0" y="2822800"/>
                </a:cubicBezTo>
                <a:lnTo>
                  <a:pt x="0" y="59526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Schema</a:t>
            </a:r>
          </a:p>
        </p:txBody>
      </p:sp>
      <p:grpSp>
        <p:nvGrpSpPr>
          <p:cNvPr id="29" name="Group 223">
            <a:extLst>
              <a:ext uri="{FF2B5EF4-FFF2-40B4-BE49-F238E27FC236}">
                <a16:creationId xmlns:a16="http://schemas.microsoft.com/office/drawing/2014/main" id="{458FD7CF-A428-3B0E-84B8-C43F654D616F}"/>
              </a:ext>
            </a:extLst>
          </p:cNvPr>
          <p:cNvGrpSpPr/>
          <p:nvPr/>
        </p:nvGrpSpPr>
        <p:grpSpPr>
          <a:xfrm>
            <a:off x="1871935" y="21795275"/>
            <a:ext cx="9626309" cy="11718374"/>
            <a:chOff x="-170451" y="428547"/>
            <a:chExt cx="6182911" cy="2404555"/>
          </a:xfrm>
        </p:grpSpPr>
        <p:cxnSp>
          <p:nvCxnSpPr>
            <p:cNvPr id="30" name="Connector: Elbow 195">
              <a:extLst>
                <a:ext uri="{FF2B5EF4-FFF2-40B4-BE49-F238E27FC236}">
                  <a16:creationId xmlns:a16="http://schemas.microsoft.com/office/drawing/2014/main" id="{F2A96729-93DD-04B5-1860-365F7B788A42}"/>
                </a:ext>
              </a:extLst>
            </p:cNvPr>
            <p:cNvCxnSpPr/>
            <p:nvPr/>
          </p:nvCxnSpPr>
          <p:spPr>
            <a:xfrm>
              <a:off x="3050274" y="710821"/>
              <a:ext cx="1556385" cy="12128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98">
              <a:extLst>
                <a:ext uri="{FF2B5EF4-FFF2-40B4-BE49-F238E27FC236}">
                  <a16:creationId xmlns:a16="http://schemas.microsoft.com/office/drawing/2014/main" id="{A11DDC70-AFB7-0280-D4DE-2812C9A30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1402" y="907576"/>
              <a:ext cx="32145" cy="43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222">
              <a:extLst>
                <a:ext uri="{FF2B5EF4-FFF2-40B4-BE49-F238E27FC236}">
                  <a16:creationId xmlns:a16="http://schemas.microsoft.com/office/drawing/2014/main" id="{9F6AE53C-93DB-94B1-C807-BAB3D5AFB50A}"/>
                </a:ext>
              </a:extLst>
            </p:cNvPr>
            <p:cNvGrpSpPr/>
            <p:nvPr/>
          </p:nvGrpSpPr>
          <p:grpSpPr>
            <a:xfrm>
              <a:off x="-170451" y="428547"/>
              <a:ext cx="6182911" cy="2404555"/>
              <a:chOff x="-170469" y="515276"/>
              <a:chExt cx="6183557" cy="1541337"/>
            </a:xfrm>
          </p:grpSpPr>
          <p:sp>
            <p:nvSpPr>
              <p:cNvPr id="33" name="Text Box 206">
                <a:extLst>
                  <a:ext uri="{FF2B5EF4-FFF2-40B4-BE49-F238E27FC236}">
                    <a16:creationId xmlns:a16="http://schemas.microsoft.com/office/drawing/2014/main" id="{C029CA88-C964-3BB7-D50E-EC2C564A0A90}"/>
                  </a:ext>
                </a:extLst>
              </p:cNvPr>
              <p:cNvSpPr txBox="1"/>
              <p:nvPr/>
            </p:nvSpPr>
            <p:spPr>
              <a:xfrm>
                <a:off x="-141741" y="1672084"/>
                <a:ext cx="852534" cy="9742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the users reject the offer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" name="Group 187">
                <a:extLst>
                  <a:ext uri="{FF2B5EF4-FFF2-40B4-BE49-F238E27FC236}">
                    <a16:creationId xmlns:a16="http://schemas.microsoft.com/office/drawing/2014/main" id="{772D6683-0BAB-85B1-9642-D982DD5DF07F}"/>
                  </a:ext>
                </a:extLst>
              </p:cNvPr>
              <p:cNvGrpSpPr/>
              <p:nvPr/>
            </p:nvGrpSpPr>
            <p:grpSpPr>
              <a:xfrm>
                <a:off x="382137" y="515276"/>
                <a:ext cx="5261213" cy="644392"/>
                <a:chOff x="0" y="488019"/>
                <a:chExt cx="5261213" cy="644392"/>
              </a:xfrm>
            </p:grpSpPr>
            <p:sp>
              <p:nvSpPr>
                <p:cNvPr id="52" name="Text Box 183">
                  <a:extLst>
                    <a:ext uri="{FF2B5EF4-FFF2-40B4-BE49-F238E27FC236}">
                      <a16:creationId xmlns:a16="http://schemas.microsoft.com/office/drawing/2014/main" id="{4585CB51-8C7C-F6DF-8AC0-BAA2F8B41B09}"/>
                    </a:ext>
                  </a:extLst>
                </p:cNvPr>
                <p:cNvSpPr txBox="1"/>
                <p:nvPr/>
              </p:nvSpPr>
              <p:spPr>
                <a:xfrm>
                  <a:off x="1296262" y="886228"/>
                  <a:ext cx="852625" cy="24618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highlight>
                        <a:srgbClr val="D3D3D3"/>
                      </a:highlight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If the users already register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 Box 175">
                  <a:extLst>
                    <a:ext uri="{FF2B5EF4-FFF2-40B4-BE49-F238E27FC236}">
                      <a16:creationId xmlns:a16="http://schemas.microsoft.com/office/drawing/2014/main" id="{83DC8EAA-1EDD-6A5E-B927-6D5B1A956215}"/>
                    </a:ext>
                  </a:extLst>
                </p:cNvPr>
                <p:cNvSpPr txBox="1"/>
                <p:nvPr/>
              </p:nvSpPr>
              <p:spPr>
                <a:xfrm>
                  <a:off x="0" y="617233"/>
                  <a:ext cx="1153236" cy="21524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Start application</a:t>
                  </a:r>
                </a:p>
              </p:txBody>
            </p:sp>
            <p:sp>
              <p:nvSpPr>
                <p:cNvPr id="54" name="Text Box 176">
                  <a:extLst>
                    <a:ext uri="{FF2B5EF4-FFF2-40B4-BE49-F238E27FC236}">
                      <a16:creationId xmlns:a16="http://schemas.microsoft.com/office/drawing/2014/main" id="{AD77D7BC-AE50-EAB4-3988-ADE29E30E318}"/>
                    </a:ext>
                  </a:extLst>
                </p:cNvPr>
                <p:cNvSpPr txBox="1"/>
                <p:nvPr/>
              </p:nvSpPr>
              <p:spPr>
                <a:xfrm>
                  <a:off x="4237631" y="617259"/>
                  <a:ext cx="1023582" cy="2152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Register Flow</a:t>
                  </a:r>
                </a:p>
              </p:txBody>
            </p:sp>
            <p:sp>
              <p:nvSpPr>
                <p:cNvPr id="55" name="Text Box 178">
                  <a:extLst>
                    <a:ext uri="{FF2B5EF4-FFF2-40B4-BE49-F238E27FC236}">
                      <a16:creationId xmlns:a16="http://schemas.microsoft.com/office/drawing/2014/main" id="{511F3AB3-0ED4-CCDE-0261-93FC6C87B442}"/>
                    </a:ext>
                  </a:extLst>
                </p:cNvPr>
                <p:cNvSpPr txBox="1"/>
                <p:nvPr/>
              </p:nvSpPr>
              <p:spPr>
                <a:xfrm>
                  <a:off x="1821976" y="593869"/>
                  <a:ext cx="846161" cy="22495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Login page</a:t>
                  </a:r>
                </a:p>
              </p:txBody>
            </p:sp>
            <p:cxnSp>
              <p:nvCxnSpPr>
                <p:cNvPr id="56" name="Connector: Elbow 181">
                  <a:extLst>
                    <a:ext uri="{FF2B5EF4-FFF2-40B4-BE49-F238E27FC236}">
                      <a16:creationId xmlns:a16="http://schemas.microsoft.com/office/drawing/2014/main" id="{E3684827-002F-3B6D-2619-04C56C557232}"/>
                    </a:ext>
                  </a:extLst>
                </p:cNvPr>
                <p:cNvCxnSpPr/>
                <p:nvPr/>
              </p:nvCxnSpPr>
              <p:spPr>
                <a:xfrm>
                  <a:off x="1153236" y="711169"/>
                  <a:ext cx="648344" cy="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 Box 186">
                  <a:extLst>
                    <a:ext uri="{FF2B5EF4-FFF2-40B4-BE49-F238E27FC236}">
                      <a16:creationId xmlns:a16="http://schemas.microsoft.com/office/drawing/2014/main" id="{8AD21692-DB9D-4F58-E3C9-F57F1CDC3FF5}"/>
                    </a:ext>
                  </a:extLst>
                </p:cNvPr>
                <p:cNvSpPr txBox="1"/>
                <p:nvPr/>
              </p:nvSpPr>
              <p:spPr>
                <a:xfrm>
                  <a:off x="2924438" y="488019"/>
                  <a:ext cx="904218" cy="15746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highlight>
                        <a:srgbClr val="D3D3D3"/>
                      </a:highlight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If the users don’t register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5" name="Connector: Elbow 200">
                <a:extLst>
                  <a:ext uri="{FF2B5EF4-FFF2-40B4-BE49-F238E27FC236}">
                    <a16:creationId xmlns:a16="http://schemas.microsoft.com/office/drawing/2014/main" id="{7834EF0E-1C27-BD79-2DAE-36666A9FA2ED}"/>
                  </a:ext>
                </a:extLst>
              </p:cNvPr>
              <p:cNvCxnSpPr>
                <a:cxnSpLocks/>
                <a:stCxn id="55" idx="2"/>
                <a:endCxn id="37" idx="0"/>
              </p:cNvCxnSpPr>
              <p:nvPr/>
            </p:nvCxnSpPr>
            <p:spPr>
              <a:xfrm rot="5400000">
                <a:off x="1511619" y="214880"/>
                <a:ext cx="484373" cy="174677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201">
                <a:extLst>
                  <a:ext uri="{FF2B5EF4-FFF2-40B4-BE49-F238E27FC236}">
                    <a16:creationId xmlns:a16="http://schemas.microsoft.com/office/drawing/2014/main" id="{6F1229C5-A63C-70CB-DFBF-FB77199F0284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2611134" y="1085531"/>
                <a:ext cx="2370449" cy="24618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 Box 177">
                <a:extLst>
                  <a:ext uri="{FF2B5EF4-FFF2-40B4-BE49-F238E27FC236}">
                    <a16:creationId xmlns:a16="http://schemas.microsoft.com/office/drawing/2014/main" id="{D1964A9A-B182-EA12-A1C8-4F0CD9E25DA6}"/>
                  </a:ext>
                </a:extLst>
              </p:cNvPr>
              <p:cNvSpPr txBox="1"/>
              <p:nvPr/>
            </p:nvSpPr>
            <p:spPr>
              <a:xfrm>
                <a:off x="167321" y="1330455"/>
                <a:ext cx="1426191" cy="2865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Main Page - Workers</a:t>
                </a:r>
              </a:p>
            </p:txBody>
          </p:sp>
          <p:sp>
            <p:nvSpPr>
              <p:cNvPr id="38" name="Text Box 202">
                <a:extLst>
                  <a:ext uri="{FF2B5EF4-FFF2-40B4-BE49-F238E27FC236}">
                    <a16:creationId xmlns:a16="http://schemas.microsoft.com/office/drawing/2014/main" id="{A192EEB6-900A-D6A9-B262-7070EF186029}"/>
                  </a:ext>
                </a:extLst>
              </p:cNvPr>
              <p:cNvSpPr txBox="1"/>
              <p:nvPr/>
            </p:nvSpPr>
            <p:spPr>
              <a:xfrm>
                <a:off x="4210793" y="1331714"/>
                <a:ext cx="1541581" cy="4776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Main Page – Companies / Employers</a:t>
                </a:r>
              </a:p>
            </p:txBody>
          </p:sp>
          <p:cxnSp>
            <p:nvCxnSpPr>
              <p:cNvPr id="39" name="Straight Connector 204">
                <a:extLst>
                  <a:ext uri="{FF2B5EF4-FFF2-40B4-BE49-F238E27FC236}">
                    <a16:creationId xmlns:a16="http://schemas.microsoft.com/office/drawing/2014/main" id="{3DA035E8-2579-4F0E-9462-5E5415035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023" y="1632022"/>
                <a:ext cx="0" cy="322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07">
                <a:extLst>
                  <a:ext uri="{FF2B5EF4-FFF2-40B4-BE49-F238E27FC236}">
                    <a16:creationId xmlns:a16="http://schemas.microsoft.com/office/drawing/2014/main" id="{A6D1891F-0349-514B-88BB-F78536CB4B84}"/>
                  </a:ext>
                </a:extLst>
              </p:cNvPr>
              <p:cNvCxnSpPr/>
              <p:nvPr/>
            </p:nvCxnSpPr>
            <p:spPr>
              <a:xfrm flipH="1" flipV="1">
                <a:off x="-170469" y="1945344"/>
                <a:ext cx="102410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08">
                <a:extLst>
                  <a:ext uri="{FF2B5EF4-FFF2-40B4-BE49-F238E27FC236}">
                    <a16:creationId xmlns:a16="http://schemas.microsoft.com/office/drawing/2014/main" id="{F17B6C63-1A94-9110-36ED-1D5F30B04C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70469" y="1470228"/>
                <a:ext cx="6824" cy="4888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09">
                <a:extLst>
                  <a:ext uri="{FF2B5EF4-FFF2-40B4-BE49-F238E27FC236}">
                    <a16:creationId xmlns:a16="http://schemas.microsoft.com/office/drawing/2014/main" id="{E82A875F-55FE-FC2C-9A13-42D54D311864}"/>
                  </a:ext>
                </a:extLst>
              </p:cNvPr>
              <p:cNvCxnSpPr/>
              <p:nvPr/>
            </p:nvCxnSpPr>
            <p:spPr>
              <a:xfrm>
                <a:off x="-141741" y="1473751"/>
                <a:ext cx="3280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210">
                <a:extLst>
                  <a:ext uri="{FF2B5EF4-FFF2-40B4-BE49-F238E27FC236}">
                    <a16:creationId xmlns:a16="http://schemas.microsoft.com/office/drawing/2014/main" id="{D38DA11D-F6DA-C883-25CD-3AFDAAA33BFF}"/>
                  </a:ext>
                </a:extLst>
              </p:cNvPr>
              <p:cNvSpPr txBox="1"/>
              <p:nvPr/>
            </p:nvSpPr>
            <p:spPr>
              <a:xfrm>
                <a:off x="2275085" y="1647824"/>
                <a:ext cx="852170" cy="20376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the users accept the offer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Straight Arrow Connector 211">
                <a:extLst>
                  <a:ext uri="{FF2B5EF4-FFF2-40B4-BE49-F238E27FC236}">
                    <a16:creationId xmlns:a16="http://schemas.microsoft.com/office/drawing/2014/main" id="{74EC7594-0192-9D71-2C69-454054587291}"/>
                  </a:ext>
                </a:extLst>
              </p:cNvPr>
              <p:cNvCxnSpPr/>
              <p:nvPr/>
            </p:nvCxnSpPr>
            <p:spPr>
              <a:xfrm>
                <a:off x="791570" y="1942101"/>
                <a:ext cx="14876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212">
                <a:extLst>
                  <a:ext uri="{FF2B5EF4-FFF2-40B4-BE49-F238E27FC236}">
                    <a16:creationId xmlns:a16="http://schemas.microsoft.com/office/drawing/2014/main" id="{82D65430-34CD-EE72-5100-311BD0581E40}"/>
                  </a:ext>
                </a:extLst>
              </p:cNvPr>
              <p:cNvSpPr txBox="1"/>
              <p:nvPr/>
            </p:nvSpPr>
            <p:spPr>
              <a:xfrm>
                <a:off x="2255060" y="1852848"/>
                <a:ext cx="846071" cy="203765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Chat page</a:t>
                </a:r>
              </a:p>
            </p:txBody>
          </p:sp>
          <p:sp>
            <p:nvSpPr>
              <p:cNvPr id="46" name="Text Box 213">
                <a:extLst>
                  <a:ext uri="{FF2B5EF4-FFF2-40B4-BE49-F238E27FC236}">
                    <a16:creationId xmlns:a16="http://schemas.microsoft.com/office/drawing/2014/main" id="{D7D73C40-98AE-42F7-C5B5-E434B906BCE8}"/>
                  </a:ext>
                </a:extLst>
              </p:cNvPr>
              <p:cNvSpPr txBox="1"/>
              <p:nvPr/>
            </p:nvSpPr>
            <p:spPr>
              <a:xfrm>
                <a:off x="4965520" y="1862314"/>
                <a:ext cx="852170" cy="13923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the </a:t>
                </a:r>
                <a:r>
                  <a:rPr lang="en-US" sz="1600" dirty="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users</a:t>
                </a:r>
                <a:r>
                  <a:rPr lang="en-US" sz="1100" dirty="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reject the offer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Connector 214">
                <a:extLst>
                  <a:ext uri="{FF2B5EF4-FFF2-40B4-BE49-F238E27FC236}">
                    <a16:creationId xmlns:a16="http://schemas.microsoft.com/office/drawing/2014/main" id="{05A92BC2-81FA-F35E-CB89-14C13EA16246}"/>
                  </a:ext>
                </a:extLst>
              </p:cNvPr>
              <p:cNvCxnSpPr/>
              <p:nvPr/>
            </p:nvCxnSpPr>
            <p:spPr>
              <a:xfrm flipH="1" flipV="1">
                <a:off x="4989468" y="2009275"/>
                <a:ext cx="10236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215">
                <a:extLst>
                  <a:ext uri="{FF2B5EF4-FFF2-40B4-BE49-F238E27FC236}">
                    <a16:creationId xmlns:a16="http://schemas.microsoft.com/office/drawing/2014/main" id="{A3410287-FEB2-7D79-25EF-B30A21410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0664" y="1473751"/>
                <a:ext cx="32424" cy="543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217">
                <a:extLst>
                  <a:ext uri="{FF2B5EF4-FFF2-40B4-BE49-F238E27FC236}">
                    <a16:creationId xmlns:a16="http://schemas.microsoft.com/office/drawing/2014/main" id="{C382EDB3-B9C4-B884-DBD7-09F9CA6B1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1583" y="1802225"/>
                <a:ext cx="0" cy="231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218">
                <a:extLst>
                  <a:ext uri="{FF2B5EF4-FFF2-40B4-BE49-F238E27FC236}">
                    <a16:creationId xmlns:a16="http://schemas.microsoft.com/office/drawing/2014/main" id="{91F6AEE5-8EFA-18F4-0670-E516EE2FB49F}"/>
                  </a:ext>
                </a:extLst>
              </p:cNvPr>
              <p:cNvCxnSpPr/>
              <p:nvPr/>
            </p:nvCxnSpPr>
            <p:spPr>
              <a:xfrm flipH="1">
                <a:off x="5753203" y="1479216"/>
                <a:ext cx="25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220">
                <a:extLst>
                  <a:ext uri="{FF2B5EF4-FFF2-40B4-BE49-F238E27FC236}">
                    <a16:creationId xmlns:a16="http://schemas.microsoft.com/office/drawing/2014/main" id="{2660975B-78EF-E036-BCF2-671E6EC2D9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3920" y="1937129"/>
                <a:ext cx="1897452" cy="79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3" name="תמונה 82">
            <a:extLst>
              <a:ext uri="{FF2B5EF4-FFF2-40B4-BE49-F238E27FC236}">
                <a16:creationId xmlns:a16="http://schemas.microsoft.com/office/drawing/2014/main" id="{0EF8624B-81E8-157F-E202-3D8B073D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233" y="29389276"/>
            <a:ext cx="2241253" cy="2414412"/>
          </a:xfrm>
          <a:prstGeom prst="rect">
            <a:avLst/>
          </a:prstGeom>
        </p:spPr>
      </p:pic>
      <p:pic>
        <p:nvPicPr>
          <p:cNvPr id="85" name="תמונה 84">
            <a:extLst>
              <a:ext uri="{FF2B5EF4-FFF2-40B4-BE49-F238E27FC236}">
                <a16:creationId xmlns:a16="http://schemas.microsoft.com/office/drawing/2014/main" id="{27E263D2-7094-5A68-F646-4DA23238E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224" y="29387847"/>
            <a:ext cx="2321446" cy="2193229"/>
          </a:xfrm>
          <a:prstGeom prst="rect">
            <a:avLst/>
          </a:prstGeom>
        </p:spPr>
      </p:pic>
      <p:pic>
        <p:nvPicPr>
          <p:cNvPr id="87" name="תמונה 86">
            <a:extLst>
              <a:ext uri="{FF2B5EF4-FFF2-40B4-BE49-F238E27FC236}">
                <a16:creationId xmlns:a16="http://schemas.microsoft.com/office/drawing/2014/main" id="{C98C50C6-8D62-C31A-8864-0335346A5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500" y="29387847"/>
            <a:ext cx="2116960" cy="2330855"/>
          </a:xfrm>
          <a:prstGeom prst="rect">
            <a:avLst/>
          </a:prstGeom>
        </p:spPr>
      </p:pic>
      <p:sp>
        <p:nvSpPr>
          <p:cNvPr id="90" name="מלבן 89">
            <a:extLst>
              <a:ext uri="{FF2B5EF4-FFF2-40B4-BE49-F238E27FC236}">
                <a16:creationId xmlns:a16="http://schemas.microsoft.com/office/drawing/2014/main" id="{ACE59811-7C83-AB4F-316A-20EF3C89AD7C}"/>
              </a:ext>
            </a:extLst>
          </p:cNvPr>
          <p:cNvSpPr/>
          <p:nvPr/>
        </p:nvSpPr>
        <p:spPr>
          <a:xfrm>
            <a:off x="20837652" y="29205768"/>
            <a:ext cx="2436575" cy="371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b"/>
          <a:lstStyle/>
          <a:p>
            <a:pPr algn="ctr"/>
            <a:r>
              <a:rPr lang="en-US" sz="3600" b="1" dirty="0"/>
              <a:t>Python</a:t>
            </a:r>
            <a:endParaRPr lang="he-IL" b="1" dirty="0"/>
          </a:p>
        </p:txBody>
      </p:sp>
      <p:pic>
        <p:nvPicPr>
          <p:cNvPr id="89" name="תמונה 88">
            <a:extLst>
              <a:ext uri="{FF2B5EF4-FFF2-40B4-BE49-F238E27FC236}">
                <a16:creationId xmlns:a16="http://schemas.microsoft.com/office/drawing/2014/main" id="{4BE12692-F249-C180-D3E1-9C673A9D3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981" y="29323755"/>
            <a:ext cx="2284976" cy="228497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F0A1926-76DB-80DC-CBCE-C6CECCD94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147" y="8131003"/>
            <a:ext cx="4756765" cy="922144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D53AEDBE-0ECB-CE7D-B768-79C0A5063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64" y="17462102"/>
            <a:ext cx="5035318" cy="918662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F30172F-24CC-6D39-7CAD-1D946EA88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529" y="8246269"/>
            <a:ext cx="4328411" cy="885182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6E2EC6E-BA06-EEA3-71CC-ED24347ED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809" y="16577268"/>
            <a:ext cx="4463439" cy="96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208</Words>
  <Application>Microsoft Office PowerPoint</Application>
  <PresentationFormat>מותאם אישית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Daniel</cp:lastModifiedBy>
  <cp:revision>29</cp:revision>
  <dcterms:created xsi:type="dcterms:W3CDTF">2019-01-27T10:54:29Z</dcterms:created>
  <dcterms:modified xsi:type="dcterms:W3CDTF">2022-09-29T09:12:50Z</dcterms:modified>
</cp:coreProperties>
</file>