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ved=2ahUKEwjgw6z0nsX6AhXuQUEAHRwiCY8QFnoECBIQAQ&amp;url=https%3A%2F%2Fflask-sqlalchemy.palletsprojects.com%2F&amp;usg=AOvVaw3Y3Gf4J33vrIwGhN3vIzLV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oogle.com/url?sa=t&amp;rct=j&amp;q=&amp;esrc=s&amp;source=web&amp;cd=&amp;ved=2ahUKEwjgw6z0nsX6AhXuQUEAHRwiCY8QFnoECBIQAQ&amp;url=https%3A%2F%2Fflask-sqlalchemy.palletsprojects.com%2F&amp;usg=AOvVaw3Y3Gf4J33vrIwGhN3vIzLV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A2595A5-2C80-4567-D9FA-566E828023BB}"/>
              </a:ext>
            </a:extLst>
          </p:cNvPr>
          <p:cNvSpPr txBox="1"/>
          <p:nvPr/>
        </p:nvSpPr>
        <p:spPr>
          <a:xfrm>
            <a:off x="4159250" y="2578100"/>
            <a:ext cx="3873500" cy="8509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Sababi Project</a:t>
            </a:r>
            <a:endParaRPr lang="he-IL" sz="48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9E369E7-B941-F450-F5A1-54C78EECAA5B}"/>
              </a:ext>
            </a:extLst>
          </p:cNvPr>
          <p:cNvSpPr txBox="1"/>
          <p:nvPr/>
        </p:nvSpPr>
        <p:spPr>
          <a:xfrm>
            <a:off x="4159250" y="3429000"/>
            <a:ext cx="38735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Gal Bachar</a:t>
            </a:r>
            <a:br>
              <a:rPr lang="en-US" sz="2000" dirty="0"/>
            </a:br>
            <a:r>
              <a:rPr lang="en-US" sz="2000" dirty="0"/>
              <a:t>Shahar Baba</a:t>
            </a:r>
            <a:br>
              <a:rPr lang="en-US" sz="2000" dirty="0"/>
            </a:br>
            <a:r>
              <a:rPr lang="en-US" sz="2000" dirty="0"/>
              <a:t>Eden Meshulam</a:t>
            </a:r>
            <a:br>
              <a:rPr lang="en-US" sz="2000" dirty="0"/>
            </a:br>
            <a:r>
              <a:rPr lang="en-US" sz="2000" dirty="0"/>
              <a:t>Daniel George</a:t>
            </a:r>
          </a:p>
          <a:p>
            <a:pPr algn="ctr"/>
            <a:r>
              <a:rPr lang="en-US" sz="2000" dirty="0"/>
              <a:t>Lecturer: </a:t>
            </a:r>
            <a:r>
              <a:rPr lang="en-US" sz="2000" b="1" dirty="0"/>
              <a:t>Tal Gomay</a:t>
            </a:r>
            <a:endParaRPr lang="he-IL" sz="2000" dirty="0"/>
          </a:p>
        </p:txBody>
      </p:sp>
      <p:pic>
        <p:nvPicPr>
          <p:cNvPr id="2" name="תמונה 1" descr="Icon&#10;&#10;Description automatically generated">
            <a:extLst>
              <a:ext uri="{FF2B5EF4-FFF2-40B4-BE49-F238E27FC236}">
                <a16:creationId xmlns:a16="http://schemas.microsoft.com/office/drawing/2014/main" id="{31B2F4F4-7A62-166D-BB3A-148FE5B95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72002"/>
            <a:ext cx="3292929" cy="394579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255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A4F015-8B9A-5033-FA42-EC21F5D82EF3}"/>
              </a:ext>
            </a:extLst>
          </p:cNvPr>
          <p:cNvSpPr txBox="1"/>
          <p:nvPr/>
        </p:nvSpPr>
        <p:spPr>
          <a:xfrm>
            <a:off x="1931275" y="584538"/>
            <a:ext cx="10052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2800" b="1" u="sng" dirty="0"/>
              <a:t>SQL alchemy </a:t>
            </a:r>
            <a:r>
              <a:rPr lang="en-IL" sz="2800" b="1" dirty="0"/>
              <a:t>- </a:t>
            </a:r>
            <a:r>
              <a:rPr lang="en-US" sz="2800" b="1" dirty="0"/>
              <a:t>SQLAlchemy is the Python SQL toolkit and Object Relational Mapper that gives application developers the full power and flexibility of SQL.</a:t>
            </a:r>
          </a:p>
          <a:p>
            <a:r>
              <a:rPr lang="en-US" sz="2800" b="1" dirty="0"/>
              <a:t>It provides a full suite of well known enterprise-level persistence patterns, designed for efficient and high-performing database access, adapted into a simple and Pythonic domain language.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EFAE7C6-5872-A7DE-00AE-0B1F1D8359AF}"/>
              </a:ext>
            </a:extLst>
          </p:cNvPr>
          <p:cNvSpPr txBox="1"/>
          <p:nvPr/>
        </p:nvSpPr>
        <p:spPr>
          <a:xfrm>
            <a:off x="1931275" y="3247788"/>
            <a:ext cx="102607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Docker</a:t>
            </a:r>
            <a:r>
              <a:rPr lang="en-US" sz="2800" b="1" dirty="0"/>
              <a:t> - We decided to run our server on Docker environment in order to achieve maximum flexibility, scalability and best practice of development.</a:t>
            </a:r>
          </a:p>
          <a:p>
            <a:r>
              <a:rPr lang="en-US" sz="2800" b="1" dirty="0"/>
              <a:t>Each developer should have only Docker on his private PC and he doesn’t need to install any packages, add-ons or files, in addition all the developers has the same environment as Production environment so we solve compatibilities issue in the future</a:t>
            </a:r>
            <a:endParaRPr lang="en-IL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1044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xt&#10;&#10;Description automatically generated">
            <a:extLst>
              <a:ext uri="{FF2B5EF4-FFF2-40B4-BE49-F238E27FC236}">
                <a16:creationId xmlns:a16="http://schemas.microsoft.com/office/drawing/2014/main" id="{FB54D655-B9A9-6AC2-F0CC-922AB056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37" y="1977768"/>
            <a:ext cx="5434434" cy="2860932"/>
          </a:xfrm>
          <a:prstGeom prst="rect">
            <a:avLst/>
          </a:prstGeom>
        </p:spPr>
      </p:pic>
      <p:pic>
        <p:nvPicPr>
          <p:cNvPr id="4" name="Picture 7" descr="Text&#10;&#10;Description automatically generated">
            <a:extLst>
              <a:ext uri="{FF2B5EF4-FFF2-40B4-BE49-F238E27FC236}">
                <a16:creationId xmlns:a16="http://schemas.microsoft.com/office/drawing/2014/main" id="{05368323-9F56-CF3B-7C40-27212EA9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571" y="1977768"/>
            <a:ext cx="3269637" cy="2860932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8F55E93-035E-F168-0006-84E13A46366A}"/>
              </a:ext>
            </a:extLst>
          </p:cNvPr>
          <p:cNvSpPr txBox="1"/>
          <p:nvPr/>
        </p:nvSpPr>
        <p:spPr>
          <a:xfrm>
            <a:off x="2222500" y="609600"/>
            <a:ext cx="3873500" cy="8509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IL" sz="4800" b="1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57605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8F55E93-035E-F168-0006-84E13A46366A}"/>
              </a:ext>
            </a:extLst>
          </p:cNvPr>
          <p:cNvSpPr txBox="1"/>
          <p:nvPr/>
        </p:nvSpPr>
        <p:spPr>
          <a:xfrm>
            <a:off x="2222500" y="609600"/>
            <a:ext cx="49657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IL" sz="4800" b="1" dirty="0"/>
              <a:t>Server </a:t>
            </a:r>
            <a:r>
              <a:rPr lang="en-US" sz="4800" b="1" dirty="0"/>
              <a:t>architecture</a:t>
            </a:r>
            <a:endParaRPr lang="en-IL" sz="48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281C118-53E4-02BD-0959-1424CE90E790}"/>
              </a:ext>
            </a:extLst>
          </p:cNvPr>
          <p:cNvSpPr txBox="1"/>
          <p:nvPr/>
        </p:nvSpPr>
        <p:spPr>
          <a:xfrm>
            <a:off x="2222500" y="192713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</a:t>
            </a:r>
            <a:r>
              <a:rPr lang="en-IL" sz="2800" b="1" dirty="0"/>
              <a:t>ur server is devide to three main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L" sz="2800" b="1" dirty="0"/>
              <a:t>Database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L" sz="2800" b="1" dirty="0"/>
              <a:t>Routes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L" sz="2800" b="1" dirty="0"/>
              <a:t>API’s</a:t>
            </a:r>
          </a:p>
        </p:txBody>
      </p:sp>
    </p:spTree>
    <p:extLst>
      <p:ext uri="{BB962C8B-B14F-4D97-AF65-F5344CB8AC3E}">
        <p14:creationId xmlns:p14="http://schemas.microsoft.com/office/powerpoint/2010/main" val="172077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8F55E93-035E-F168-0006-84E13A46366A}"/>
              </a:ext>
            </a:extLst>
          </p:cNvPr>
          <p:cNvSpPr txBox="1"/>
          <p:nvPr/>
        </p:nvSpPr>
        <p:spPr>
          <a:xfrm>
            <a:off x="2324100" y="457200"/>
            <a:ext cx="49657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Database models</a:t>
            </a:r>
            <a:endParaRPr lang="en-IL" sz="48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281C118-53E4-02BD-0959-1424CE90E790}"/>
              </a:ext>
            </a:extLst>
          </p:cNvPr>
          <p:cNvSpPr txBox="1"/>
          <p:nvPr/>
        </p:nvSpPr>
        <p:spPr>
          <a:xfrm>
            <a:off x="2222500" y="1927136"/>
            <a:ext cx="96647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2800" b="1" dirty="0"/>
              <a:t>Definitions of all DB tables by using </a:t>
            </a:r>
            <a:r>
              <a:rPr lang="en-US" sz="2800" b="1" dirty="0"/>
              <a:t>Flask-SQLAlchemy lib.</a:t>
            </a:r>
            <a:endParaRPr lang="en-IL" sz="2800" b="1" dirty="0"/>
          </a:p>
          <a:p>
            <a:r>
              <a:rPr lang="en-US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Each table has a class with its features and relevant methods.</a:t>
            </a:r>
          </a:p>
          <a:p>
            <a:r>
              <a:rPr lang="en-US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order to send data </a:t>
            </a:r>
            <a:r>
              <a:rPr lang="en-US" sz="28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beween</a:t>
            </a:r>
            <a:r>
              <a:rPr lang="en-US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the server and client we implemented a “</a:t>
            </a:r>
            <a:r>
              <a:rPr lang="en-US" sz="28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convering</a:t>
            </a:r>
            <a:r>
              <a:rPr lang="en-US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 dictionary” function which returns object that can be parsed as JSON in the client side.</a:t>
            </a:r>
          </a:p>
          <a:p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207912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ext&#10;&#10;Description automatically generated">
            <a:extLst>
              <a:ext uri="{FF2B5EF4-FFF2-40B4-BE49-F238E27FC236}">
                <a16:creationId xmlns:a16="http://schemas.microsoft.com/office/drawing/2014/main" id="{AC786E49-54DC-4F2B-1E9A-868E8A77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46" y="244376"/>
            <a:ext cx="4896353" cy="3942510"/>
          </a:xfrm>
          <a:prstGeom prst="rect">
            <a:avLst/>
          </a:prstGeom>
        </p:spPr>
      </p:pic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D968A031-BCEC-27B5-56C8-480B3373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45" y="225955"/>
            <a:ext cx="4896353" cy="396093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22CCAED-764F-6825-EDED-B6C070766164}"/>
              </a:ext>
            </a:extLst>
          </p:cNvPr>
          <p:cNvSpPr txBox="1"/>
          <p:nvPr/>
        </p:nvSpPr>
        <p:spPr>
          <a:xfrm>
            <a:off x="1954086" y="4186886"/>
            <a:ext cx="98332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Queries Examples in FLASK-SQLAlchemy:</a:t>
            </a:r>
          </a:p>
          <a:p>
            <a:r>
              <a:rPr lang="en-US" sz="2800" b="1" dirty="0"/>
              <a:t>user = </a:t>
            </a:r>
            <a:r>
              <a:rPr lang="en-US" sz="2800" b="1" dirty="0" err="1"/>
              <a:t>Users.query.filter_by</a:t>
            </a:r>
            <a:r>
              <a:rPr lang="en-US" sz="2800" b="1" dirty="0"/>
              <a:t>(email=data['email'].lower()).first()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 err="1"/>
              <a:t>ads_query</a:t>
            </a:r>
            <a:r>
              <a:rPr lang="en-US" sz="2800" b="1" dirty="0"/>
              <a:t> = </a:t>
            </a:r>
            <a:r>
              <a:rPr lang="en-US" sz="2800" b="1" dirty="0" err="1"/>
              <a:t>Ads.query.filter</a:t>
            </a:r>
            <a:r>
              <a:rPr lang="en-US" sz="2800" b="1" dirty="0"/>
              <a:t>(and_(Ads.id &gt; </a:t>
            </a:r>
            <a:r>
              <a:rPr lang="en-US" sz="2800" b="1" dirty="0" err="1"/>
              <a:t>last_ad</a:t>
            </a:r>
            <a:r>
              <a:rPr lang="en-US" sz="2800" b="1" dirty="0"/>
              <a:t>, </a:t>
            </a:r>
            <a:r>
              <a:rPr lang="en-US" sz="2800" b="1" dirty="0" err="1"/>
              <a:t>Ads.user_id</a:t>
            </a:r>
            <a:r>
              <a:rPr lang="en-US" sz="2800" b="1" dirty="0"/>
              <a:t> != </a:t>
            </a:r>
            <a:r>
              <a:rPr lang="en-US" sz="2800" b="1" dirty="0" err="1"/>
              <a:t>user_id</a:t>
            </a:r>
            <a:r>
              <a:rPr lang="en-US" sz="2800" b="1" dirty="0"/>
              <a:t>)).limit(NUMBER_OF_ADS).all()</a:t>
            </a:r>
          </a:p>
        </p:txBody>
      </p:sp>
    </p:spTree>
    <p:extLst>
      <p:ext uri="{BB962C8B-B14F-4D97-AF65-F5344CB8AC3E}">
        <p14:creationId xmlns:p14="http://schemas.microsoft.com/office/powerpoint/2010/main" val="186605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5033C0E-C958-3B83-A334-1D5777313C3D}"/>
              </a:ext>
            </a:extLst>
          </p:cNvPr>
          <p:cNvSpPr txBox="1"/>
          <p:nvPr/>
        </p:nvSpPr>
        <p:spPr>
          <a:xfrm>
            <a:off x="2565400" y="42434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Routes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A5AE1B0-1E64-E02A-5F6A-CD695B1532A5}"/>
              </a:ext>
            </a:extLst>
          </p:cNvPr>
          <p:cNvSpPr txBox="1"/>
          <p:nvPr/>
        </p:nvSpPr>
        <p:spPr>
          <a:xfrm>
            <a:off x="2565400" y="1255342"/>
            <a:ext cx="93599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In order to establish API connections we are usi</a:t>
            </a:r>
            <a:r>
              <a:rPr lang="en-US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</a:t>
            </a:r>
            <a:r>
              <a:rPr lang="en-US" sz="2800" b="1" dirty="0"/>
              <a:t> Blueprint libr</a:t>
            </a:r>
            <a:r>
              <a:rPr lang="en-US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US" sz="2800" b="1" dirty="0"/>
              <a:t>ry. </a:t>
            </a:r>
          </a:p>
          <a:p>
            <a:r>
              <a:rPr lang="en-US" sz="2800" b="1" dirty="0"/>
              <a:t>Blueprint instead provide separation at the Flask level, share application config, and can change an application object as necessary with being registered.</a:t>
            </a:r>
            <a:endParaRPr lang="en-IL" sz="2800" b="1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6BDDA08-E0F7-D063-A497-DDC7D901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3622762"/>
            <a:ext cx="3197488" cy="2666827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AC6B6DB6-D474-2D5B-EFDC-B1630FA9D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39" y="3622762"/>
            <a:ext cx="3197488" cy="2666827"/>
          </a:xfrm>
          <a:prstGeom prst="rect">
            <a:avLst/>
          </a:prstGeom>
        </p:spPr>
      </p:pic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102A727A-5923-4030-22C8-3C988678E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673" y="3622762"/>
            <a:ext cx="3105153" cy="26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5033C0E-C958-3B83-A334-1D5777313C3D}"/>
              </a:ext>
            </a:extLst>
          </p:cNvPr>
          <p:cNvSpPr txBox="1"/>
          <p:nvPr/>
        </p:nvSpPr>
        <p:spPr>
          <a:xfrm>
            <a:off x="2182944" y="42434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4800" b="1" dirty="0"/>
              <a:t>API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A5AE1B0-1E64-E02A-5F6A-CD695B1532A5}"/>
              </a:ext>
            </a:extLst>
          </p:cNvPr>
          <p:cNvSpPr txBox="1"/>
          <p:nvPr/>
        </p:nvSpPr>
        <p:spPr>
          <a:xfrm>
            <a:off x="2565400" y="1255342"/>
            <a:ext cx="9359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Our application has a clear logic separation between different features, each feature has a file with its different APIs. Each function register to a route by using Blueprint lib</a:t>
            </a:r>
            <a:endParaRPr lang="en-IL" sz="2800" b="1" dirty="0"/>
          </a:p>
        </p:txBody>
      </p:sp>
      <p:pic>
        <p:nvPicPr>
          <p:cNvPr id="2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0EFBF3-2AFE-6691-0D41-04B45384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2757739"/>
            <a:ext cx="2666105" cy="3796609"/>
          </a:xfrm>
          <a:prstGeom prst="rect">
            <a:avLst/>
          </a:prstGeom>
        </p:spPr>
      </p:pic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8896CECA-E7B8-BC3D-E256-F9466C78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027" y="2764042"/>
            <a:ext cx="3876645" cy="35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E8FF69D-8F38-E04E-F881-970B72B26CB9}"/>
              </a:ext>
            </a:extLst>
          </p:cNvPr>
          <p:cNvSpPr txBox="1"/>
          <p:nvPr/>
        </p:nvSpPr>
        <p:spPr>
          <a:xfrm>
            <a:off x="2171700" y="749300"/>
            <a:ext cx="88904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Successfully API call - 200</a:t>
            </a:r>
            <a:endParaRPr lang="en-IL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819104E-5B08-72A0-E5EC-3E58C288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8" y="3683512"/>
            <a:ext cx="10020301" cy="1019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B4EF0-503D-8A01-CB80-D7D2A412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8" y="1590545"/>
            <a:ext cx="10020301" cy="921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851DD6-3DBB-92B0-0ABC-0334178CA547}"/>
              </a:ext>
            </a:extLst>
          </p:cNvPr>
          <p:cNvSpPr txBox="1"/>
          <p:nvPr/>
        </p:nvSpPr>
        <p:spPr>
          <a:xfrm>
            <a:off x="2171699" y="2951946"/>
            <a:ext cx="8890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Unsuccessful API call </a:t>
            </a:r>
            <a:r>
              <a:rPr lang="he-IL" sz="2800" b="1" dirty="0"/>
              <a:t> -</a:t>
            </a:r>
            <a:r>
              <a:rPr lang="en-US" sz="2800" b="1" dirty="0"/>
              <a:t>500</a:t>
            </a:r>
            <a:endParaRPr lang="en-IL" sz="2800" b="1" dirty="0"/>
          </a:p>
          <a:p>
            <a:pPr indent="-285750">
              <a:buFont typeface="Arial" panose="020B0604020202020204" pitchFamily="34" charset="0"/>
              <a:buChar char="•"/>
            </a:pP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396853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DF116F1-E8F8-4899-128E-58566321EECD}"/>
              </a:ext>
            </a:extLst>
          </p:cNvPr>
          <p:cNvSpPr txBox="1"/>
          <p:nvPr/>
        </p:nvSpPr>
        <p:spPr>
          <a:xfrm>
            <a:off x="2108200" y="2490281"/>
            <a:ext cx="4648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Thank</a:t>
            </a:r>
            <a:r>
              <a:rPr lang="en-US" sz="3600" dirty="0"/>
              <a:t> </a:t>
            </a:r>
            <a:r>
              <a:rPr lang="en-US" sz="8000" b="1" dirty="0"/>
              <a:t>you</a:t>
            </a:r>
            <a:endParaRPr lang="en-IL" sz="8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115984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135C2A3-5DC3-AD12-3AC7-1319ACB077A0}"/>
              </a:ext>
            </a:extLst>
          </p:cNvPr>
          <p:cNvSpPr txBox="1"/>
          <p:nvPr/>
        </p:nvSpPr>
        <p:spPr>
          <a:xfrm>
            <a:off x="2381250" y="342900"/>
            <a:ext cx="3873500" cy="8509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The Project</a:t>
            </a:r>
            <a:endParaRPr lang="he-IL" sz="4800" b="1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2062B0C-D529-CAE9-93D2-92C4B788B1E3}"/>
              </a:ext>
            </a:extLst>
          </p:cNvPr>
          <p:cNvSpPr txBox="1"/>
          <p:nvPr/>
        </p:nvSpPr>
        <p:spPr>
          <a:xfrm>
            <a:off x="2381250" y="1506885"/>
            <a:ext cx="936625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Today, there is a high demand and many fundraisers of resources for all types of jobs and for high-tech in particular.</a:t>
            </a:r>
            <a:br>
              <a:rPr lang="en-US" sz="2800" b="1" dirty="0"/>
            </a:br>
            <a:r>
              <a:rPr lang="en-US" sz="2800" b="1" dirty="0"/>
              <a:t>Almost every company is looking for employees, and also there are lot of private people or freelancers that looking for full time job or part time job.</a:t>
            </a:r>
            <a:br>
              <a:rPr lang="en-US" sz="2800" b="1" dirty="0"/>
            </a:br>
            <a:r>
              <a:rPr lang="en-US" sz="2800" b="1" dirty="0"/>
              <a:t>The market today is difficult, and it is hard to find a candidate that fit the requirements of the company, so there is a high need to look candidates.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81273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642CFA7-8CBA-86F4-D3AA-9D775CD57629}"/>
              </a:ext>
            </a:extLst>
          </p:cNvPr>
          <p:cNvSpPr txBox="1"/>
          <p:nvPr/>
        </p:nvSpPr>
        <p:spPr>
          <a:xfrm>
            <a:off x="4159250" y="2497976"/>
            <a:ext cx="3873500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b="1" dirty="0"/>
              <a:t>Client</a:t>
            </a:r>
            <a:endParaRPr lang="he-IL" sz="11500" b="1" dirty="0"/>
          </a:p>
        </p:txBody>
      </p:sp>
    </p:spTree>
    <p:extLst>
      <p:ext uri="{BB962C8B-B14F-4D97-AF65-F5344CB8AC3E}">
        <p14:creationId xmlns:p14="http://schemas.microsoft.com/office/powerpoint/2010/main" val="182412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135C2A3-5DC3-AD12-3AC7-1319ACB077A0}"/>
              </a:ext>
            </a:extLst>
          </p:cNvPr>
          <p:cNvSpPr txBox="1"/>
          <p:nvPr/>
        </p:nvSpPr>
        <p:spPr>
          <a:xfrm>
            <a:off x="2381250" y="342900"/>
            <a:ext cx="3873500" cy="8509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Views</a:t>
            </a:r>
            <a:endParaRPr lang="he-IL" sz="4800" b="1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2062B0C-D529-CAE9-93D2-92C4B788B1E3}"/>
              </a:ext>
            </a:extLst>
          </p:cNvPr>
          <p:cNvSpPr txBox="1"/>
          <p:nvPr/>
        </p:nvSpPr>
        <p:spPr>
          <a:xfrm>
            <a:off x="2381250" y="1506885"/>
            <a:ext cx="936625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In our project we have four main views (Main screen, Chat, Notification and Menu).</a:t>
            </a:r>
            <a:br>
              <a:rPr lang="en-US" sz="2800" b="1" dirty="0"/>
            </a:br>
            <a:r>
              <a:rPr lang="en-US" sz="2800" b="1" dirty="0"/>
              <a:t>Some of these views contains another screens using React navigation (Main screen, Chat and Menu).</a:t>
            </a:r>
          </a:p>
          <a:p>
            <a:r>
              <a:rPr lang="en-US" sz="2800" b="1" dirty="0"/>
              <a:t>In each view we used different components. 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63523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135C2A3-5DC3-AD12-3AC7-1319ACB077A0}"/>
              </a:ext>
            </a:extLst>
          </p:cNvPr>
          <p:cNvSpPr txBox="1"/>
          <p:nvPr/>
        </p:nvSpPr>
        <p:spPr>
          <a:xfrm>
            <a:off x="2381250" y="342900"/>
            <a:ext cx="3873500" cy="8509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Views</a:t>
            </a:r>
            <a:endParaRPr lang="he-IL" sz="4800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ACC6151-AC0F-A467-FE50-96E1001C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322740"/>
            <a:ext cx="2141570" cy="452597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6FBD35C-9072-3808-919B-B86A907D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77" y="1322738"/>
            <a:ext cx="2141570" cy="452597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1945483-1674-6D74-FFB8-430295A79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9" r="287" b="2115"/>
          <a:stretch/>
        </p:blipFill>
        <p:spPr>
          <a:xfrm>
            <a:off x="6680024" y="1322736"/>
            <a:ext cx="2141570" cy="4525974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07930ECA-927A-62DD-10A3-60720F6881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6" r="347" b="1384"/>
          <a:stretch/>
        </p:blipFill>
        <p:spPr>
          <a:xfrm>
            <a:off x="9042047" y="1322736"/>
            <a:ext cx="2141569" cy="45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135C2A3-5DC3-AD12-3AC7-1319ACB077A0}"/>
              </a:ext>
            </a:extLst>
          </p:cNvPr>
          <p:cNvSpPr txBox="1"/>
          <p:nvPr/>
        </p:nvSpPr>
        <p:spPr>
          <a:xfrm>
            <a:off x="2381250" y="342900"/>
            <a:ext cx="3873500" cy="8509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Components</a:t>
            </a:r>
            <a:endParaRPr lang="he-IL" sz="4800" b="1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2062B0C-D529-CAE9-93D2-92C4B788B1E3}"/>
              </a:ext>
            </a:extLst>
          </p:cNvPr>
          <p:cNvSpPr txBox="1"/>
          <p:nvPr/>
        </p:nvSpPr>
        <p:spPr>
          <a:xfrm>
            <a:off x="2381250" y="1506885"/>
            <a:ext cx="936625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Our project contains some different components.</a:t>
            </a:r>
            <a:br>
              <a:rPr lang="en-US" sz="2800" b="1" dirty="0"/>
            </a:br>
            <a:r>
              <a:rPr lang="en-US" sz="2800" b="1" dirty="0"/>
              <a:t>We used components in different places of our project in order to display to the user different types of data.</a:t>
            </a:r>
            <a:br>
              <a:rPr lang="en-US" sz="2800" b="1" dirty="0"/>
            </a:br>
            <a:r>
              <a:rPr lang="en-US" sz="2800" b="1" dirty="0"/>
              <a:t>For example in the main screen we display adds, the adds need to be display differently for different types of users.</a:t>
            </a:r>
            <a:br>
              <a:rPr lang="en-US" sz="2800" b="1" dirty="0"/>
            </a:br>
            <a:r>
              <a:rPr lang="en-US" sz="2800" b="1" dirty="0"/>
              <a:t>If the user search job the main screen display job adds , but if the user type is provider the main screen display workers adds.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14057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135C2A3-5DC3-AD12-3AC7-1319ACB077A0}"/>
              </a:ext>
            </a:extLst>
          </p:cNvPr>
          <p:cNvSpPr txBox="1"/>
          <p:nvPr/>
        </p:nvSpPr>
        <p:spPr>
          <a:xfrm>
            <a:off x="2381250" y="342900"/>
            <a:ext cx="3873500" cy="8509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Components</a:t>
            </a:r>
            <a:endParaRPr lang="he-IL" sz="4800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97A18EA-8180-852D-359E-147C1797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752" y="1537168"/>
            <a:ext cx="2197894" cy="437192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693BDB6-0D85-021B-153B-00A2A856F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9"/>
          <a:stretch/>
        </p:blipFill>
        <p:spPr>
          <a:xfrm>
            <a:off x="2588407" y="1550128"/>
            <a:ext cx="2069949" cy="435896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6745E88-F05F-9128-DE7F-26C962C260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74" b="3114"/>
          <a:stretch/>
        </p:blipFill>
        <p:spPr>
          <a:xfrm>
            <a:off x="8081646" y="1537167"/>
            <a:ext cx="2197894" cy="43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3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642CFA7-8CBA-86F4-D3AA-9D775CD57629}"/>
              </a:ext>
            </a:extLst>
          </p:cNvPr>
          <p:cNvSpPr txBox="1"/>
          <p:nvPr/>
        </p:nvSpPr>
        <p:spPr>
          <a:xfrm>
            <a:off x="4159250" y="2497976"/>
            <a:ext cx="4286250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b="1" dirty="0"/>
              <a:t>Server</a:t>
            </a:r>
            <a:endParaRPr lang="he-IL" sz="11500" b="1" dirty="0"/>
          </a:p>
        </p:txBody>
      </p:sp>
    </p:spTree>
    <p:extLst>
      <p:ext uri="{BB962C8B-B14F-4D97-AF65-F5344CB8AC3E}">
        <p14:creationId xmlns:p14="http://schemas.microsoft.com/office/powerpoint/2010/main" val="13368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135C2A3-5DC3-AD12-3AC7-1319ACB077A0}"/>
              </a:ext>
            </a:extLst>
          </p:cNvPr>
          <p:cNvSpPr txBox="1"/>
          <p:nvPr/>
        </p:nvSpPr>
        <p:spPr>
          <a:xfrm>
            <a:off x="2381250" y="342900"/>
            <a:ext cx="3873500" cy="8509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IL" sz="4800" b="1" dirty="0"/>
              <a:t>Technologies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2062B0C-D529-CAE9-93D2-92C4B788B1E3}"/>
              </a:ext>
            </a:extLst>
          </p:cNvPr>
          <p:cNvSpPr txBox="1"/>
          <p:nvPr/>
        </p:nvSpPr>
        <p:spPr>
          <a:xfrm>
            <a:off x="2381250" y="1506885"/>
            <a:ext cx="9366250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IL" sz="2800" b="1" u="sng" dirty="0"/>
              <a:t>Flask</a:t>
            </a:r>
            <a:r>
              <a:rPr lang="en-IL" sz="2800" b="1" dirty="0"/>
              <a:t> - </a:t>
            </a:r>
            <a:r>
              <a:rPr lang="en-US" sz="2800" b="1" dirty="0"/>
              <a:t>Flask is a web framework written in Python. </a:t>
            </a:r>
          </a:p>
          <a:p>
            <a:r>
              <a:rPr lang="en-US" sz="2800" b="1" dirty="0"/>
              <a:t>It is classified as a microframework because it does not require particular tools or libraries. It has no database abstraction layer, form validation, or any other components where pre-existing third-party libraries provide common functions. However, Flask supports extensions that can add application features as if they were implemented in Flask itself. Extensions exist for object-relational mappers, form validation, upload handling, various open authentication technologies and several common framework related tools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4175388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71</TotalTime>
  <Words>671</Words>
  <Application>Microsoft Office PowerPoint</Application>
  <PresentationFormat>מסך רחב</PresentationFormat>
  <Paragraphs>42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1" baseType="lpstr">
      <vt:lpstr>Arial</vt:lpstr>
      <vt:lpstr>Tw Cen MT</vt:lpstr>
      <vt:lpstr>מעגל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Daniel</dc:creator>
  <cp:lastModifiedBy>Daniel</cp:lastModifiedBy>
  <cp:revision>4</cp:revision>
  <dcterms:created xsi:type="dcterms:W3CDTF">2022-09-28T06:41:47Z</dcterms:created>
  <dcterms:modified xsi:type="dcterms:W3CDTF">2022-10-04T12:23:43Z</dcterms:modified>
</cp:coreProperties>
</file>