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fa5a21e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fa5a21e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0573e86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0573e8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fa5a21e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fa5a21e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fa5a21e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fa5a21e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fa5a21e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fa5a21e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a5a21e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a5a21e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bfa5a21e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bfa5a21e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fa5a21e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fa5a21e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01408f3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01408f3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fa5a21e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fa5a21e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fa71e7d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fa71e7d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fa71e7d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fa71e7d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fa71e7d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fa71e7d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fa71e7d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fa71e7d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fa71e7d8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fa71e7d8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fa71e7d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fa71e7d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fa71e7d8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fa71e7d8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fa71e7d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fa71e7d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9.jpg"/><Relationship Id="rId5"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 Id="rId4" Type="http://schemas.openxmlformats.org/officeDocument/2006/relationships/image" Target="../media/image20.jpg"/><Relationship Id="rId5"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6.jpg"/><Relationship Id="rId5"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21.jpg"/><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5850" y="790750"/>
            <a:ext cx="8832300" cy="985200"/>
          </a:xfrm>
          <a:prstGeom prst="rect">
            <a:avLst/>
          </a:prstGeom>
        </p:spPr>
        <p:txBody>
          <a:bodyPr anchorCtr="0" anchor="b" bIns="91425" lIns="91425" spcFirstLastPara="1" rIns="91425" wrap="square" tIns="91425">
            <a:spAutoFit/>
          </a:bodyPr>
          <a:lstStyle/>
          <a:p>
            <a:pPr indent="0" lvl="0" marL="0" rtl="0" algn="ctr">
              <a:spcBef>
                <a:spcPts val="0"/>
              </a:spcBef>
              <a:spcAft>
                <a:spcPts val="0"/>
              </a:spcAft>
              <a:buNone/>
            </a:pPr>
            <a:r>
              <a:rPr lang="iw"/>
              <a:t>EventUs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0"/>
              </a:spcBef>
              <a:spcAft>
                <a:spcPts val="0"/>
              </a:spcAft>
              <a:buNone/>
            </a:pPr>
            <a:r>
              <a:rPr lang="iw"/>
              <a:t>גל הלל - 211696521</a:t>
            </a:r>
            <a:endParaRPr/>
          </a:p>
          <a:p>
            <a:pPr indent="0" lvl="0" marL="0" rtl="1" algn="ctr">
              <a:spcBef>
                <a:spcPts val="0"/>
              </a:spcBef>
              <a:spcAft>
                <a:spcPts val="0"/>
              </a:spcAft>
              <a:buNone/>
            </a:pPr>
            <a:r>
              <a:rPr lang="iw"/>
              <a:t>זיו מורגן - 209904606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תבנית עיצוב</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התבנית שבה השתמשנו - Model-View-Presenter) MVP)</a:t>
            </a:r>
            <a:endParaRPr/>
          </a:p>
          <a:p>
            <a:pPr indent="0" lvl="0" marL="457200" rtl="1" algn="ctr">
              <a:spcBef>
                <a:spcPts val="1200"/>
              </a:spcBef>
              <a:spcAft>
                <a:spcPts val="0"/>
              </a:spcAft>
              <a:buNone/>
            </a:pPr>
            <a:r>
              <a:rPr b="1" lang="iw" u="sng"/>
              <a:t>Model</a:t>
            </a:r>
            <a:endParaRPr b="1" u="sng"/>
          </a:p>
          <a:p>
            <a:pPr indent="0" lvl="0" marL="457200" rtl="1" algn="r">
              <a:spcBef>
                <a:spcPts val="1200"/>
              </a:spcBef>
              <a:spcAft>
                <a:spcPts val="0"/>
              </a:spcAft>
              <a:buNone/>
            </a:pPr>
            <a:r>
              <a:rPr lang="iw"/>
              <a:t>אחראי לניהול נתונים - Data</a:t>
            </a:r>
            <a:endParaRPr/>
          </a:p>
          <a:p>
            <a:pPr indent="457200" lvl="0" marL="0" rtl="1" algn="r">
              <a:spcBef>
                <a:spcPts val="1200"/>
              </a:spcBef>
              <a:spcAft>
                <a:spcPts val="0"/>
              </a:spcAft>
              <a:buNone/>
            </a:pPr>
            <a:r>
              <a:rPr lang="iw"/>
              <a:t>דוגמאות למחלקות מודל: User, UserEvent, UserMessage.</a:t>
            </a:r>
            <a:endParaRPr/>
          </a:p>
          <a:p>
            <a:pPr indent="457200" lvl="0" marL="0" rtl="1" algn="r">
              <a:spcBef>
                <a:spcPts val="1200"/>
              </a:spcBef>
              <a:spcAft>
                <a:spcPts val="0"/>
              </a:spcAft>
              <a:buNone/>
            </a:pPr>
            <a:r>
              <a:rPr lang="iw"/>
              <a:t>מחלקות אלו מייצגות ישויות ומחזיקות נתונים הקשורים למשתמשים, אירועים, הודעות וכו'.</a:t>
            </a:r>
            <a:endParaRPr/>
          </a:p>
          <a:p>
            <a:pPr indent="0" lvl="0" marL="914400" rtl="1" algn="ctr">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API Endpoints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3484787" y="1152475"/>
            <a:ext cx="2141687" cy="3416400"/>
          </a:xfrm>
          <a:prstGeom prst="rect">
            <a:avLst/>
          </a:prstGeom>
          <a:noFill/>
          <a:ln>
            <a:noFill/>
          </a:ln>
        </p:spPr>
      </p:pic>
      <p:pic>
        <p:nvPicPr>
          <p:cNvPr id="117" name="Google Shape;117;p23"/>
          <p:cNvPicPr preferRelativeResize="0"/>
          <p:nvPr/>
        </p:nvPicPr>
        <p:blipFill>
          <a:blip r:embed="rId4">
            <a:alphaModFix/>
          </a:blip>
          <a:stretch>
            <a:fillRect/>
          </a:stretch>
        </p:blipFill>
        <p:spPr>
          <a:xfrm>
            <a:off x="311700" y="1152475"/>
            <a:ext cx="1919779" cy="3416400"/>
          </a:xfrm>
          <a:prstGeom prst="rect">
            <a:avLst/>
          </a:prstGeom>
          <a:noFill/>
          <a:ln>
            <a:noFill/>
          </a:ln>
        </p:spPr>
      </p:pic>
      <p:pic>
        <p:nvPicPr>
          <p:cNvPr id="118" name="Google Shape;118;p23"/>
          <p:cNvPicPr preferRelativeResize="0"/>
          <p:nvPr/>
        </p:nvPicPr>
        <p:blipFill>
          <a:blip r:embed="rId5">
            <a:alphaModFix/>
          </a:blip>
          <a:stretch>
            <a:fillRect/>
          </a:stretch>
        </p:blipFill>
        <p:spPr>
          <a:xfrm>
            <a:off x="6879775" y="3755900"/>
            <a:ext cx="1952525" cy="812975"/>
          </a:xfrm>
          <a:prstGeom prst="rect">
            <a:avLst/>
          </a:prstGeom>
          <a:noFill/>
          <a:ln>
            <a:noFill/>
          </a:ln>
        </p:spPr>
      </p:pic>
      <p:pic>
        <p:nvPicPr>
          <p:cNvPr id="119" name="Google Shape;119;p23"/>
          <p:cNvPicPr preferRelativeResize="0"/>
          <p:nvPr/>
        </p:nvPicPr>
        <p:blipFill>
          <a:blip r:embed="rId6">
            <a:alphaModFix/>
          </a:blip>
          <a:stretch>
            <a:fillRect/>
          </a:stretch>
        </p:blipFill>
        <p:spPr>
          <a:xfrm>
            <a:off x="6752375" y="1152475"/>
            <a:ext cx="2079925" cy="111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Clr>
                <a:schemeClr val="dk1"/>
              </a:buClr>
              <a:buSzPct val="39285"/>
              <a:buFont typeface="Arial"/>
              <a:buNone/>
            </a:pPr>
            <a:r>
              <a:rPr lang="iw"/>
              <a:t>תבנית עיצוב</a:t>
            </a:r>
            <a:endParaRPr/>
          </a:p>
          <a:p>
            <a:pPr indent="0" lvl="0" marL="0" rtl="0" algn="ctr">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iw"/>
              <a:t>התבנית שבה השתמשנו - Model-View-Presenter) MVP)</a:t>
            </a:r>
            <a:endParaRPr/>
          </a:p>
          <a:p>
            <a:pPr indent="0" lvl="0" marL="457200" rtl="0" algn="ctr">
              <a:spcBef>
                <a:spcPts val="1200"/>
              </a:spcBef>
              <a:spcAft>
                <a:spcPts val="0"/>
              </a:spcAft>
              <a:buNone/>
            </a:pPr>
            <a:r>
              <a:rPr b="1" lang="iw" u="sng"/>
              <a:t>View</a:t>
            </a:r>
            <a:endParaRPr b="1" u="sng"/>
          </a:p>
          <a:p>
            <a:pPr indent="0" lvl="0" marL="457200" rtl="1" algn="r">
              <a:spcBef>
                <a:spcPts val="1200"/>
              </a:spcBef>
              <a:spcAft>
                <a:spcPts val="0"/>
              </a:spcAft>
              <a:buClr>
                <a:schemeClr val="dk1"/>
              </a:buClr>
              <a:buSzPts val="1100"/>
              <a:buFont typeface="Arial"/>
              <a:buNone/>
            </a:pPr>
            <a:r>
              <a:rPr lang="iw"/>
              <a:t>אחראי להצגת נתונים למשתמש וקליטת קלט מהמשתמש</a:t>
            </a:r>
            <a:endParaRPr/>
          </a:p>
          <a:p>
            <a:pPr indent="0" lvl="0" marL="457200" rtl="1" algn="r">
              <a:spcBef>
                <a:spcPts val="1200"/>
              </a:spcBef>
              <a:spcAft>
                <a:spcPts val="0"/>
              </a:spcAft>
              <a:buNone/>
            </a:pPr>
            <a:r>
              <a:rPr lang="iw"/>
              <a:t>דוגמאות למחלקות תצוגה: MainActivity, LoginFragment, CreateEventFragment UserProfileFragment.</a:t>
            </a:r>
            <a:endParaRPr/>
          </a:p>
          <a:p>
            <a:pPr indent="0" lvl="0" marL="457200" rtl="1" algn="r">
              <a:spcBef>
                <a:spcPts val="1200"/>
              </a:spcBef>
              <a:spcAft>
                <a:spcPts val="1200"/>
              </a:spcAft>
              <a:buClr>
                <a:schemeClr val="dk1"/>
              </a:buClr>
              <a:buSzPts val="1100"/>
              <a:buFont typeface="Arial"/>
              <a:buNone/>
            </a:pPr>
            <a:r>
              <a:rPr lang="iw"/>
              <a:t>מחלקות אלו מטפלות באינטראקציה של המשתמש ומציגות נתונים רלוונטיים למשתמש.</a:t>
            </a:r>
            <a:endParaRPr b="1"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תבנית עיצוב</a:t>
            </a:r>
            <a:endParaRPr/>
          </a:p>
          <a:p>
            <a:pPr indent="0" lvl="0" marL="0" rtl="0" algn="ctr">
              <a:spcBef>
                <a:spcPts val="0"/>
              </a:spcBef>
              <a:spcAft>
                <a:spcPts val="0"/>
              </a:spcAft>
              <a:buNone/>
            </a:pPr>
            <a:r>
              <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1" algn="r">
              <a:spcBef>
                <a:spcPts val="0"/>
              </a:spcBef>
              <a:spcAft>
                <a:spcPts val="0"/>
              </a:spcAft>
              <a:buSzPts val="1800"/>
              <a:buChar char="●"/>
            </a:pPr>
            <a:r>
              <a:rPr lang="iw"/>
              <a:t>התבנית שבה השתמשנו - Model-View-Presenter) MVP)</a:t>
            </a:r>
            <a:endParaRPr/>
          </a:p>
          <a:p>
            <a:pPr indent="0" lvl="0" marL="457200" rtl="0" algn="ctr">
              <a:spcBef>
                <a:spcPts val="1200"/>
              </a:spcBef>
              <a:spcAft>
                <a:spcPts val="0"/>
              </a:spcAft>
              <a:buNone/>
            </a:pPr>
            <a:r>
              <a:rPr b="1" lang="iw" u="sng"/>
              <a:t>Presenter</a:t>
            </a:r>
            <a:endParaRPr b="1" u="sng"/>
          </a:p>
          <a:p>
            <a:pPr indent="0" lvl="0" marL="457200" rtl="1" algn="r">
              <a:spcBef>
                <a:spcPts val="1200"/>
              </a:spcBef>
              <a:spcAft>
                <a:spcPts val="0"/>
              </a:spcAft>
              <a:buNone/>
            </a:pPr>
            <a:r>
              <a:rPr lang="iw"/>
              <a:t>אחראי לתיווך בין שכבות המודל והתצוגה</a:t>
            </a:r>
            <a:endParaRPr/>
          </a:p>
          <a:p>
            <a:pPr indent="0" lvl="0" marL="457200" rtl="1" algn="r">
              <a:spcBef>
                <a:spcPts val="1200"/>
              </a:spcBef>
              <a:spcAft>
                <a:spcPts val="0"/>
              </a:spcAft>
              <a:buNone/>
            </a:pPr>
            <a:r>
              <a:rPr lang="iw"/>
              <a:t>דוגמאות:</a:t>
            </a:r>
            <a:br>
              <a:rPr lang="iw"/>
            </a:br>
            <a:r>
              <a:rPr lang="iw"/>
              <a:t>לוגיקה הקשורה לאימות משתמש ורישום קיימת במחלקות LoginViewModel ו-RegistrationViewModel.</a:t>
            </a:r>
            <a:endParaRPr/>
          </a:p>
          <a:p>
            <a:pPr indent="0" lvl="0" marL="457200" rtl="1" algn="r">
              <a:spcBef>
                <a:spcPts val="1200"/>
              </a:spcBef>
              <a:spcAft>
                <a:spcPts val="0"/>
              </a:spcAft>
              <a:buClr>
                <a:schemeClr val="dk1"/>
              </a:buClr>
              <a:buSzPts val="1100"/>
              <a:buFont typeface="Arial"/>
              <a:buNone/>
            </a:pPr>
            <a:r>
              <a:rPr lang="iw"/>
              <a:t>לוגיקה הקשורה לפרטי אירועים, הודעות, פרופילי משתמש וכו', קיימת במחלקות כגון EventDetailsTabFragment, CreateMessageFragment, UserProfileFragment .</a:t>
            </a:r>
            <a:endParaRPr/>
          </a:p>
          <a:p>
            <a:pPr indent="0" lvl="0" marL="457200" rtl="1" algn="r">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תיאור המערכת</a:t>
            </a:r>
            <a:endParaRPr/>
          </a:p>
        </p:txBody>
      </p:sp>
      <p:pic>
        <p:nvPicPr>
          <p:cNvPr id="137" name="Google Shape;137;p26"/>
          <p:cNvPicPr preferRelativeResize="0"/>
          <p:nvPr/>
        </p:nvPicPr>
        <p:blipFill>
          <a:blip r:embed="rId3">
            <a:alphaModFix/>
          </a:blip>
          <a:stretch>
            <a:fillRect/>
          </a:stretch>
        </p:blipFill>
        <p:spPr>
          <a:xfrm>
            <a:off x="1371150" y="1184575"/>
            <a:ext cx="1858247" cy="3820974"/>
          </a:xfrm>
          <a:prstGeom prst="rect">
            <a:avLst/>
          </a:prstGeom>
          <a:noFill/>
          <a:ln>
            <a:noFill/>
          </a:ln>
        </p:spPr>
      </p:pic>
      <p:pic>
        <p:nvPicPr>
          <p:cNvPr id="138" name="Google Shape;138;p26"/>
          <p:cNvPicPr preferRelativeResize="0"/>
          <p:nvPr/>
        </p:nvPicPr>
        <p:blipFill>
          <a:blip r:embed="rId4">
            <a:alphaModFix/>
          </a:blip>
          <a:stretch>
            <a:fillRect/>
          </a:stretch>
        </p:blipFill>
        <p:spPr>
          <a:xfrm>
            <a:off x="4208847" y="1184575"/>
            <a:ext cx="1858247" cy="3820974"/>
          </a:xfrm>
          <a:prstGeom prst="rect">
            <a:avLst/>
          </a:prstGeom>
          <a:noFill/>
          <a:ln>
            <a:noFill/>
          </a:ln>
        </p:spPr>
      </p:pic>
      <p:pic>
        <p:nvPicPr>
          <p:cNvPr id="139" name="Google Shape;139;p26"/>
          <p:cNvPicPr preferRelativeResize="0"/>
          <p:nvPr/>
        </p:nvPicPr>
        <p:blipFill>
          <a:blip r:embed="rId5">
            <a:alphaModFix/>
          </a:blip>
          <a:stretch>
            <a:fillRect/>
          </a:stretch>
        </p:blipFill>
        <p:spPr>
          <a:xfrm>
            <a:off x="6379069" y="1184575"/>
            <a:ext cx="1858247" cy="3820974"/>
          </a:xfrm>
          <a:prstGeom prst="rect">
            <a:avLst/>
          </a:prstGeom>
          <a:noFill/>
          <a:ln>
            <a:noFill/>
          </a:ln>
        </p:spPr>
      </p:pic>
      <p:sp>
        <p:nvSpPr>
          <p:cNvPr id="140" name="Google Shape;140;p26"/>
          <p:cNvSpPr txBox="1"/>
          <p:nvPr/>
        </p:nvSpPr>
        <p:spPr>
          <a:xfrm>
            <a:off x="1422475" y="877800"/>
            <a:ext cx="1755600" cy="2538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מסך ראשי</a:t>
            </a:r>
            <a:endParaRPr sz="1200">
              <a:solidFill>
                <a:schemeClr val="dk2"/>
              </a:solidFill>
            </a:endParaRPr>
          </a:p>
        </p:txBody>
      </p:sp>
      <p:sp>
        <p:nvSpPr>
          <p:cNvPr id="141" name="Google Shape;141;p26"/>
          <p:cNvSpPr txBox="1"/>
          <p:nvPr/>
        </p:nvSpPr>
        <p:spPr>
          <a:xfrm>
            <a:off x="4406875" y="877800"/>
            <a:ext cx="3583800" cy="1017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מסכי כניסה והרשמה</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תיאור המערכת</a:t>
            </a:r>
            <a:endParaRPr/>
          </a:p>
        </p:txBody>
      </p:sp>
      <p:pic>
        <p:nvPicPr>
          <p:cNvPr id="147" name="Google Shape;147;p27"/>
          <p:cNvPicPr preferRelativeResize="0"/>
          <p:nvPr/>
        </p:nvPicPr>
        <p:blipFill>
          <a:blip r:embed="rId3">
            <a:alphaModFix/>
          </a:blip>
          <a:stretch>
            <a:fillRect/>
          </a:stretch>
        </p:blipFill>
        <p:spPr>
          <a:xfrm>
            <a:off x="1944275" y="1199150"/>
            <a:ext cx="1858247" cy="3820974"/>
          </a:xfrm>
          <a:prstGeom prst="rect">
            <a:avLst/>
          </a:prstGeom>
          <a:noFill/>
          <a:ln>
            <a:noFill/>
          </a:ln>
        </p:spPr>
      </p:pic>
      <p:pic>
        <p:nvPicPr>
          <p:cNvPr id="148" name="Google Shape;148;p27"/>
          <p:cNvPicPr preferRelativeResize="0"/>
          <p:nvPr/>
        </p:nvPicPr>
        <p:blipFill>
          <a:blip r:embed="rId4">
            <a:alphaModFix/>
          </a:blip>
          <a:stretch>
            <a:fillRect/>
          </a:stretch>
        </p:blipFill>
        <p:spPr>
          <a:xfrm>
            <a:off x="3954922" y="1199150"/>
            <a:ext cx="1858247" cy="3820974"/>
          </a:xfrm>
          <a:prstGeom prst="rect">
            <a:avLst/>
          </a:prstGeom>
          <a:noFill/>
          <a:ln>
            <a:noFill/>
          </a:ln>
        </p:spPr>
      </p:pic>
      <p:sp>
        <p:nvSpPr>
          <p:cNvPr id="149" name="Google Shape;149;p27"/>
          <p:cNvSpPr txBox="1"/>
          <p:nvPr/>
        </p:nvSpPr>
        <p:spPr>
          <a:xfrm>
            <a:off x="2060850" y="892300"/>
            <a:ext cx="1625100" cy="2343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מסך אירועים</a:t>
            </a:r>
            <a:endParaRPr sz="1200">
              <a:solidFill>
                <a:schemeClr val="dk2"/>
              </a:solidFill>
            </a:endParaRPr>
          </a:p>
        </p:txBody>
      </p:sp>
      <p:sp>
        <p:nvSpPr>
          <p:cNvPr id="150" name="Google Shape;150;p27"/>
          <p:cNvSpPr txBox="1"/>
          <p:nvPr/>
        </p:nvSpPr>
        <p:spPr>
          <a:xfrm>
            <a:off x="4071500" y="892300"/>
            <a:ext cx="1625100" cy="2343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מסך הודעות</a:t>
            </a:r>
            <a:endParaRPr sz="1200">
              <a:solidFill>
                <a:schemeClr val="dk2"/>
              </a:solidFill>
            </a:endParaRPr>
          </a:p>
        </p:txBody>
      </p:sp>
      <p:sp>
        <p:nvSpPr>
          <p:cNvPr id="151" name="Google Shape;151;p27"/>
          <p:cNvSpPr txBox="1"/>
          <p:nvPr/>
        </p:nvSpPr>
        <p:spPr>
          <a:xfrm>
            <a:off x="6536375" y="892300"/>
            <a:ext cx="1538100" cy="1836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300">
                <a:solidFill>
                  <a:schemeClr val="dk2"/>
                </a:solidFill>
              </a:rPr>
              <a:t>מענה להודעות</a:t>
            </a:r>
            <a:endParaRPr sz="1300">
              <a:solidFill>
                <a:schemeClr val="dk2"/>
              </a:solidFill>
            </a:endParaRPr>
          </a:p>
        </p:txBody>
      </p:sp>
      <p:pic>
        <p:nvPicPr>
          <p:cNvPr id="152" name="Google Shape;152;p27"/>
          <p:cNvPicPr preferRelativeResize="0"/>
          <p:nvPr/>
        </p:nvPicPr>
        <p:blipFill>
          <a:blip r:embed="rId5">
            <a:alphaModFix/>
          </a:blip>
          <a:stretch>
            <a:fillRect/>
          </a:stretch>
        </p:blipFill>
        <p:spPr>
          <a:xfrm>
            <a:off x="6390450" y="1199134"/>
            <a:ext cx="1858250" cy="38209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Clr>
                <a:schemeClr val="dk1"/>
              </a:buClr>
              <a:buSzPct val="39285"/>
              <a:buFont typeface="Arial"/>
              <a:buNone/>
            </a:pPr>
            <a:r>
              <a:rPr lang="iw"/>
              <a:t>תיאור המערכת</a:t>
            </a:r>
            <a:endParaRPr/>
          </a:p>
          <a:p>
            <a:pPr indent="0" lvl="0" marL="0" rtl="0" algn="ctr">
              <a:spcBef>
                <a:spcPts val="0"/>
              </a:spcBef>
              <a:spcAft>
                <a:spcPts val="0"/>
              </a:spcAft>
              <a:buNone/>
            </a:pPr>
            <a:r>
              <a:t/>
            </a:r>
            <a:endParaRPr/>
          </a:p>
        </p:txBody>
      </p:sp>
      <p:pic>
        <p:nvPicPr>
          <p:cNvPr id="158" name="Google Shape;158;p28"/>
          <p:cNvPicPr preferRelativeResize="0"/>
          <p:nvPr/>
        </p:nvPicPr>
        <p:blipFill>
          <a:blip r:embed="rId3">
            <a:alphaModFix/>
          </a:blip>
          <a:stretch>
            <a:fillRect/>
          </a:stretch>
        </p:blipFill>
        <p:spPr>
          <a:xfrm>
            <a:off x="2637550" y="1235425"/>
            <a:ext cx="1858247" cy="3820974"/>
          </a:xfrm>
          <a:prstGeom prst="rect">
            <a:avLst/>
          </a:prstGeom>
          <a:noFill/>
          <a:ln>
            <a:noFill/>
          </a:ln>
        </p:spPr>
      </p:pic>
      <p:pic>
        <p:nvPicPr>
          <p:cNvPr id="159" name="Google Shape;159;p28"/>
          <p:cNvPicPr preferRelativeResize="0"/>
          <p:nvPr/>
        </p:nvPicPr>
        <p:blipFill>
          <a:blip r:embed="rId4">
            <a:alphaModFix/>
          </a:blip>
          <a:stretch>
            <a:fillRect/>
          </a:stretch>
        </p:blipFill>
        <p:spPr>
          <a:xfrm>
            <a:off x="4648197" y="1235425"/>
            <a:ext cx="1858247" cy="3820974"/>
          </a:xfrm>
          <a:prstGeom prst="rect">
            <a:avLst/>
          </a:prstGeom>
          <a:noFill/>
          <a:ln>
            <a:noFill/>
          </a:ln>
        </p:spPr>
      </p:pic>
      <p:sp>
        <p:nvSpPr>
          <p:cNvPr id="160" name="Google Shape;160;p28"/>
          <p:cNvSpPr txBox="1"/>
          <p:nvPr/>
        </p:nvSpPr>
        <p:spPr>
          <a:xfrm>
            <a:off x="3634550" y="916175"/>
            <a:ext cx="2176500" cy="2394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צפייה ועריכת פרופיל</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תיאור המערכת</a:t>
            </a:r>
            <a:endParaRPr/>
          </a:p>
        </p:txBody>
      </p:sp>
      <p:pic>
        <p:nvPicPr>
          <p:cNvPr id="166" name="Google Shape;166;p29"/>
          <p:cNvPicPr preferRelativeResize="0"/>
          <p:nvPr/>
        </p:nvPicPr>
        <p:blipFill>
          <a:blip r:embed="rId3">
            <a:alphaModFix/>
          </a:blip>
          <a:stretch>
            <a:fillRect/>
          </a:stretch>
        </p:blipFill>
        <p:spPr>
          <a:xfrm>
            <a:off x="1632225" y="1228175"/>
            <a:ext cx="1858247" cy="3820974"/>
          </a:xfrm>
          <a:prstGeom prst="rect">
            <a:avLst/>
          </a:prstGeom>
          <a:noFill/>
          <a:ln>
            <a:noFill/>
          </a:ln>
        </p:spPr>
      </p:pic>
      <p:pic>
        <p:nvPicPr>
          <p:cNvPr id="167" name="Google Shape;167;p29"/>
          <p:cNvPicPr preferRelativeResize="0"/>
          <p:nvPr/>
        </p:nvPicPr>
        <p:blipFill>
          <a:blip r:embed="rId4">
            <a:alphaModFix/>
          </a:blip>
          <a:stretch>
            <a:fillRect/>
          </a:stretch>
        </p:blipFill>
        <p:spPr>
          <a:xfrm>
            <a:off x="3642872" y="1228175"/>
            <a:ext cx="1858247" cy="3820974"/>
          </a:xfrm>
          <a:prstGeom prst="rect">
            <a:avLst/>
          </a:prstGeom>
          <a:noFill/>
          <a:ln>
            <a:noFill/>
          </a:ln>
        </p:spPr>
      </p:pic>
      <p:pic>
        <p:nvPicPr>
          <p:cNvPr id="168" name="Google Shape;168;p29"/>
          <p:cNvPicPr preferRelativeResize="0"/>
          <p:nvPr/>
        </p:nvPicPr>
        <p:blipFill>
          <a:blip r:embed="rId5">
            <a:alphaModFix/>
          </a:blip>
          <a:stretch>
            <a:fillRect/>
          </a:stretch>
        </p:blipFill>
        <p:spPr>
          <a:xfrm>
            <a:off x="5653519" y="1228175"/>
            <a:ext cx="1858247" cy="3820974"/>
          </a:xfrm>
          <a:prstGeom prst="rect">
            <a:avLst/>
          </a:prstGeom>
          <a:noFill/>
          <a:ln>
            <a:noFill/>
          </a:ln>
        </p:spPr>
      </p:pic>
      <p:sp>
        <p:nvSpPr>
          <p:cNvPr id="169" name="Google Shape;169;p29"/>
          <p:cNvSpPr txBox="1"/>
          <p:nvPr/>
        </p:nvSpPr>
        <p:spPr>
          <a:xfrm>
            <a:off x="3360450" y="892300"/>
            <a:ext cx="2423100" cy="2613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חיפוש אירועים וצפייה בפרטי האירוע</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תיאור המערכת</a:t>
            </a:r>
            <a:endParaRPr/>
          </a:p>
        </p:txBody>
      </p:sp>
      <p:sp>
        <p:nvSpPr>
          <p:cNvPr id="175" name="Google Shape;175;p30"/>
          <p:cNvSpPr txBox="1"/>
          <p:nvPr/>
        </p:nvSpPr>
        <p:spPr>
          <a:xfrm>
            <a:off x="4927425" y="819775"/>
            <a:ext cx="2423100" cy="2613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200">
                <a:solidFill>
                  <a:schemeClr val="dk2"/>
                </a:solidFill>
              </a:rPr>
              <a:t>ניהול האירוע</a:t>
            </a:r>
            <a:endParaRPr sz="1200">
              <a:solidFill>
                <a:schemeClr val="dk2"/>
              </a:solidFill>
            </a:endParaRPr>
          </a:p>
        </p:txBody>
      </p:sp>
      <p:pic>
        <p:nvPicPr>
          <p:cNvPr id="176" name="Google Shape;176;p30"/>
          <p:cNvPicPr preferRelativeResize="0"/>
          <p:nvPr/>
        </p:nvPicPr>
        <p:blipFill>
          <a:blip r:embed="rId3">
            <a:alphaModFix/>
          </a:blip>
          <a:stretch>
            <a:fillRect/>
          </a:stretch>
        </p:blipFill>
        <p:spPr>
          <a:xfrm>
            <a:off x="1791950" y="1153600"/>
            <a:ext cx="1858247" cy="3820974"/>
          </a:xfrm>
          <a:prstGeom prst="rect">
            <a:avLst/>
          </a:prstGeom>
          <a:noFill/>
          <a:ln>
            <a:noFill/>
          </a:ln>
        </p:spPr>
      </p:pic>
      <p:pic>
        <p:nvPicPr>
          <p:cNvPr id="177" name="Google Shape;177;p30"/>
          <p:cNvPicPr preferRelativeResize="0"/>
          <p:nvPr/>
        </p:nvPicPr>
        <p:blipFill>
          <a:blip r:embed="rId4">
            <a:alphaModFix/>
          </a:blip>
          <a:stretch>
            <a:fillRect/>
          </a:stretch>
        </p:blipFill>
        <p:spPr>
          <a:xfrm>
            <a:off x="4084963" y="1153600"/>
            <a:ext cx="1858247" cy="3820974"/>
          </a:xfrm>
          <a:prstGeom prst="rect">
            <a:avLst/>
          </a:prstGeom>
          <a:noFill/>
          <a:ln>
            <a:noFill/>
          </a:ln>
        </p:spPr>
      </p:pic>
      <p:pic>
        <p:nvPicPr>
          <p:cNvPr id="178" name="Google Shape;178;p30"/>
          <p:cNvPicPr preferRelativeResize="0"/>
          <p:nvPr/>
        </p:nvPicPr>
        <p:blipFill>
          <a:blip r:embed="rId5">
            <a:alphaModFix/>
          </a:blip>
          <a:stretch>
            <a:fillRect/>
          </a:stretch>
        </p:blipFill>
        <p:spPr>
          <a:xfrm>
            <a:off x="6261925" y="1153611"/>
            <a:ext cx="1858250" cy="3820964"/>
          </a:xfrm>
          <a:prstGeom prst="rect">
            <a:avLst/>
          </a:prstGeom>
          <a:noFill/>
          <a:ln>
            <a:noFill/>
          </a:ln>
        </p:spPr>
      </p:pic>
      <p:sp>
        <p:nvSpPr>
          <p:cNvPr id="179" name="Google Shape;179;p30"/>
          <p:cNvSpPr txBox="1"/>
          <p:nvPr/>
        </p:nvSpPr>
        <p:spPr>
          <a:xfrm>
            <a:off x="1926675" y="863275"/>
            <a:ext cx="1588800" cy="217800"/>
          </a:xfrm>
          <a:prstGeom prst="rect">
            <a:avLst/>
          </a:prstGeom>
          <a:noFill/>
          <a:ln>
            <a:noFill/>
          </a:ln>
        </p:spPr>
        <p:txBody>
          <a:bodyPr anchorCtr="0" anchor="t" bIns="91425" lIns="91425" spcFirstLastPara="1" rIns="91425" wrap="square" tIns="91425">
            <a:noAutofit/>
          </a:bodyPr>
          <a:lstStyle/>
          <a:p>
            <a:pPr indent="0" lvl="0" marL="0" rtl="1" algn="ctr">
              <a:spcBef>
                <a:spcPts val="0"/>
              </a:spcBef>
              <a:spcAft>
                <a:spcPts val="0"/>
              </a:spcAft>
              <a:buNone/>
            </a:pPr>
            <a:r>
              <a:rPr lang="iw" sz="1100">
                <a:solidFill>
                  <a:schemeClr val="dk2"/>
                </a:solidFill>
              </a:rPr>
              <a:t>יצירת אירוע</a:t>
            </a:r>
            <a:endParaRPr sz="11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ציון פערים</a:t>
            </a:r>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lnSpc>
                <a:spcPct val="200000"/>
              </a:lnSpc>
              <a:spcBef>
                <a:spcPts val="0"/>
              </a:spcBef>
              <a:spcAft>
                <a:spcPts val="0"/>
              </a:spcAft>
              <a:buSzPts val="1800"/>
              <a:buChar char="●"/>
            </a:pPr>
            <a:r>
              <a:rPr lang="iw"/>
              <a:t>רצינו לאפשר למארגני אירועים להזמין משתתפים לאירועים דרך קישור</a:t>
            </a:r>
            <a:endParaRPr/>
          </a:p>
          <a:p>
            <a:pPr indent="-342900" lvl="0" marL="457200" rtl="1" algn="r">
              <a:lnSpc>
                <a:spcPct val="200000"/>
              </a:lnSpc>
              <a:spcBef>
                <a:spcPts val="0"/>
              </a:spcBef>
              <a:spcAft>
                <a:spcPts val="0"/>
              </a:spcAft>
              <a:buSzPts val="1800"/>
              <a:buChar char="●"/>
            </a:pPr>
            <a:r>
              <a:rPr lang="iw"/>
              <a:t>רצינו לממש שחזור סיסמה</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חלוקת עבודה</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Clr>
                <a:schemeClr val="dk1"/>
              </a:buClr>
              <a:buSzPts val="1100"/>
              <a:buFont typeface="Arial"/>
              <a:buNone/>
            </a:pPr>
            <a:r>
              <a:rPr lang="iw"/>
              <a:t>לאורך תהליך הפיתוח כצוות, שנינו השתתפנו באופן פעיל בכל ההיבטים של הפרוייקט</a:t>
            </a:r>
            <a:endParaRPr/>
          </a:p>
          <a:p>
            <a:pPr indent="0" lvl="0" marL="0" rtl="1" algn="r">
              <a:spcBef>
                <a:spcPts val="1200"/>
              </a:spcBef>
              <a:spcAft>
                <a:spcPts val="0"/>
              </a:spcAft>
              <a:buNone/>
            </a:pPr>
            <a:r>
              <a:rPr lang="iw"/>
              <a:t>ההתמקדות העיקרית שלי (גל) הייתה בפיתוח החזית, </a:t>
            </a:r>
            <a:endParaRPr/>
          </a:p>
          <a:p>
            <a:pPr indent="0" lvl="0" marL="0" rtl="1" algn="r">
              <a:spcBef>
                <a:spcPts val="1200"/>
              </a:spcBef>
              <a:spcAft>
                <a:spcPts val="0"/>
              </a:spcAft>
              <a:buClr>
                <a:schemeClr val="dk1"/>
              </a:buClr>
              <a:buSzPts val="1100"/>
              <a:buFont typeface="Arial"/>
              <a:buNone/>
            </a:pPr>
            <a:r>
              <a:rPr lang="iw"/>
              <a:t>מצד שני, השותף שלי (זיו) לקח את ההובלה בניהול מסדי נתונים ושילוב שרתים.</a:t>
            </a:r>
            <a:endParaRPr/>
          </a:p>
          <a:p>
            <a:pPr indent="0" lvl="0" marL="0" rtl="1" algn="r">
              <a:spcBef>
                <a:spcPts val="1200"/>
              </a:spcBef>
              <a:spcAft>
                <a:spcPts val="0"/>
              </a:spcAft>
              <a:buClr>
                <a:schemeClr val="dk1"/>
              </a:buClr>
              <a:buSzPts val="1100"/>
              <a:buFont typeface="Arial"/>
              <a:buNone/>
            </a:pPr>
            <a:r>
              <a:rPr lang="iw"/>
              <a:t>אמנם לכל אחד מאיתנו היו תחומי ההתמחות שלו, אבל חשוב לציין ששיתפנו פעולה הדוק לאורך כל תהליך הפיתוח. חלקנו באופן קבוע תובנות, סיפקנו משוב ושיתפנו פעולה בקבלת החלטות.</a:t>
            </a:r>
            <a:endParaRPr/>
          </a:p>
          <a:p>
            <a:pPr indent="0" lvl="0" marL="0" rtl="1" algn="r">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אז מה זה EventUs?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1" algn="r">
              <a:spcBef>
                <a:spcPts val="0"/>
              </a:spcBef>
              <a:spcAft>
                <a:spcPts val="0"/>
              </a:spcAft>
              <a:buNone/>
            </a:pPr>
            <a:r>
              <a:rPr lang="iw"/>
              <a:t>EventUs היא אפליקציית ניהול אירועים מקיפה שנועדה לייעל את הארגון, הקידום והתיאום של אירועים מגוונים ובעזרתה</a:t>
            </a:r>
            <a:r>
              <a:rPr lang="iw"/>
              <a:t>, מארגנים יכולים ליצור ולנהל אירועים ביעילות תוך כדי שהם מספקים למשתמשים פלטפורמה נוחה ויעילה לגלות ולהשתתף במספר עצום של מפגשים.</a:t>
            </a:r>
            <a:endParaRPr/>
          </a:p>
          <a:p>
            <a:pPr indent="0" lvl="0" marL="0" rtl="1" algn="r">
              <a:spcBef>
                <a:spcPts val="1200"/>
              </a:spcBef>
              <a:spcAft>
                <a:spcPts val="0"/>
              </a:spcAft>
              <a:buNone/>
            </a:pPr>
            <a:r>
              <a:rPr lang="iw"/>
              <a:t>הצורך באפליקציה זו נובע מהמורכבות בניהול אירועים שונים ביעילות. לפתרונות הקיימים אין לרוב את התכונות הנדרשות כדי לתת מענה לצרכים של מארגני האירועים והמשתתפים כאחד. מגבלות אלו מובילות לתהליכי תכנון אירועים לא יעילים ולא נוחים למארגני האירוע ולמשתתפים.</a:t>
            </a:r>
            <a:endParaRPr/>
          </a:p>
          <a:p>
            <a:pPr indent="0" lvl="0" marL="0" rtl="1" algn="r">
              <a:spcBef>
                <a:spcPts val="1200"/>
              </a:spcBef>
              <a:spcAft>
                <a:spcPts val="0"/>
              </a:spcAft>
              <a:buNone/>
            </a:pPr>
            <a:r>
              <a:rPr lang="iw"/>
              <a:t>האפליקציה נותנת מענה לאתגרים הללו על ידי הצעת פלטפורמה מרכזית המצוידת בכלים מקיפים לניהול אירועים. על ידי איחוד כל ההיבטים של תכנון וביצוע אירועים באפליקציה אחת, היא מייעלת תהליכים, משפרת את התקשורת ומטפחת שיתוף פעולה חלק בין המארגנים והמשתתפים. בנוסף היא מתאימה לכולם כיוון שהיא </a:t>
            </a:r>
            <a:r>
              <a:rPr lang="iw"/>
              <a:t>מספקת מענה למגוון רחב של אירועים, בין אם זה תזמון מפגשים קהילתיים קטנים, כנסים רחבי היקף, אירועים או מפגשים חברתיים תוססים.</a:t>
            </a:r>
            <a:endParaRPr/>
          </a:p>
          <a:p>
            <a:pPr indent="0" lvl="0" marL="0" rtl="1" algn="r">
              <a:spcBef>
                <a:spcPts val="1200"/>
              </a:spcBef>
              <a:spcAft>
                <a:spcPts val="0"/>
              </a:spcAft>
              <a:buNone/>
            </a:pPr>
            <a:r>
              <a:rPr lang="iw"/>
              <a:t>המשתתפים מקבלים גישה לפרטי האירוע, מה שמאפשר להם להיות מעודכנים במידה ויש שינויים, ליצור אינטראקציה עם מארגנים, לראות רשימות משתתפים ולספק משוב באמצעות דירוגים ומארגני אירועים מחזיקים בשליטה מקיפה על ניהול אירועים, עם יכולות לנהל משתתפים, לעדכן את פרטי האירוע ולתקשר עם המשתתפים באמצעות הודעות פרטניות או המוניות. שילוב חלק זה של תכונות מבטיח ניהול אירועים יעיל ומטפח מעורבות ושביעות רצון משופרים הן למארגנים והן למשתתפים.</a:t>
            </a:r>
            <a:endParaRPr/>
          </a:p>
          <a:p>
            <a:pPr indent="0" lvl="0" marL="0" rtl="1" algn="r">
              <a:spcBef>
                <a:spcPts val="1200"/>
              </a:spcBef>
              <a:spcAft>
                <a:spcPts val="0"/>
              </a:spcAft>
              <a:buClr>
                <a:schemeClr val="dk1"/>
              </a:buClr>
              <a:buSzPct val="61111"/>
              <a:buFont typeface="Arial"/>
              <a:buNone/>
            </a:pPr>
            <a:r>
              <a:rPr lang="iw"/>
              <a:t>בסופו של דבר, EventUs באה לחולל מהפכה בניהול אירועים על ידי הצעת פתרון מקיף וידידותי למשתמש המייעל כל היבט של מחזור החיים של האירוע.</a:t>
            </a:r>
            <a:endParaRPr/>
          </a:p>
          <a:p>
            <a:pPr indent="0" lvl="0" marL="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דרישות מרכזיות של המערכת</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1" algn="ctr">
              <a:lnSpc>
                <a:spcPct val="95000"/>
              </a:lnSpc>
              <a:spcBef>
                <a:spcPts val="0"/>
              </a:spcBef>
              <a:spcAft>
                <a:spcPts val="0"/>
              </a:spcAft>
              <a:buNone/>
            </a:pPr>
            <a:r>
              <a:rPr b="1" lang="iw" u="sng"/>
              <a:t>דרישות פונקציונליות:</a:t>
            </a:r>
            <a:endParaRPr b="1" u="sng"/>
          </a:p>
          <a:p>
            <a:pPr indent="0" lvl="0" marL="457200" rtl="1" algn="r">
              <a:lnSpc>
                <a:spcPct val="95000"/>
              </a:lnSpc>
              <a:spcBef>
                <a:spcPts val="1200"/>
              </a:spcBef>
              <a:spcAft>
                <a:spcPts val="0"/>
              </a:spcAft>
              <a:buNone/>
            </a:pPr>
            <a:r>
              <a:rPr lang="iw"/>
              <a:t>ניהול משתמש - מידע</a:t>
            </a:r>
            <a:endParaRPr/>
          </a:p>
          <a:p>
            <a:pPr indent="-342900" lvl="0" marL="457200" rtl="1" algn="r">
              <a:lnSpc>
                <a:spcPct val="95000"/>
              </a:lnSpc>
              <a:spcBef>
                <a:spcPts val="1200"/>
              </a:spcBef>
              <a:spcAft>
                <a:spcPts val="0"/>
              </a:spcAft>
              <a:buSzPts val="1800"/>
              <a:buChar char="●"/>
            </a:pPr>
            <a:r>
              <a:rPr lang="iw"/>
              <a:t>פונקציונליות רישום וכניסה הן למארגנים והן למשתתפים</a:t>
            </a:r>
            <a:endParaRPr/>
          </a:p>
          <a:p>
            <a:pPr indent="-342900" lvl="0" marL="457200" rtl="1" algn="r">
              <a:lnSpc>
                <a:spcPct val="95000"/>
              </a:lnSpc>
              <a:spcBef>
                <a:spcPts val="0"/>
              </a:spcBef>
              <a:spcAft>
                <a:spcPts val="0"/>
              </a:spcAft>
              <a:buSzPts val="1800"/>
              <a:buChar char="●"/>
            </a:pPr>
            <a:r>
              <a:rPr lang="iw"/>
              <a:t>ניהול פרופיל המאפשר למשתמשים לעדכן את המידע שלהם</a:t>
            </a:r>
            <a:endParaRPr/>
          </a:p>
          <a:p>
            <a:pPr indent="0" lvl="0" marL="457200" rtl="1" algn="r">
              <a:lnSpc>
                <a:spcPct val="95000"/>
              </a:lnSpc>
              <a:spcBef>
                <a:spcPts val="1200"/>
              </a:spcBef>
              <a:spcAft>
                <a:spcPts val="0"/>
              </a:spcAft>
              <a:buNone/>
            </a:pPr>
            <a:r>
              <a:rPr lang="iw"/>
              <a:t>ניהול אירועים - מידע</a:t>
            </a:r>
            <a:endParaRPr/>
          </a:p>
          <a:p>
            <a:pPr indent="-342900" lvl="0" marL="457200" rtl="1" algn="r">
              <a:lnSpc>
                <a:spcPct val="95000"/>
              </a:lnSpc>
              <a:spcBef>
                <a:spcPts val="1200"/>
              </a:spcBef>
              <a:spcAft>
                <a:spcPts val="0"/>
              </a:spcAft>
              <a:buSzPts val="1800"/>
              <a:buChar char="●"/>
            </a:pPr>
            <a:r>
              <a:rPr lang="iw"/>
              <a:t>יצירת אירועים חדשים עם מידע מפורט כגון שם, תאריך, שעה, מיקום ותיאור</a:t>
            </a:r>
            <a:endParaRPr/>
          </a:p>
          <a:p>
            <a:pPr indent="-342900" lvl="0" marL="457200" rtl="1" algn="r">
              <a:lnSpc>
                <a:spcPct val="95000"/>
              </a:lnSpc>
              <a:spcBef>
                <a:spcPts val="0"/>
              </a:spcBef>
              <a:spcAft>
                <a:spcPts val="0"/>
              </a:spcAft>
              <a:buSzPts val="1800"/>
              <a:buChar char="●"/>
            </a:pPr>
            <a:r>
              <a:rPr lang="iw"/>
              <a:t>המארגנים יכולים לערוך את פרטי האירוע ולבטל אירועים במידת הצורך</a:t>
            </a:r>
            <a:endParaRPr/>
          </a:p>
          <a:p>
            <a:pPr indent="-342900" lvl="0" marL="457200" rtl="1" algn="r">
              <a:lnSpc>
                <a:spcPct val="95000"/>
              </a:lnSpc>
              <a:spcBef>
                <a:spcPts val="0"/>
              </a:spcBef>
              <a:spcAft>
                <a:spcPts val="0"/>
              </a:spcAft>
              <a:buSzPts val="1800"/>
              <a:buChar char="●"/>
            </a:pPr>
            <a:r>
              <a:rPr lang="iw"/>
              <a:t>יכולת למארגנים לנהל רשימות משתתפים לאירועים</a:t>
            </a:r>
            <a:endParaRPr/>
          </a:p>
          <a:p>
            <a:pPr indent="-342900" lvl="0" marL="457200" rtl="1" algn="r">
              <a:lnSpc>
                <a:spcPct val="95000"/>
              </a:lnSpc>
              <a:spcBef>
                <a:spcPts val="0"/>
              </a:spcBef>
              <a:spcAft>
                <a:spcPts val="0"/>
              </a:spcAft>
              <a:buSzPts val="1800"/>
              <a:buChar char="●"/>
            </a:pPr>
            <a:r>
              <a:rPr lang="iw"/>
              <a:t>מערכת הודעות המאפשרת תקשורת בין משתמשים למארגנים</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1" algn="ctr">
              <a:lnSpc>
                <a:spcPct val="95000"/>
              </a:lnSpc>
              <a:spcBef>
                <a:spcPts val="0"/>
              </a:spcBef>
              <a:spcAft>
                <a:spcPts val="0"/>
              </a:spcAft>
              <a:buClr>
                <a:schemeClr val="dk1"/>
              </a:buClr>
              <a:buSzPct val="61111"/>
              <a:buFont typeface="Arial"/>
              <a:buNone/>
            </a:pPr>
            <a:r>
              <a:rPr b="1" lang="iw" sz="1800" u="sng">
                <a:solidFill>
                  <a:schemeClr val="dk2"/>
                </a:solidFill>
              </a:rPr>
              <a:t>דרישות לא פונקציונליות:</a:t>
            </a:r>
            <a:endParaRPr b="1" sz="1800" u="sng">
              <a:solidFill>
                <a:schemeClr val="dk2"/>
              </a:solidFill>
            </a:endParaRPr>
          </a:p>
          <a:p>
            <a:pPr indent="0" lvl="0" marL="0" rtl="0" algn="l">
              <a:spcBef>
                <a:spcPts val="1200"/>
              </a:spcBef>
              <a:spcAft>
                <a:spcPts val="0"/>
              </a:spcAft>
              <a:buNone/>
            </a:pPr>
            <a:r>
              <a:t/>
            </a:r>
            <a:endParaRPr b="1" sz="1800" u="sng">
              <a:solidFill>
                <a:schemeClr val="dk2"/>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1" algn="r">
              <a:lnSpc>
                <a:spcPct val="95000"/>
              </a:lnSpc>
              <a:spcBef>
                <a:spcPts val="0"/>
              </a:spcBef>
              <a:spcAft>
                <a:spcPts val="0"/>
              </a:spcAft>
              <a:buClr>
                <a:schemeClr val="dk1"/>
              </a:buClr>
              <a:buSzPts val="1100"/>
              <a:buFont typeface="Arial"/>
              <a:buNone/>
            </a:pPr>
            <a:r>
              <a:rPr lang="iw"/>
              <a:t>ביצועים</a:t>
            </a:r>
            <a:endParaRPr/>
          </a:p>
          <a:p>
            <a:pPr indent="-342900" lvl="0" marL="457200" rtl="1" algn="r">
              <a:lnSpc>
                <a:spcPct val="95000"/>
              </a:lnSpc>
              <a:spcBef>
                <a:spcPts val="1200"/>
              </a:spcBef>
              <a:spcAft>
                <a:spcPts val="0"/>
              </a:spcAft>
              <a:buSzPts val="1800"/>
              <a:buChar char="●"/>
            </a:pPr>
            <a:r>
              <a:rPr lang="iw"/>
              <a:t>שימוש יעיל במסד הנתונים כדי למזער את צריכת משאבי המערכת</a:t>
            </a:r>
            <a:endParaRPr/>
          </a:p>
          <a:p>
            <a:pPr indent="-342900" lvl="0" marL="457200" rtl="1" algn="r">
              <a:lnSpc>
                <a:spcPct val="95000"/>
              </a:lnSpc>
              <a:spcBef>
                <a:spcPts val="0"/>
              </a:spcBef>
              <a:spcAft>
                <a:spcPts val="0"/>
              </a:spcAft>
              <a:buSzPts val="1800"/>
              <a:buChar char="●"/>
            </a:pPr>
            <a:r>
              <a:rPr lang="iw"/>
              <a:t>ממשק משתמש מהיר לשיפור השימושיות והנוחות הן למארגנים והן למשתתפים</a:t>
            </a:r>
            <a:endParaRPr/>
          </a:p>
          <a:p>
            <a:pPr indent="-342900" lvl="0" marL="457200" rtl="1" algn="r">
              <a:lnSpc>
                <a:spcPct val="95000"/>
              </a:lnSpc>
              <a:spcBef>
                <a:spcPts val="0"/>
              </a:spcBef>
              <a:spcAft>
                <a:spcPts val="0"/>
              </a:spcAft>
              <a:buSzPts val="1800"/>
              <a:buChar char="●"/>
            </a:pPr>
            <a:r>
              <a:rPr lang="iw"/>
              <a:t>מערכת הודעות בעלת ביצועים גבוהים כדי להבטיח תקשורת בזמן בין משתמשים</a:t>
            </a:r>
            <a:endParaRPr/>
          </a:p>
          <a:p>
            <a:pPr indent="0" lvl="0" marL="457200" rtl="1" algn="r">
              <a:lnSpc>
                <a:spcPct val="95000"/>
              </a:lnSpc>
              <a:spcBef>
                <a:spcPts val="1200"/>
              </a:spcBef>
              <a:spcAft>
                <a:spcPts val="0"/>
              </a:spcAft>
              <a:buClr>
                <a:schemeClr val="dk1"/>
              </a:buClr>
              <a:buSzPts val="1100"/>
              <a:buFont typeface="Arial"/>
              <a:buNone/>
            </a:pPr>
            <a:r>
              <a:rPr lang="iw"/>
              <a:t>שימושיות</a:t>
            </a:r>
            <a:endParaRPr/>
          </a:p>
          <a:p>
            <a:pPr indent="-342900" lvl="0" marL="457200" rtl="1" algn="r">
              <a:lnSpc>
                <a:spcPct val="95000"/>
              </a:lnSpc>
              <a:spcBef>
                <a:spcPts val="1200"/>
              </a:spcBef>
              <a:spcAft>
                <a:spcPts val="0"/>
              </a:spcAft>
              <a:buSzPts val="1800"/>
              <a:buChar char="●"/>
            </a:pPr>
            <a:r>
              <a:rPr lang="iw"/>
              <a:t>ממשק אינטואיטיבי וידידותי לניווט ואינטראקציה קלים</a:t>
            </a:r>
            <a:endParaRPr/>
          </a:p>
          <a:p>
            <a:pPr indent="-342900" lvl="0" marL="457200" rtl="1" algn="r">
              <a:lnSpc>
                <a:spcPct val="95000"/>
              </a:lnSpc>
              <a:spcBef>
                <a:spcPts val="0"/>
              </a:spcBef>
              <a:spcAft>
                <a:spcPts val="0"/>
              </a:spcAft>
              <a:buSzPts val="1800"/>
              <a:buChar char="●"/>
            </a:pPr>
            <a:r>
              <a:rPr lang="iw"/>
              <a:t>הצגה עקבית וברורה של מידע על פני כל מרכיבי המערכת</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55850"/>
            <a:ext cx="8520600" cy="572700"/>
          </a:xfrm>
          <a:prstGeom prst="rect">
            <a:avLst/>
          </a:prstGeom>
        </p:spPr>
        <p:txBody>
          <a:bodyPr anchorCtr="0" anchor="t" bIns="91425" lIns="91425" spcFirstLastPara="1" rIns="91425" wrap="square" tIns="91425">
            <a:normAutofit fontScale="90000"/>
          </a:bodyPr>
          <a:lstStyle/>
          <a:p>
            <a:pPr indent="0" lvl="0" marL="0" rtl="1" algn="ctr">
              <a:spcBef>
                <a:spcPts val="0"/>
              </a:spcBef>
              <a:spcAft>
                <a:spcPts val="0"/>
              </a:spcAft>
              <a:buNone/>
            </a:pPr>
            <a:r>
              <a:rPr lang="iw"/>
              <a:t>פיצ'רים מרכזיים</a:t>
            </a:r>
            <a:endParaRPr/>
          </a:p>
        </p:txBody>
      </p:sp>
      <p:sp>
        <p:nvSpPr>
          <p:cNvPr id="85" name="Google Shape;85;p18"/>
          <p:cNvSpPr txBox="1"/>
          <p:nvPr>
            <p:ph idx="1" type="body"/>
          </p:nvPr>
        </p:nvSpPr>
        <p:spPr>
          <a:xfrm>
            <a:off x="311700" y="928550"/>
            <a:ext cx="8520600" cy="4534200"/>
          </a:xfrm>
          <a:prstGeom prst="rect">
            <a:avLst/>
          </a:prstGeom>
        </p:spPr>
        <p:txBody>
          <a:bodyPr anchorCtr="0" anchor="t" bIns="91425" lIns="91425" spcFirstLastPara="1" rIns="91425" wrap="square" tIns="91425">
            <a:noAutofit/>
          </a:bodyPr>
          <a:lstStyle/>
          <a:p>
            <a:pPr indent="0" lvl="0" marL="914400" rtl="1" algn="ctr">
              <a:spcBef>
                <a:spcPts val="0"/>
              </a:spcBef>
              <a:spcAft>
                <a:spcPts val="0"/>
              </a:spcAft>
              <a:buNone/>
            </a:pPr>
            <a:r>
              <a:rPr b="1" lang="iw" sz="1500" u="sng"/>
              <a:t>יצירה וניהול אירועים</a:t>
            </a:r>
            <a:endParaRPr b="1" sz="1500" u="sng"/>
          </a:p>
          <a:p>
            <a:pPr indent="-323850" lvl="0" marL="457200" rtl="1" algn="r">
              <a:spcBef>
                <a:spcPts val="1200"/>
              </a:spcBef>
              <a:spcAft>
                <a:spcPts val="0"/>
              </a:spcAft>
              <a:buSzPts val="1500"/>
              <a:buChar char="●"/>
            </a:pPr>
            <a:r>
              <a:rPr lang="iw" sz="1500"/>
              <a:t>מארגנים יכולים ליצור אירועים חדשים בקלות עם מידע מפורט</a:t>
            </a:r>
            <a:endParaRPr sz="1500"/>
          </a:p>
          <a:p>
            <a:pPr indent="-323850" lvl="0" marL="457200" rtl="1" algn="r">
              <a:spcBef>
                <a:spcPts val="0"/>
              </a:spcBef>
              <a:spcAft>
                <a:spcPts val="0"/>
              </a:spcAft>
              <a:buSzPts val="1500"/>
              <a:buChar char="●"/>
            </a:pPr>
            <a:r>
              <a:rPr lang="iw" sz="1500"/>
              <a:t>יכולת לנהל פרטי אירוע כגון שם, תאריך, מיקום ותיאור</a:t>
            </a:r>
            <a:endParaRPr sz="1500"/>
          </a:p>
          <a:p>
            <a:pPr indent="-323850" lvl="0" marL="457200" rtl="1" algn="r">
              <a:spcBef>
                <a:spcPts val="0"/>
              </a:spcBef>
              <a:spcAft>
                <a:spcPts val="0"/>
              </a:spcAft>
              <a:buSzPts val="1500"/>
              <a:buChar char="●"/>
            </a:pPr>
            <a:r>
              <a:rPr lang="iw" sz="1500"/>
              <a:t>עריכה חלקה וביטול אירועים לפי הצורך</a:t>
            </a:r>
            <a:endParaRPr sz="1500"/>
          </a:p>
          <a:p>
            <a:pPr indent="0" lvl="0" marL="914400" rtl="1" algn="ctr">
              <a:spcBef>
                <a:spcPts val="1200"/>
              </a:spcBef>
              <a:spcAft>
                <a:spcPts val="0"/>
              </a:spcAft>
              <a:buNone/>
            </a:pPr>
            <a:r>
              <a:rPr b="1" lang="iw" sz="1500" u="sng"/>
              <a:t>רישום ואימות משתמשים</a:t>
            </a:r>
            <a:endParaRPr b="1" sz="1500" u="sng"/>
          </a:p>
          <a:p>
            <a:pPr indent="-323850" lvl="0" marL="457200" rtl="1" algn="r">
              <a:spcBef>
                <a:spcPts val="1200"/>
              </a:spcBef>
              <a:spcAft>
                <a:spcPts val="0"/>
              </a:spcAft>
              <a:buSzPts val="1500"/>
              <a:buChar char="●"/>
            </a:pPr>
            <a:r>
              <a:rPr lang="iw" sz="1500"/>
              <a:t>פונקציונליות רישום וכניסה מאובטחת למארגנים ולמשתתפים</a:t>
            </a:r>
            <a:endParaRPr sz="1500"/>
          </a:p>
          <a:p>
            <a:pPr indent="-323850" lvl="0" marL="457200" rtl="1" algn="r">
              <a:spcBef>
                <a:spcPts val="0"/>
              </a:spcBef>
              <a:spcAft>
                <a:spcPts val="0"/>
              </a:spcAft>
              <a:buSzPts val="1500"/>
              <a:buChar char="●"/>
            </a:pPr>
            <a:r>
              <a:rPr lang="iw" sz="1500"/>
              <a:t>ניהול פרופילים המאפשר למשתמשים לעדכן את המידע וההעדפות שלהם</a:t>
            </a:r>
            <a:endParaRPr sz="1500"/>
          </a:p>
          <a:p>
            <a:pPr indent="-323850" lvl="0" marL="457200" rtl="1" algn="r">
              <a:spcBef>
                <a:spcPts val="0"/>
              </a:spcBef>
              <a:spcAft>
                <a:spcPts val="0"/>
              </a:spcAft>
              <a:buSzPts val="1500"/>
              <a:buChar char="●"/>
            </a:pPr>
            <a:r>
              <a:t/>
            </a:r>
            <a:endParaRPr sz="1500"/>
          </a:p>
          <a:p>
            <a:pPr indent="0" lvl="0" marL="914400" rtl="1" algn="ctr">
              <a:spcBef>
                <a:spcPts val="1200"/>
              </a:spcBef>
              <a:spcAft>
                <a:spcPts val="0"/>
              </a:spcAft>
              <a:buNone/>
            </a:pPr>
            <a:r>
              <a:rPr b="1" lang="iw" sz="1500" u="sng"/>
              <a:t>אינטראקציה ותקשורת</a:t>
            </a:r>
            <a:endParaRPr b="1" sz="1500" u="sng"/>
          </a:p>
          <a:p>
            <a:pPr indent="-323850" lvl="0" marL="457200" rtl="1" algn="r">
              <a:spcBef>
                <a:spcPts val="1200"/>
              </a:spcBef>
              <a:spcAft>
                <a:spcPts val="0"/>
              </a:spcAft>
              <a:buSzPts val="1500"/>
              <a:buChar char="●"/>
            </a:pPr>
            <a:r>
              <a:rPr lang="iw" sz="1500"/>
              <a:t>מערכת הודעות המאפשרת תקשורת בין משתמשים למארגנים</a:t>
            </a:r>
            <a:endParaRPr sz="1500"/>
          </a:p>
          <a:p>
            <a:pPr indent="-323850" lvl="0" marL="457200" rtl="1" algn="r">
              <a:spcBef>
                <a:spcPts val="0"/>
              </a:spcBef>
              <a:spcAft>
                <a:spcPts val="0"/>
              </a:spcAft>
              <a:buSzPts val="1500"/>
              <a:buChar char="●"/>
            </a:pPr>
            <a:r>
              <a:rPr lang="iw" sz="1500"/>
              <a:t>המשתתפים יכולים לשלוח פניות ולקבל עדכונים על אירועים</a:t>
            </a:r>
            <a:endParaRPr sz="1500"/>
          </a:p>
          <a:p>
            <a:pPr indent="-323850" lvl="0" marL="457200" rtl="1" algn="r">
              <a:spcBef>
                <a:spcPts val="0"/>
              </a:spcBef>
              <a:spcAft>
                <a:spcPts val="0"/>
              </a:spcAft>
              <a:buSzPts val="1500"/>
              <a:buChar char="●"/>
            </a:pPr>
            <a:r>
              <a:rPr lang="iw" sz="1500"/>
              <a:t>המארגנים יכולים לשלוח הודעות למשתתפי האירוע</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406275"/>
            <a:ext cx="8520600" cy="4148100"/>
          </a:xfrm>
          <a:prstGeom prst="rect">
            <a:avLst/>
          </a:prstGeom>
        </p:spPr>
        <p:txBody>
          <a:bodyPr anchorCtr="0" anchor="t" bIns="91425" lIns="91425" spcFirstLastPara="1" rIns="91425" wrap="square" tIns="91425">
            <a:noAutofit/>
          </a:bodyPr>
          <a:lstStyle/>
          <a:p>
            <a:pPr indent="0" lvl="0" marL="1371600" rtl="1" algn="ctr">
              <a:lnSpc>
                <a:spcPct val="105000"/>
              </a:lnSpc>
              <a:spcBef>
                <a:spcPts val="0"/>
              </a:spcBef>
              <a:spcAft>
                <a:spcPts val="0"/>
              </a:spcAft>
              <a:buNone/>
            </a:pPr>
            <a:r>
              <a:rPr b="1" lang="iw" sz="1520" u="sng"/>
              <a:t>גילוי ורישום אירועים</a:t>
            </a:r>
            <a:endParaRPr b="1" sz="1520" u="sng"/>
          </a:p>
          <a:p>
            <a:pPr indent="-325120" lvl="0" marL="457200" rtl="1" algn="r">
              <a:lnSpc>
                <a:spcPct val="105000"/>
              </a:lnSpc>
              <a:spcBef>
                <a:spcPts val="1200"/>
              </a:spcBef>
              <a:spcAft>
                <a:spcPts val="0"/>
              </a:spcAft>
              <a:buSzPts val="1520"/>
              <a:buChar char="●"/>
            </a:pPr>
            <a:r>
              <a:rPr lang="iw" sz="1520"/>
              <a:t>ממשק ידידותי למשתמש לגילוי אירועים קרובים</a:t>
            </a:r>
            <a:endParaRPr sz="1520"/>
          </a:p>
          <a:p>
            <a:pPr indent="-325120" lvl="0" marL="457200" rtl="1" algn="r">
              <a:lnSpc>
                <a:spcPct val="105000"/>
              </a:lnSpc>
              <a:spcBef>
                <a:spcPts val="0"/>
              </a:spcBef>
              <a:spcAft>
                <a:spcPts val="0"/>
              </a:spcAft>
              <a:buSzPts val="1520"/>
              <a:buChar char="●"/>
            </a:pPr>
            <a:r>
              <a:rPr lang="iw" sz="1520"/>
              <a:t>המשתתפים יכולים להירשם לאירועים שהם מעוניינים להשתתף בהם</a:t>
            </a:r>
            <a:endParaRPr sz="1520"/>
          </a:p>
          <a:p>
            <a:pPr indent="0" lvl="0" marL="1371600" rtl="1" algn="ctr">
              <a:lnSpc>
                <a:spcPct val="105000"/>
              </a:lnSpc>
              <a:spcBef>
                <a:spcPts val="1200"/>
              </a:spcBef>
              <a:spcAft>
                <a:spcPts val="0"/>
              </a:spcAft>
              <a:buNone/>
            </a:pPr>
            <a:r>
              <a:rPr b="1" lang="iw" sz="1520" u="sng"/>
              <a:t>ניהול משתתפים למארגנים</a:t>
            </a:r>
            <a:endParaRPr b="1" sz="1520" u="sng"/>
          </a:p>
          <a:p>
            <a:pPr indent="-325120" lvl="0" marL="457200" rtl="1" algn="r">
              <a:lnSpc>
                <a:spcPct val="105000"/>
              </a:lnSpc>
              <a:spcBef>
                <a:spcPts val="1200"/>
              </a:spcBef>
              <a:spcAft>
                <a:spcPts val="0"/>
              </a:spcAft>
              <a:buSzPts val="1520"/>
              <a:buChar char="●"/>
            </a:pPr>
            <a:r>
              <a:rPr lang="iw" sz="1520"/>
              <a:t>למארגנים יש שליטה מלאה על ניהול רשימות המשתתפים לאירועים שלהם</a:t>
            </a:r>
            <a:endParaRPr sz="1520"/>
          </a:p>
          <a:p>
            <a:pPr indent="-325120" lvl="0" marL="457200" rtl="1" algn="r">
              <a:lnSpc>
                <a:spcPct val="105000"/>
              </a:lnSpc>
              <a:spcBef>
                <a:spcPts val="0"/>
              </a:spcBef>
              <a:spcAft>
                <a:spcPts val="0"/>
              </a:spcAft>
              <a:buSzPts val="1520"/>
              <a:buChar char="●"/>
            </a:pPr>
            <a:r>
              <a:rPr lang="iw" sz="1520"/>
              <a:t>יכולת ניהול משתתפים לפי הצורך</a:t>
            </a:r>
            <a:endParaRPr sz="1520"/>
          </a:p>
          <a:p>
            <a:pPr indent="-325120" lvl="0" marL="457200" rtl="1" algn="r">
              <a:lnSpc>
                <a:spcPct val="105000"/>
              </a:lnSpc>
              <a:spcBef>
                <a:spcPts val="0"/>
              </a:spcBef>
              <a:spcAft>
                <a:spcPts val="0"/>
              </a:spcAft>
              <a:buSzPts val="1520"/>
              <a:buChar char="●"/>
            </a:pPr>
            <a:r>
              <a:rPr lang="iw" sz="1520"/>
              <a:t>אפשרות לשלוח הודעות ממוקדות למשתתפי האירוע</a:t>
            </a:r>
            <a:endParaRPr sz="1520"/>
          </a:p>
          <a:p>
            <a:pPr indent="0" lvl="0" marL="1371600" rtl="1" algn="ctr">
              <a:lnSpc>
                <a:spcPct val="105000"/>
              </a:lnSpc>
              <a:spcBef>
                <a:spcPts val="1200"/>
              </a:spcBef>
              <a:spcAft>
                <a:spcPts val="0"/>
              </a:spcAft>
              <a:buNone/>
            </a:pPr>
            <a:r>
              <a:rPr b="1" lang="iw" sz="1520" u="sng"/>
              <a:t>מערכת משוב ודירוג</a:t>
            </a:r>
            <a:endParaRPr b="1" sz="1520" u="sng"/>
          </a:p>
          <a:p>
            <a:pPr indent="-325120" lvl="0" marL="457200" rtl="1" algn="r">
              <a:lnSpc>
                <a:spcPct val="105000"/>
              </a:lnSpc>
              <a:spcBef>
                <a:spcPts val="1200"/>
              </a:spcBef>
              <a:spcAft>
                <a:spcPts val="0"/>
              </a:spcAft>
              <a:buSzPts val="1520"/>
              <a:buChar char="●"/>
            </a:pPr>
            <a:r>
              <a:rPr lang="iw" sz="1520"/>
              <a:t>המשתתפים יכולים לספק משוב ודירוגים לאירועים שבהם השתתפו</a:t>
            </a:r>
            <a:endParaRPr sz="1520"/>
          </a:p>
          <a:p>
            <a:pPr indent="-325120" lvl="0" marL="457200" rtl="1" algn="r">
              <a:lnSpc>
                <a:spcPct val="105000"/>
              </a:lnSpc>
              <a:spcBef>
                <a:spcPts val="0"/>
              </a:spcBef>
              <a:spcAft>
                <a:spcPts val="0"/>
              </a:spcAft>
              <a:buSzPts val="1520"/>
              <a:buChar char="●"/>
            </a:pPr>
            <a:r>
              <a:rPr lang="iw" sz="1520"/>
              <a:t>המארגנים יכולים לאסוף תובנות ולהעריך את ביצועי האירוע על סמך משוב של המשתתפים</a:t>
            </a:r>
            <a:endParaRPr sz="1520"/>
          </a:p>
          <a:p>
            <a:pPr indent="-325120" lvl="0" marL="457200" rtl="1" algn="r">
              <a:lnSpc>
                <a:spcPct val="105000"/>
              </a:lnSpc>
              <a:spcBef>
                <a:spcPts val="0"/>
              </a:spcBef>
              <a:spcAft>
                <a:spcPts val="0"/>
              </a:spcAft>
              <a:buSzPts val="1520"/>
              <a:buChar char="●"/>
            </a:pPr>
            <a:r>
              <a:rPr lang="iw" sz="1520"/>
              <a:t>דירוגים וביקורות עוזרים לשפר אירועים עתידיים ולשפר את שביעות הרצון הכללית של המשתמשים</a:t>
            </a:r>
            <a:endParaRPr sz="15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w"/>
              <a:t>Use Case Diagram</a:t>
            </a:r>
            <a:endParaRPr/>
          </a:p>
        </p:txBody>
      </p:sp>
      <p:sp>
        <p:nvSpPr>
          <p:cNvPr id="96" name="Google Shape;96;p20"/>
          <p:cNvSpPr txBox="1"/>
          <p:nvPr>
            <p:ph idx="1" type="body"/>
          </p:nvPr>
        </p:nvSpPr>
        <p:spPr>
          <a:xfrm>
            <a:off x="6356175" y="445025"/>
            <a:ext cx="2476200" cy="4464000"/>
          </a:xfrm>
          <a:prstGeom prst="rect">
            <a:avLst/>
          </a:prstGeom>
        </p:spPr>
        <p:txBody>
          <a:bodyPr anchorCtr="0" anchor="t" bIns="91425" lIns="91425" spcFirstLastPara="1" rIns="91425" wrap="square" tIns="91425">
            <a:noAutofit/>
          </a:bodyPr>
          <a:lstStyle/>
          <a:p>
            <a:pPr indent="0" lvl="0" marL="0" rtl="1" algn="ctr">
              <a:spcBef>
                <a:spcPts val="0"/>
              </a:spcBef>
              <a:spcAft>
                <a:spcPts val="0"/>
              </a:spcAft>
              <a:buNone/>
            </a:pPr>
            <a:r>
              <a:rPr b="1" lang="iw" sz="1350" u="sng"/>
              <a:t>תהליך יצירת אירוע</a:t>
            </a:r>
            <a:endParaRPr b="1" sz="1350" u="sng"/>
          </a:p>
          <a:p>
            <a:pPr indent="0" lvl="0" marL="0" rtl="1" algn="r">
              <a:spcBef>
                <a:spcPts val="1200"/>
              </a:spcBef>
              <a:spcAft>
                <a:spcPts val="0"/>
              </a:spcAft>
              <a:buNone/>
            </a:pPr>
            <a:r>
              <a:rPr lang="iw" sz="1350"/>
              <a:t>התהליך מתחיל כאשר המארגן עובר למסך "Create Event", וממלא את כל פרטי האירוע הדרושים. לאחר מכן, הוא לוחץ על "Create Event" והמערכת בודקת האם כל הפרטים מולאו כראוי.</a:t>
            </a:r>
            <a:endParaRPr sz="1350"/>
          </a:p>
          <a:p>
            <a:pPr indent="0" lvl="0" marL="0" rtl="1" algn="r">
              <a:spcBef>
                <a:spcPts val="1200"/>
              </a:spcBef>
              <a:spcAft>
                <a:spcPts val="0"/>
              </a:spcAft>
              <a:buNone/>
            </a:pPr>
            <a:r>
              <a:rPr lang="iw" sz="1350"/>
              <a:t>אם כן, המערכת מאשרת את הפרטים ושומרת את האירוע במסד הנתונים.</a:t>
            </a:r>
            <a:endParaRPr sz="1350"/>
          </a:p>
          <a:p>
            <a:pPr indent="0" lvl="0" marL="0" rtl="1" algn="r">
              <a:spcBef>
                <a:spcPts val="1200"/>
              </a:spcBef>
              <a:spcAft>
                <a:spcPts val="0"/>
              </a:spcAft>
              <a:buNone/>
            </a:pPr>
            <a:r>
              <a:rPr lang="iw" sz="1350"/>
              <a:t>אם לא, המארגן מתבקש למלא את הפרטים החסרים.</a:t>
            </a:r>
            <a:endParaRPr sz="1350"/>
          </a:p>
          <a:p>
            <a:pPr indent="0" lvl="0" marL="0" rtl="1" algn="r">
              <a:spcBef>
                <a:spcPts val="1200"/>
              </a:spcBef>
              <a:spcAft>
                <a:spcPts val="0"/>
              </a:spcAft>
              <a:buClr>
                <a:schemeClr val="dk1"/>
              </a:buClr>
              <a:buSzPts val="1100"/>
              <a:buFont typeface="Arial"/>
              <a:buNone/>
            </a:pPr>
            <a:r>
              <a:rPr lang="iw" sz="1350"/>
              <a:t>לבסוף, המארגן ממשיך לדף פרטי האירוע, והתהליך מסתיים גם כאשר האירוע נוצר בהצלחה וגם במקרה של שגיאה</a:t>
            </a:r>
            <a:endParaRPr sz="1350"/>
          </a:p>
          <a:p>
            <a:pPr indent="0" lvl="0" marL="0" rtl="1" algn="r">
              <a:spcBef>
                <a:spcPts val="1200"/>
              </a:spcBef>
              <a:spcAft>
                <a:spcPts val="0"/>
              </a:spcAft>
              <a:buClr>
                <a:schemeClr val="dk1"/>
              </a:buClr>
              <a:buSzPts val="1100"/>
              <a:buFont typeface="Arial"/>
              <a:buNone/>
            </a:pPr>
            <a:r>
              <a:t/>
            </a:r>
            <a:endParaRPr sz="1350"/>
          </a:p>
          <a:p>
            <a:pPr indent="0" lvl="0" marL="0" rtl="1" algn="r">
              <a:spcBef>
                <a:spcPts val="1200"/>
              </a:spcBef>
              <a:spcAft>
                <a:spcPts val="1200"/>
              </a:spcAft>
              <a:buNone/>
            </a:pPr>
            <a:r>
              <a:t/>
            </a:r>
            <a:endParaRPr sz="1350"/>
          </a:p>
        </p:txBody>
      </p:sp>
      <p:pic>
        <p:nvPicPr>
          <p:cNvPr id="97" name="Google Shape;97;p20"/>
          <p:cNvPicPr preferRelativeResize="0"/>
          <p:nvPr/>
        </p:nvPicPr>
        <p:blipFill>
          <a:blip r:embed="rId3">
            <a:alphaModFix/>
          </a:blip>
          <a:stretch>
            <a:fillRect/>
          </a:stretch>
        </p:blipFill>
        <p:spPr>
          <a:xfrm>
            <a:off x="676725" y="445025"/>
            <a:ext cx="5413939" cy="446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6442075" y="406250"/>
            <a:ext cx="2390100" cy="4162500"/>
          </a:xfrm>
          <a:prstGeom prst="rect">
            <a:avLst/>
          </a:prstGeom>
        </p:spPr>
        <p:txBody>
          <a:bodyPr anchorCtr="0" anchor="t" bIns="91425" lIns="91425" spcFirstLastPara="1" rIns="91425" wrap="square" tIns="91425">
            <a:noAutofit/>
          </a:bodyPr>
          <a:lstStyle/>
          <a:p>
            <a:pPr indent="0" lvl="0" marL="0" rtl="1" algn="ctr">
              <a:lnSpc>
                <a:spcPct val="105000"/>
              </a:lnSpc>
              <a:spcBef>
                <a:spcPts val="0"/>
              </a:spcBef>
              <a:spcAft>
                <a:spcPts val="0"/>
              </a:spcAft>
              <a:buSzPts val="770"/>
              <a:buNone/>
            </a:pPr>
            <a:r>
              <a:rPr b="1" lang="iw" sz="1360" u="sng"/>
              <a:t>תהליך הצגת אירועים מחיפוש</a:t>
            </a:r>
            <a:endParaRPr b="1" sz="1360" u="sng"/>
          </a:p>
          <a:p>
            <a:pPr indent="0" lvl="0" marL="0" rtl="1" algn="r">
              <a:lnSpc>
                <a:spcPct val="105000"/>
              </a:lnSpc>
              <a:spcBef>
                <a:spcPts val="1200"/>
              </a:spcBef>
              <a:spcAft>
                <a:spcPts val="0"/>
              </a:spcAft>
              <a:buClr>
                <a:schemeClr val="dk1"/>
              </a:buClr>
              <a:buSzPts val="770"/>
              <a:buFont typeface="Arial"/>
              <a:buNone/>
            </a:pPr>
            <a:r>
              <a:rPr lang="iw" sz="1360"/>
              <a:t>לאחר שהמשתמש מחפש אירוע, ה-UserDiscoveryFragment שולח בקשה למסד הנתונים ומקבל רשימת אירועים שמוצגת למשתתף.</a:t>
            </a:r>
            <a:endParaRPr sz="1360"/>
          </a:p>
          <a:p>
            <a:pPr indent="0" lvl="0" marL="0" rtl="1" algn="r">
              <a:lnSpc>
                <a:spcPct val="105000"/>
              </a:lnSpc>
              <a:spcBef>
                <a:spcPts val="1200"/>
              </a:spcBef>
              <a:spcAft>
                <a:spcPts val="0"/>
              </a:spcAft>
              <a:buClr>
                <a:schemeClr val="dk1"/>
              </a:buClr>
              <a:buSzPts val="770"/>
              <a:buFont typeface="Arial"/>
              <a:buNone/>
            </a:pPr>
            <a:r>
              <a:rPr lang="iw" sz="1360"/>
              <a:t>המשתתף בוחר אירוע ומועבר ל-UserEventDetailsFragment עם מידע מפורט.</a:t>
            </a:r>
            <a:endParaRPr sz="1360"/>
          </a:p>
          <a:p>
            <a:pPr indent="0" lvl="0" marL="0" rtl="1" algn="r">
              <a:lnSpc>
                <a:spcPct val="105000"/>
              </a:lnSpc>
              <a:spcBef>
                <a:spcPts val="1200"/>
              </a:spcBef>
              <a:spcAft>
                <a:spcPts val="0"/>
              </a:spcAft>
              <a:buClr>
                <a:schemeClr val="dk1"/>
              </a:buClr>
              <a:buSzPts val="770"/>
              <a:buFont typeface="Arial"/>
              <a:buNone/>
            </a:pPr>
            <a:r>
              <a:rPr lang="iw" sz="1360"/>
              <a:t>הוא מבצע הצטרפות לאירוע והמערכת מאמתת את הפרטים.</a:t>
            </a:r>
            <a:endParaRPr sz="1360"/>
          </a:p>
          <a:p>
            <a:pPr indent="0" lvl="0" marL="0" rtl="1" algn="r">
              <a:lnSpc>
                <a:spcPct val="105000"/>
              </a:lnSpc>
              <a:spcBef>
                <a:spcPts val="1200"/>
              </a:spcBef>
              <a:spcAft>
                <a:spcPts val="0"/>
              </a:spcAft>
              <a:buClr>
                <a:schemeClr val="dk1"/>
              </a:buClr>
              <a:buSzPts val="770"/>
              <a:buFont typeface="Arial"/>
              <a:buNone/>
            </a:pPr>
            <a:r>
              <a:rPr lang="iw" sz="1360"/>
              <a:t>אם האימות הצליח, המשתתף מצטרף לאירוע ומקבל הודעת הצלחה.</a:t>
            </a:r>
            <a:endParaRPr sz="1360"/>
          </a:p>
          <a:p>
            <a:pPr indent="0" lvl="0" marL="0" rtl="1" algn="r">
              <a:lnSpc>
                <a:spcPct val="105000"/>
              </a:lnSpc>
              <a:spcBef>
                <a:spcPts val="1200"/>
              </a:spcBef>
              <a:spcAft>
                <a:spcPts val="0"/>
              </a:spcAft>
              <a:buClr>
                <a:schemeClr val="dk1"/>
              </a:buClr>
              <a:buSzPts val="770"/>
              <a:buFont typeface="Arial"/>
              <a:buNone/>
            </a:pPr>
            <a:r>
              <a:rPr lang="iw" sz="1360"/>
              <a:t>אם האימות נכשל, הוא מקבל הודעת שגיאה</a:t>
            </a:r>
            <a:endParaRPr sz="1360"/>
          </a:p>
          <a:p>
            <a:pPr indent="0" lvl="0" marL="0" rtl="1" algn="r">
              <a:lnSpc>
                <a:spcPct val="105000"/>
              </a:lnSpc>
              <a:spcBef>
                <a:spcPts val="1200"/>
              </a:spcBef>
              <a:spcAft>
                <a:spcPts val="1200"/>
              </a:spcAft>
              <a:buSzPts val="770"/>
              <a:buNone/>
            </a:pPr>
            <a:r>
              <a:t/>
            </a:r>
            <a:endParaRPr sz="1360"/>
          </a:p>
        </p:txBody>
      </p:sp>
      <p:pic>
        <p:nvPicPr>
          <p:cNvPr id="103" name="Google Shape;103;p21"/>
          <p:cNvPicPr preferRelativeResize="0"/>
          <p:nvPr/>
        </p:nvPicPr>
        <p:blipFill>
          <a:blip r:embed="rId3">
            <a:alphaModFix/>
          </a:blip>
          <a:stretch>
            <a:fillRect/>
          </a:stretch>
        </p:blipFill>
        <p:spPr>
          <a:xfrm>
            <a:off x="326450" y="281175"/>
            <a:ext cx="5644050" cy="458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