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David Libre"/>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avidLibre-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DavidLibre-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f3df4da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f3df4da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f3df4da1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f3df4da1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f3df4da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f3df4da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f3df4da1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f3df4da1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f3df4da1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f3df4da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f3df4da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f3df4da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433c4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433c4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f433c44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f433c44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3df4da1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3df4da1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f3df4da1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f3df4da1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f3df4da1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f3df4da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f3df4da1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f3df4da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f3df4da1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f3df4da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w">
                <a:latin typeface="David Libre"/>
                <a:ea typeface="David Libre"/>
                <a:cs typeface="David Libre"/>
                <a:sym typeface="David Libre"/>
              </a:rPr>
              <a:t>Photogrammetry</a:t>
            </a:r>
            <a:endParaRPr>
              <a:latin typeface="David Libre"/>
              <a:ea typeface="David Libre"/>
              <a:cs typeface="David Libre"/>
              <a:sym typeface="David Libre"/>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1" algn="ctr">
              <a:spcBef>
                <a:spcPts val="0"/>
              </a:spcBef>
              <a:spcAft>
                <a:spcPts val="0"/>
              </a:spcAft>
              <a:buNone/>
            </a:pPr>
            <a:r>
              <a:rPr lang="iw">
                <a:latin typeface="David Libre"/>
                <a:ea typeface="David Libre"/>
                <a:cs typeface="David Libre"/>
                <a:sym typeface="David Libre"/>
              </a:rPr>
              <a:t>גל הלל - 211696521</a:t>
            </a:r>
            <a:endParaRPr>
              <a:latin typeface="David Libre"/>
              <a:ea typeface="David Libre"/>
              <a:cs typeface="David Libre"/>
              <a:sym typeface="David Libre"/>
            </a:endParaRPr>
          </a:p>
          <a:p>
            <a:pPr indent="0" lvl="0" marL="0" rtl="1" algn="ctr">
              <a:spcBef>
                <a:spcPts val="0"/>
              </a:spcBef>
              <a:spcAft>
                <a:spcPts val="0"/>
              </a:spcAft>
              <a:buNone/>
            </a:pPr>
            <a:r>
              <a:rPr lang="iw">
                <a:latin typeface="David Libre"/>
                <a:ea typeface="David Libre"/>
                <a:cs typeface="David Libre"/>
                <a:sym typeface="David Libre"/>
              </a:rPr>
              <a:t>מרואן הרייש - </a:t>
            </a:r>
            <a:r>
              <a:rPr lang="iw">
                <a:latin typeface="David Libre"/>
                <a:ea typeface="David Libre"/>
                <a:cs typeface="David Libre"/>
                <a:sym typeface="David Libre"/>
              </a:rPr>
              <a:t>206467292 </a:t>
            </a:r>
            <a:endParaRPr>
              <a:latin typeface="David Libre"/>
              <a:ea typeface="David Libre"/>
              <a:cs typeface="David Libre"/>
              <a:sym typeface="David Libre"/>
            </a:endParaRPr>
          </a:p>
          <a:p>
            <a:pPr indent="0" lvl="0" marL="0" rtl="1" algn="ctr">
              <a:spcBef>
                <a:spcPts val="0"/>
              </a:spcBef>
              <a:spcAft>
                <a:spcPts val="0"/>
              </a:spcAft>
              <a:buNone/>
            </a:pPr>
            <a:r>
              <a:rPr lang="iw">
                <a:latin typeface="David Libre"/>
                <a:ea typeface="David Libre"/>
                <a:cs typeface="David Libre"/>
                <a:sym typeface="David Libre"/>
              </a:rPr>
              <a:t>נור אגא - </a:t>
            </a:r>
            <a:endParaRPr>
              <a:latin typeface="David Libre"/>
              <a:ea typeface="David Libre"/>
              <a:cs typeface="David Libre"/>
              <a:sym typeface="David Libr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תהליך העבודה</a:t>
            </a:r>
            <a:endParaRPr>
              <a:latin typeface="David Libre"/>
              <a:ea typeface="David Libre"/>
              <a:cs typeface="David Libre"/>
              <a:sym typeface="David Libre"/>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חילוץ תמונות מווידאו על ידי הכלי: video2Images.py</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הפקת ענני נקודות על ידי הכלי: images2PointCloud.py</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שילוב של כל שני ענני נקודות ליצירת ענן נקודות גדול ואחיד</a:t>
            </a:r>
            <a:endParaRPr sz="2000">
              <a:latin typeface="David Libre"/>
              <a:ea typeface="David Libre"/>
              <a:cs typeface="David Libre"/>
              <a:sym typeface="David Libr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2247450" y="668350"/>
            <a:ext cx="4649100" cy="5694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2500">
                <a:solidFill>
                  <a:schemeClr val="dk1"/>
                </a:solidFill>
                <a:latin typeface="David Libre"/>
                <a:ea typeface="David Libre"/>
                <a:cs typeface="David Libre"/>
                <a:sym typeface="David Libre"/>
              </a:rPr>
              <a:t>תוצאות ותוצרים</a:t>
            </a:r>
            <a:endParaRPr sz="2500">
              <a:solidFill>
                <a:schemeClr val="dk1"/>
              </a:solidFill>
              <a:latin typeface="David Libre"/>
              <a:ea typeface="David Libre"/>
              <a:cs typeface="David Libre"/>
              <a:sym typeface="David Libre"/>
            </a:endParaRPr>
          </a:p>
        </p:txBody>
      </p:sp>
      <p:sp>
        <p:nvSpPr>
          <p:cNvPr id="115" name="Google Shape;115;p23"/>
          <p:cNvSpPr txBox="1"/>
          <p:nvPr/>
        </p:nvSpPr>
        <p:spPr>
          <a:xfrm>
            <a:off x="2210700" y="1237750"/>
            <a:ext cx="47226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1800">
                <a:solidFill>
                  <a:schemeClr val="dk2"/>
                </a:solidFill>
                <a:latin typeface="David Libre"/>
                <a:ea typeface="David Libre"/>
                <a:cs typeface="David Libre"/>
                <a:sym typeface="David Libre"/>
              </a:rPr>
              <a:t>ענני נקודות בודדים לפני המיזוג</a:t>
            </a:r>
            <a:endParaRPr sz="1800">
              <a:solidFill>
                <a:schemeClr val="dk2"/>
              </a:solidFill>
              <a:latin typeface="David Libre"/>
              <a:ea typeface="David Libre"/>
              <a:cs typeface="David Libre"/>
              <a:sym typeface="David Libre"/>
            </a:endParaRPr>
          </a:p>
        </p:txBody>
      </p:sp>
      <p:pic>
        <p:nvPicPr>
          <p:cNvPr id="116" name="Google Shape;116;p23"/>
          <p:cNvPicPr preferRelativeResize="0"/>
          <p:nvPr/>
        </p:nvPicPr>
        <p:blipFill>
          <a:blip r:embed="rId3">
            <a:alphaModFix/>
          </a:blip>
          <a:stretch>
            <a:fillRect/>
          </a:stretch>
        </p:blipFill>
        <p:spPr>
          <a:xfrm>
            <a:off x="936350" y="2003200"/>
            <a:ext cx="1778529" cy="2738475"/>
          </a:xfrm>
          <a:prstGeom prst="rect">
            <a:avLst/>
          </a:prstGeom>
          <a:noFill/>
          <a:ln>
            <a:noFill/>
          </a:ln>
        </p:spPr>
      </p:pic>
      <p:pic>
        <p:nvPicPr>
          <p:cNvPr id="117" name="Google Shape;117;p23"/>
          <p:cNvPicPr preferRelativeResize="0"/>
          <p:nvPr/>
        </p:nvPicPr>
        <p:blipFill>
          <a:blip r:embed="rId4">
            <a:alphaModFix/>
          </a:blip>
          <a:stretch>
            <a:fillRect/>
          </a:stretch>
        </p:blipFill>
        <p:spPr>
          <a:xfrm>
            <a:off x="3001165" y="2003122"/>
            <a:ext cx="1570824" cy="2738622"/>
          </a:xfrm>
          <a:prstGeom prst="rect">
            <a:avLst/>
          </a:prstGeom>
          <a:noFill/>
          <a:ln>
            <a:noFill/>
          </a:ln>
        </p:spPr>
      </p:pic>
      <p:pic>
        <p:nvPicPr>
          <p:cNvPr id="118" name="Google Shape;118;p23"/>
          <p:cNvPicPr preferRelativeResize="0"/>
          <p:nvPr/>
        </p:nvPicPr>
        <p:blipFill>
          <a:blip r:embed="rId5">
            <a:alphaModFix/>
          </a:blip>
          <a:stretch>
            <a:fillRect/>
          </a:stretch>
        </p:blipFill>
        <p:spPr>
          <a:xfrm>
            <a:off x="4751952" y="2020101"/>
            <a:ext cx="1570824" cy="2738475"/>
          </a:xfrm>
          <a:prstGeom prst="rect">
            <a:avLst/>
          </a:prstGeom>
          <a:noFill/>
          <a:ln>
            <a:noFill/>
          </a:ln>
        </p:spPr>
      </p:pic>
      <p:pic>
        <p:nvPicPr>
          <p:cNvPr id="119" name="Google Shape;119;p23"/>
          <p:cNvPicPr preferRelativeResize="0"/>
          <p:nvPr/>
        </p:nvPicPr>
        <p:blipFill>
          <a:blip r:embed="rId6">
            <a:alphaModFix/>
          </a:blip>
          <a:stretch>
            <a:fillRect/>
          </a:stretch>
        </p:blipFill>
        <p:spPr>
          <a:xfrm>
            <a:off x="6543574" y="2020016"/>
            <a:ext cx="1570824" cy="27385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תוצאות ותוצרים</a:t>
            </a:r>
            <a:endParaRPr>
              <a:latin typeface="David Libre"/>
              <a:ea typeface="David Libre"/>
              <a:cs typeface="David Libre"/>
              <a:sym typeface="David Libre"/>
            </a:endParaRPr>
          </a:p>
        </p:txBody>
      </p:sp>
      <p:sp>
        <p:nvSpPr>
          <p:cNvPr id="125" name="Google Shape;125;p24"/>
          <p:cNvSpPr txBox="1"/>
          <p:nvPr/>
        </p:nvSpPr>
        <p:spPr>
          <a:xfrm>
            <a:off x="2603650" y="1017725"/>
            <a:ext cx="41349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1800">
                <a:solidFill>
                  <a:schemeClr val="dk2"/>
                </a:solidFill>
                <a:latin typeface="David Libre"/>
                <a:ea typeface="David Libre"/>
                <a:cs typeface="David Libre"/>
                <a:sym typeface="David Libre"/>
              </a:rPr>
              <a:t>תוצר סופי</a:t>
            </a:r>
            <a:endParaRPr sz="1800">
              <a:solidFill>
                <a:schemeClr val="dk2"/>
              </a:solidFill>
              <a:latin typeface="David Libre"/>
              <a:ea typeface="David Libre"/>
              <a:cs typeface="David Libre"/>
              <a:sym typeface="David Libre"/>
            </a:endParaRPr>
          </a:p>
        </p:txBody>
      </p:sp>
      <p:pic>
        <p:nvPicPr>
          <p:cNvPr id="126" name="Google Shape;126;p24"/>
          <p:cNvPicPr preferRelativeResize="0"/>
          <p:nvPr/>
        </p:nvPicPr>
        <p:blipFill>
          <a:blip r:embed="rId3">
            <a:alphaModFix/>
          </a:blip>
          <a:stretch>
            <a:fillRect/>
          </a:stretch>
        </p:blipFill>
        <p:spPr>
          <a:xfrm>
            <a:off x="2896837" y="1641875"/>
            <a:ext cx="3548530" cy="335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קשיים בפרוייקט</a:t>
            </a:r>
            <a:endParaRPr>
              <a:latin typeface="David Libre"/>
              <a:ea typeface="David Libre"/>
              <a:cs typeface="David Libre"/>
              <a:sym typeface="David Libre"/>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r">
              <a:spcBef>
                <a:spcPts val="0"/>
              </a:spcBef>
              <a:spcAft>
                <a:spcPts val="0"/>
              </a:spcAft>
              <a:buNone/>
            </a:pPr>
            <a:r>
              <a:rPr lang="iw">
                <a:latin typeface="David Libre"/>
                <a:ea typeface="David Libre"/>
                <a:cs typeface="David Libre"/>
                <a:sym typeface="David Libre"/>
              </a:rPr>
              <a:t>דיוק בבחירת פריימים:</a:t>
            </a:r>
            <a:endParaRPr>
              <a:latin typeface="David Libre"/>
              <a:ea typeface="David Libre"/>
              <a:cs typeface="David Libre"/>
              <a:sym typeface="David Libre"/>
            </a:endParaRPr>
          </a:p>
          <a:p>
            <a:pPr indent="-325755" lvl="0" marL="457200" rtl="1" algn="r">
              <a:spcBef>
                <a:spcPts val="1200"/>
              </a:spcBef>
              <a:spcAft>
                <a:spcPts val="0"/>
              </a:spcAft>
              <a:buSzPct val="100000"/>
              <a:buFont typeface="David Libre"/>
              <a:buChar char="●"/>
            </a:pPr>
            <a:r>
              <a:rPr lang="iw">
                <a:latin typeface="David Libre"/>
                <a:ea typeface="David Libre"/>
                <a:cs typeface="David Libre"/>
                <a:sym typeface="David Libre"/>
              </a:rPr>
              <a:t>זיהוי פריימים חדים עם כיסוי מספק היה מתאגר</a:t>
            </a:r>
            <a:endParaRPr>
              <a:latin typeface="David Libre"/>
              <a:ea typeface="David Libre"/>
              <a:cs typeface="David Libre"/>
              <a:sym typeface="David Libre"/>
            </a:endParaRPr>
          </a:p>
          <a:p>
            <a:pPr indent="-325755" lvl="0" marL="457200" rtl="1" algn="r">
              <a:spcBef>
                <a:spcPts val="0"/>
              </a:spcBef>
              <a:spcAft>
                <a:spcPts val="0"/>
              </a:spcAft>
              <a:buSzPct val="100000"/>
              <a:buFont typeface="David Libre"/>
              <a:buChar char="●"/>
            </a:pPr>
            <a:r>
              <a:rPr lang="iw">
                <a:latin typeface="David Libre"/>
                <a:ea typeface="David Libre"/>
                <a:cs typeface="David Libre"/>
                <a:sym typeface="David Libre"/>
              </a:rPr>
              <a:t>הפתרון: יישמנו פונקציות calculate_sharpness ו- estimate_motion למדוד חדות ותנועה בפריימים כדי לשפר את האיכות</a:t>
            </a:r>
            <a:endParaRPr>
              <a:latin typeface="David Libre"/>
              <a:ea typeface="David Libre"/>
              <a:cs typeface="David Libre"/>
              <a:sym typeface="David Libre"/>
            </a:endParaRPr>
          </a:p>
          <a:p>
            <a:pPr indent="0" lvl="0" marL="0" rtl="1" algn="r">
              <a:spcBef>
                <a:spcPts val="1200"/>
              </a:spcBef>
              <a:spcAft>
                <a:spcPts val="0"/>
              </a:spcAft>
              <a:buNone/>
            </a:pPr>
            <a:r>
              <a:rPr lang="iw">
                <a:latin typeface="David Libre"/>
                <a:ea typeface="David Libre"/>
                <a:cs typeface="David Libre"/>
                <a:sym typeface="David Libre"/>
              </a:rPr>
              <a:t>זמן עיבוד ארוך:</a:t>
            </a:r>
            <a:endParaRPr>
              <a:latin typeface="David Libre"/>
              <a:ea typeface="David Libre"/>
              <a:cs typeface="David Libre"/>
              <a:sym typeface="David Libre"/>
            </a:endParaRPr>
          </a:p>
          <a:p>
            <a:pPr indent="-325755" lvl="0" marL="457200" rtl="1" algn="r">
              <a:spcBef>
                <a:spcPts val="1200"/>
              </a:spcBef>
              <a:spcAft>
                <a:spcPts val="0"/>
              </a:spcAft>
              <a:buSzPct val="100000"/>
              <a:buFont typeface="David Libre"/>
              <a:buChar char="●"/>
            </a:pPr>
            <a:r>
              <a:rPr lang="iw">
                <a:latin typeface="David Libre"/>
                <a:ea typeface="David Libre"/>
                <a:cs typeface="David Libre"/>
                <a:sym typeface="David Libre"/>
              </a:rPr>
              <a:t>פעולות עיבוד גרמו לזמני ריצה גבוהים</a:t>
            </a:r>
            <a:endParaRPr>
              <a:latin typeface="David Libre"/>
              <a:ea typeface="David Libre"/>
              <a:cs typeface="David Libre"/>
              <a:sym typeface="David Libre"/>
            </a:endParaRPr>
          </a:p>
          <a:p>
            <a:pPr indent="-325755" lvl="0" marL="457200" rtl="1" algn="r">
              <a:spcBef>
                <a:spcPts val="0"/>
              </a:spcBef>
              <a:spcAft>
                <a:spcPts val="0"/>
              </a:spcAft>
              <a:buSzPct val="100000"/>
              <a:buFont typeface="David Libre"/>
              <a:buChar char="●"/>
            </a:pPr>
            <a:r>
              <a:rPr lang="iw">
                <a:latin typeface="David Libre"/>
                <a:ea typeface="David Libre"/>
                <a:cs typeface="David Libre"/>
                <a:sym typeface="David Libre"/>
              </a:rPr>
              <a:t>הפתרון: ביצענו אופטימיזציה לתהליך בחירת הפריימים, כך שהכלי מתמקד מראש בפריימים בעלי פוטנציאל גבוה יותר</a:t>
            </a:r>
            <a:endParaRPr>
              <a:latin typeface="David Libre"/>
              <a:ea typeface="David Libre"/>
              <a:cs typeface="David Libre"/>
              <a:sym typeface="David Libre"/>
            </a:endParaRPr>
          </a:p>
          <a:p>
            <a:pPr indent="0" lvl="0" marL="0" rtl="1" algn="r">
              <a:spcBef>
                <a:spcPts val="1200"/>
              </a:spcBef>
              <a:spcAft>
                <a:spcPts val="0"/>
              </a:spcAft>
              <a:buNone/>
            </a:pPr>
            <a:r>
              <a:rPr lang="iw">
                <a:latin typeface="David Libre"/>
                <a:ea typeface="David Libre"/>
                <a:cs typeface="David Libre"/>
                <a:sym typeface="David Libre"/>
              </a:rPr>
              <a:t>מיזוג ענני נקודות:</a:t>
            </a:r>
            <a:endParaRPr>
              <a:latin typeface="David Libre"/>
              <a:ea typeface="David Libre"/>
              <a:cs typeface="David Libre"/>
              <a:sym typeface="David Libre"/>
            </a:endParaRPr>
          </a:p>
          <a:p>
            <a:pPr indent="-325755" lvl="0" marL="457200" rtl="1" algn="r">
              <a:spcBef>
                <a:spcPts val="1200"/>
              </a:spcBef>
              <a:spcAft>
                <a:spcPts val="0"/>
              </a:spcAft>
              <a:buSzPct val="100000"/>
              <a:buFont typeface="David Libre"/>
              <a:buChar char="●"/>
            </a:pPr>
            <a:r>
              <a:rPr lang="iw">
                <a:latin typeface="David Libre"/>
                <a:ea typeface="David Libre"/>
                <a:cs typeface="David Libre"/>
                <a:sym typeface="David Libre"/>
              </a:rPr>
              <a:t>שילוב נכון של ענני נקודות היה מאתגר כיוון שלא כל ענן היה מיושר כהלכה</a:t>
            </a:r>
            <a:endParaRPr>
              <a:latin typeface="David Libre"/>
              <a:ea typeface="David Libre"/>
              <a:cs typeface="David Libre"/>
              <a:sym typeface="David Libre"/>
            </a:endParaRPr>
          </a:p>
          <a:p>
            <a:pPr indent="-325755" lvl="0" marL="457200" rtl="1" algn="r">
              <a:spcBef>
                <a:spcPts val="0"/>
              </a:spcBef>
              <a:spcAft>
                <a:spcPts val="0"/>
              </a:spcAft>
              <a:buSzPct val="100000"/>
              <a:buFont typeface="David Libre"/>
              <a:buChar char="●"/>
            </a:pPr>
            <a:r>
              <a:rPr lang="iw">
                <a:latin typeface="David Libre"/>
                <a:ea typeface="David Libre"/>
                <a:cs typeface="David Libre"/>
                <a:sym typeface="David Libre"/>
              </a:rPr>
              <a:t>הפתרון: שימוש באלגוריתם ICP להשגת התאמה מיטבית מירבית בין העננים</a:t>
            </a:r>
            <a:endParaRPr>
              <a:latin typeface="David Libre"/>
              <a:ea typeface="David Libre"/>
              <a:cs typeface="David Libre"/>
              <a:sym typeface="David Libr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דיון, מסקנות ושיפורים</a:t>
            </a:r>
            <a:endParaRPr>
              <a:latin typeface="David Libre"/>
              <a:ea typeface="David Libre"/>
              <a:cs typeface="David Libre"/>
              <a:sym typeface="David Libre"/>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David Libre"/>
                <a:ea typeface="David Libre"/>
                <a:cs typeface="David Libre"/>
                <a:sym typeface="David Libre"/>
              </a:rPr>
              <a:t>מסקנות:</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הכלים שפיתחנו הצליחו להפיק תמונות חדות וממוקדות ככל האפשר לפוטוגרמטריה ויצירת ענני נקודות</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אלגוריתם ה ICP היווה חלק חשוב ומרכזי במיזוג כל שתי ענני נקודות</a:t>
            </a:r>
            <a:endParaRPr>
              <a:latin typeface="David Libre"/>
              <a:ea typeface="David Libre"/>
              <a:cs typeface="David Libre"/>
              <a:sym typeface="David Libre"/>
            </a:endParaRPr>
          </a:p>
          <a:p>
            <a:pPr indent="0" lvl="0" marL="0" rtl="1" algn="r">
              <a:spcBef>
                <a:spcPts val="1200"/>
              </a:spcBef>
              <a:spcAft>
                <a:spcPts val="0"/>
              </a:spcAft>
              <a:buNone/>
            </a:pPr>
            <a:r>
              <a:t/>
            </a:r>
            <a:endParaRPr>
              <a:latin typeface="David Libre"/>
              <a:ea typeface="David Libre"/>
              <a:cs typeface="David Libre"/>
              <a:sym typeface="David Libre"/>
            </a:endParaRPr>
          </a:p>
          <a:p>
            <a:pPr indent="0" lvl="0" marL="0" rtl="1" algn="r">
              <a:spcBef>
                <a:spcPts val="1200"/>
              </a:spcBef>
              <a:spcAft>
                <a:spcPts val="0"/>
              </a:spcAft>
              <a:buNone/>
            </a:pPr>
            <a:r>
              <a:rPr lang="iw">
                <a:latin typeface="David Libre"/>
                <a:ea typeface="David Libre"/>
                <a:cs typeface="David Libre"/>
                <a:sym typeface="David Libre"/>
              </a:rPr>
              <a:t>שיפורים לעתיד:</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שימוש בפתרונות מהירים יותר לעיבוד פריימים כדי להקטין ולייעל את זמן הריצה</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שימוש בכלים נוספים על מנת לשפר את מיזוג ענני הנקודות</a:t>
            </a:r>
            <a:endParaRPr>
              <a:latin typeface="David Libre"/>
              <a:ea typeface="David Libre"/>
              <a:cs typeface="David Libre"/>
              <a:sym typeface="David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פוטוגרמטריה</a:t>
            </a:r>
            <a:endParaRPr>
              <a:latin typeface="David Libre"/>
              <a:ea typeface="David Libre"/>
              <a:cs typeface="David Libre"/>
              <a:sym typeface="David Libre"/>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ctr">
              <a:spcBef>
                <a:spcPts val="1200"/>
              </a:spcBef>
              <a:spcAft>
                <a:spcPts val="0"/>
              </a:spcAft>
              <a:buNone/>
            </a:pPr>
            <a:r>
              <a:rPr lang="iw">
                <a:solidFill>
                  <a:schemeClr val="dk1"/>
                </a:solidFill>
                <a:latin typeface="David Libre"/>
                <a:ea typeface="David Libre"/>
                <a:cs typeface="David Libre"/>
                <a:sym typeface="David Libre"/>
              </a:rPr>
              <a:t>פוטוגרמטריה היא שיטה למדידת מרחקים ויצירת מודלים תלת-ממדיים באמצעות ניתוח תמונות דו-ממדיות של אובייקט או סביבה מסוימת. בשיטה זו מצלמים אובייקטים מכמה זוויות שונות, ואז נעשה שימוש בתוכנות ייעודיות כדי לזהות את הנקודות המשותפות בתמונות השונות ולהרכיב מהן מודל מרחבי מדויק של האובייקט או הסביב</a:t>
            </a:r>
            <a:r>
              <a:rPr lang="iw">
                <a:solidFill>
                  <a:schemeClr val="dk1"/>
                </a:solidFill>
                <a:latin typeface="David Libre"/>
                <a:ea typeface="David Libre"/>
                <a:cs typeface="David Libre"/>
                <a:sym typeface="David Libre"/>
              </a:rPr>
              <a:t>ה</a:t>
            </a:r>
            <a:endParaRPr>
              <a:solidFill>
                <a:schemeClr val="dk1"/>
              </a:solidFill>
              <a:latin typeface="David Libre"/>
              <a:ea typeface="David Libre"/>
              <a:cs typeface="David Libre"/>
              <a:sym typeface="David Libre"/>
            </a:endParaRPr>
          </a:p>
          <a:p>
            <a:pPr indent="0" lvl="0" marL="0" rtl="1" algn="ctr">
              <a:spcBef>
                <a:spcPts val="1200"/>
              </a:spcBef>
              <a:spcAft>
                <a:spcPts val="0"/>
              </a:spcAft>
              <a:buNone/>
            </a:pPr>
            <a:r>
              <a:rPr b="1" lang="iw" sz="2151" u="sng">
                <a:solidFill>
                  <a:schemeClr val="dk1"/>
                </a:solidFill>
                <a:latin typeface="David Libre"/>
                <a:ea typeface="David Libre"/>
                <a:cs typeface="David Libre"/>
                <a:sym typeface="David Libre"/>
              </a:rPr>
              <a:t>שלבי תהליך הפוטוגרמטריה</a:t>
            </a:r>
            <a:endParaRPr b="1" sz="2151" u="sng">
              <a:solidFill>
                <a:schemeClr val="dk1"/>
              </a:solidFill>
              <a:latin typeface="David Libre"/>
              <a:ea typeface="David Libre"/>
              <a:cs typeface="David Libre"/>
              <a:sym typeface="David Libre"/>
            </a:endParaRPr>
          </a:p>
          <a:p>
            <a:pPr indent="-344727" lvl="0" marL="457200" rtl="1" algn="r">
              <a:spcBef>
                <a:spcPts val="1200"/>
              </a:spcBef>
              <a:spcAft>
                <a:spcPts val="0"/>
              </a:spcAft>
              <a:buClr>
                <a:schemeClr val="dk1"/>
              </a:buClr>
              <a:buSzPct val="100000"/>
              <a:buAutoNum type="arabicPeriod"/>
            </a:pPr>
            <a:r>
              <a:rPr b="1" lang="iw" sz="2151">
                <a:solidFill>
                  <a:schemeClr val="dk1"/>
                </a:solidFill>
                <a:latin typeface="David Libre"/>
                <a:ea typeface="David Libre"/>
                <a:cs typeface="David Libre"/>
                <a:sym typeface="David Libre"/>
              </a:rPr>
              <a:t>צילום</a:t>
            </a:r>
            <a:r>
              <a:rPr lang="iw" sz="2151">
                <a:solidFill>
                  <a:schemeClr val="dk1"/>
                </a:solidFill>
                <a:latin typeface="David Libre"/>
                <a:ea typeface="David Libre"/>
                <a:cs typeface="David Libre"/>
                <a:sym typeface="David Libre"/>
              </a:rPr>
              <a:t> - צילומי האובייקט מכל הזוויות הנדרשות.</a:t>
            </a:r>
            <a:endParaRPr sz="2151">
              <a:solidFill>
                <a:schemeClr val="dk1"/>
              </a:solidFill>
              <a:latin typeface="David Libre"/>
              <a:ea typeface="David Libre"/>
              <a:cs typeface="David Libre"/>
              <a:sym typeface="David Libre"/>
            </a:endParaRPr>
          </a:p>
          <a:p>
            <a:pPr indent="-344727" lvl="0" marL="457200" rtl="1" algn="r">
              <a:spcBef>
                <a:spcPts val="0"/>
              </a:spcBef>
              <a:spcAft>
                <a:spcPts val="0"/>
              </a:spcAft>
              <a:buClr>
                <a:schemeClr val="dk1"/>
              </a:buClr>
              <a:buSzPct val="100000"/>
              <a:buAutoNum type="arabicPeriod"/>
            </a:pPr>
            <a:r>
              <a:rPr b="1" lang="iw" sz="2151">
                <a:solidFill>
                  <a:schemeClr val="dk1"/>
                </a:solidFill>
                <a:latin typeface="David Libre"/>
                <a:ea typeface="David Libre"/>
                <a:cs typeface="David Libre"/>
                <a:sym typeface="David Libre"/>
              </a:rPr>
              <a:t>רישוי והתאמת נקודות</a:t>
            </a:r>
            <a:r>
              <a:rPr lang="iw" sz="2151">
                <a:solidFill>
                  <a:schemeClr val="dk1"/>
                </a:solidFill>
                <a:latin typeface="David Libre"/>
                <a:ea typeface="David Libre"/>
                <a:cs typeface="David Libre"/>
                <a:sym typeface="David Libre"/>
              </a:rPr>
              <a:t> - זיהוי והצלבה של נקודות תואמות בין התמונות.</a:t>
            </a:r>
            <a:endParaRPr sz="2151">
              <a:solidFill>
                <a:schemeClr val="dk1"/>
              </a:solidFill>
              <a:latin typeface="David Libre"/>
              <a:ea typeface="David Libre"/>
              <a:cs typeface="David Libre"/>
              <a:sym typeface="David Libre"/>
            </a:endParaRPr>
          </a:p>
          <a:p>
            <a:pPr indent="-344727" lvl="0" marL="457200" rtl="1" algn="r">
              <a:spcBef>
                <a:spcPts val="0"/>
              </a:spcBef>
              <a:spcAft>
                <a:spcPts val="0"/>
              </a:spcAft>
              <a:buClr>
                <a:schemeClr val="dk1"/>
              </a:buClr>
              <a:buSzPct val="100000"/>
              <a:buAutoNum type="arabicPeriod"/>
            </a:pPr>
            <a:r>
              <a:rPr b="1" lang="iw" sz="2151">
                <a:solidFill>
                  <a:schemeClr val="dk1"/>
                </a:solidFill>
                <a:latin typeface="David Libre"/>
                <a:ea typeface="David Libre"/>
                <a:cs typeface="David Libre"/>
                <a:sym typeface="David Libre"/>
              </a:rPr>
              <a:t>בניית ענן נקודות</a:t>
            </a:r>
            <a:r>
              <a:rPr lang="iw" sz="2151">
                <a:solidFill>
                  <a:schemeClr val="dk1"/>
                </a:solidFill>
                <a:latin typeface="David Libre"/>
                <a:ea typeface="David Libre"/>
                <a:cs typeface="David Libre"/>
                <a:sym typeface="David Libre"/>
              </a:rPr>
              <a:t> - יצירת מודל תלת-ממדי המבוסס על נקודות בודדות במרחב.</a:t>
            </a:r>
            <a:endParaRPr sz="2151">
              <a:solidFill>
                <a:schemeClr val="dk1"/>
              </a:solidFill>
              <a:latin typeface="David Libre"/>
              <a:ea typeface="David Libre"/>
              <a:cs typeface="David Libre"/>
              <a:sym typeface="David Libre"/>
            </a:endParaRPr>
          </a:p>
          <a:p>
            <a:pPr indent="-344727" lvl="0" marL="457200" rtl="1" algn="r">
              <a:spcBef>
                <a:spcPts val="0"/>
              </a:spcBef>
              <a:spcAft>
                <a:spcPts val="0"/>
              </a:spcAft>
              <a:buClr>
                <a:schemeClr val="dk1"/>
              </a:buClr>
              <a:buSzPct val="100000"/>
              <a:buFont typeface="David Libre"/>
              <a:buAutoNum type="arabicPeriod"/>
            </a:pPr>
            <a:r>
              <a:rPr b="1" lang="iw" sz="2151">
                <a:solidFill>
                  <a:schemeClr val="dk1"/>
                </a:solidFill>
                <a:latin typeface="David Libre"/>
                <a:ea typeface="David Libre"/>
                <a:cs typeface="David Libre"/>
                <a:sym typeface="David Libre"/>
              </a:rPr>
              <a:t>בניית מודל מלא.</a:t>
            </a:r>
            <a:endParaRPr b="1" sz="2151">
              <a:solidFill>
                <a:schemeClr val="dk1"/>
              </a:solidFill>
              <a:latin typeface="David Libre"/>
              <a:ea typeface="David Libre"/>
              <a:cs typeface="David Libre"/>
              <a:sym typeface="David Libre"/>
            </a:endParaRPr>
          </a:p>
          <a:p>
            <a:pPr indent="0" lvl="0" marL="0" rtl="1" algn="r">
              <a:spcBef>
                <a:spcPts val="1200"/>
              </a:spcBef>
              <a:spcAft>
                <a:spcPts val="0"/>
              </a:spcAft>
              <a:buClr>
                <a:schemeClr val="dk1"/>
              </a:buClr>
              <a:buSzPct val="100000"/>
              <a:buFont typeface="Arial"/>
              <a:buNone/>
            </a:pPr>
            <a:r>
              <a:t/>
            </a:r>
            <a:endParaRPr sz="1100">
              <a:solidFill>
                <a:schemeClr val="dk1"/>
              </a:solidFill>
              <a:latin typeface="David Libre"/>
              <a:ea typeface="David Libre"/>
              <a:cs typeface="David Libre"/>
              <a:sym typeface="David Libre"/>
            </a:endParaRPr>
          </a:p>
          <a:p>
            <a:pPr indent="0" lvl="0" marL="0" rtl="1" algn="ctr">
              <a:spcBef>
                <a:spcPts val="1200"/>
              </a:spcBef>
              <a:spcAft>
                <a:spcPts val="1200"/>
              </a:spcAft>
              <a:buNone/>
            </a:pPr>
            <a:r>
              <a:t/>
            </a:r>
            <a:endParaRPr>
              <a:latin typeface="David Libre"/>
              <a:ea typeface="David Libre"/>
              <a:cs typeface="David Libre"/>
              <a:sym typeface="David Libr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חברות מובילות בתחום הפוטוגרמטריה</a:t>
            </a:r>
            <a:endParaRPr>
              <a:latin typeface="David Libre"/>
              <a:ea typeface="David Libre"/>
              <a:cs typeface="David Libre"/>
              <a:sym typeface="David Libre"/>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Pix4D: חברה שוויצרית המתמחה בפיתוח תוכנות לעיבוד תמונות לפוטוגרמטריה כמו Pix4Dmapper</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Agisoft Metashape: תוכנה מתקדמת לפוטוגרמטריה שמספקת כלים ליצירת מודלים תלת-מימדיים, תצלומי אוויר וסריקות שטח</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DroneDeploy: חברה אמריקאית המתמחה בתוכנות מיפוי וצילום מבוססות רחפנים בדגש על חקלאות, בנייה ותחום האנרגיה</a:t>
            </a:r>
            <a:endParaRPr>
              <a:latin typeface="David Libre"/>
              <a:ea typeface="David Libre"/>
              <a:cs typeface="David Libre"/>
              <a:sym typeface="David Libr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שלבים מרכזיים בפרויקט</a:t>
            </a:r>
            <a:endParaRPr>
              <a:latin typeface="David Libre"/>
              <a:ea typeface="David Libre"/>
              <a:cs typeface="David Libre"/>
              <a:sym typeface="David Libre"/>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בחירות פריימים מיטבית: שימוש בכלי שפיתחנו על מנת למפות פריימים בעלי חדות גבוהה, תנועה מינימלית וחפיפה נמוכה לכיסוי שטח מקסימלי ושיפור ענן הנקודות</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יצירת ענני נקודות: שימוש בכלי שפיתחנו ו- Meshroom ליצירת ענני נקודות מדוייקים מהפריימים שנבחרו</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מיזוג עננים: שילוב ענני נקודות ממספר סרטונים כדי ליצור מבנה תלת-מימדי גדול</a:t>
            </a:r>
            <a:endParaRPr>
              <a:latin typeface="David Libre"/>
              <a:ea typeface="David Libre"/>
              <a:cs typeface="David Libre"/>
              <a:sym typeface="David Libr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latin typeface="David Libre"/>
                <a:ea typeface="David Libre"/>
                <a:cs typeface="David Libre"/>
                <a:sym typeface="David Libre"/>
              </a:rPr>
              <a:t>Meshroom</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כלי עיבוד פוטוגרמטרי בקוד פתוח שממיר תמונות דו-מימדיות לענני נקודות תלת מימדיים</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שימוש פרוייקט: יצירת ענני נקודות מהתמונות שנבחרו לפי איכותן, בעזרת הכלי vide2Images.py, בתהליך אוטומטי על ידי הכלי images2PointCloud.py</a:t>
            </a:r>
            <a:endParaRPr>
              <a:latin typeface="David Libre"/>
              <a:ea typeface="David Libre"/>
              <a:cs typeface="David Libre"/>
              <a:sym typeface="David Libre"/>
            </a:endParaRPr>
          </a:p>
          <a:p>
            <a:pPr indent="0" lvl="0" marL="457200" rtl="1" algn="r">
              <a:spcBef>
                <a:spcPts val="1200"/>
              </a:spcBef>
              <a:spcAft>
                <a:spcPts val="1200"/>
              </a:spcAft>
              <a:buNone/>
            </a:pPr>
            <a:r>
              <a:t/>
            </a:r>
            <a:endParaRPr>
              <a:latin typeface="David Libre"/>
              <a:ea typeface="David Libre"/>
              <a:cs typeface="David Libre"/>
              <a:sym typeface="David Libr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latin typeface="David Libre"/>
                <a:ea typeface="David Libre"/>
                <a:cs typeface="David Libre"/>
                <a:sym typeface="David Libre"/>
              </a:rPr>
              <a:t>CloudCompare</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כלי לעיבוד וניתוח ענני נקודות עם אפשרויות מיזוג ועיבוד מידע תלת-ממדי</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שימוש בפרויקט: מיזוג שני ענני נקודות (שהופקו ב-Meshroom) בעזרת הכלי combinePointClouds.py למודל אחיד.</a:t>
            </a:r>
            <a:endParaRPr>
              <a:latin typeface="David Libre"/>
              <a:ea typeface="David Libre"/>
              <a:cs typeface="David Libre"/>
              <a:sym typeface="David Libre"/>
            </a:endParaRPr>
          </a:p>
          <a:p>
            <a:pPr indent="0" lvl="0" marL="457200" rtl="1" algn="r">
              <a:spcBef>
                <a:spcPts val="1200"/>
              </a:spcBef>
              <a:spcAft>
                <a:spcPts val="1200"/>
              </a:spcAft>
              <a:buNone/>
            </a:pPr>
            <a:r>
              <a:t/>
            </a:r>
            <a:endParaRPr>
              <a:latin typeface="David Libre"/>
              <a:ea typeface="David Libre"/>
              <a:cs typeface="David Libre"/>
              <a:sym typeface="David Libr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latin typeface="David Libre"/>
                <a:ea typeface="David Libre"/>
                <a:cs typeface="David Libre"/>
                <a:sym typeface="David Libre"/>
              </a:rPr>
              <a:t>video2Images.py</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סקריפט שמחלץ פריימים מווידאו ומסנן אותם לפי חדות ותנועה</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שימוש בפרויקט: מיצוי תמונות באיכות הגבוהה ביותר</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פונקציות עיקריות:</a:t>
            </a:r>
            <a:br>
              <a:rPr lang="iw">
                <a:latin typeface="David Libre"/>
                <a:ea typeface="David Libre"/>
                <a:cs typeface="David Libre"/>
                <a:sym typeface="David Libre"/>
              </a:rPr>
            </a:br>
            <a:r>
              <a:rPr lang="iw">
                <a:latin typeface="David Libre"/>
                <a:ea typeface="David Libre"/>
                <a:cs typeface="David Libre"/>
                <a:sym typeface="David Libre"/>
              </a:rPr>
              <a:t>1. calculate_sharpness: מחשבת את מידת הבהירות/חדות של פריים</a:t>
            </a:r>
            <a:endParaRPr>
              <a:latin typeface="David Libre"/>
              <a:ea typeface="David Libre"/>
              <a:cs typeface="David Libre"/>
              <a:sym typeface="David Libre"/>
            </a:endParaRPr>
          </a:p>
          <a:p>
            <a:pPr indent="0" lvl="0" marL="457200" rtl="1" algn="r">
              <a:spcBef>
                <a:spcPts val="1200"/>
              </a:spcBef>
              <a:spcAft>
                <a:spcPts val="0"/>
              </a:spcAft>
              <a:buNone/>
            </a:pPr>
            <a:r>
              <a:rPr lang="iw">
                <a:latin typeface="David Libre"/>
                <a:ea typeface="David Libre"/>
                <a:cs typeface="David Libre"/>
                <a:sym typeface="David Libre"/>
              </a:rPr>
              <a:t>2. estimate_mothin: מודדת מהירות תנועה בין פריים לפריים</a:t>
            </a:r>
            <a:endParaRPr>
              <a:latin typeface="David Libre"/>
              <a:ea typeface="David Libre"/>
              <a:cs typeface="David Libre"/>
              <a:sym typeface="David Libre"/>
            </a:endParaRPr>
          </a:p>
          <a:p>
            <a:pPr indent="0" lvl="0" marL="457200" rtl="1" algn="r">
              <a:spcBef>
                <a:spcPts val="1200"/>
              </a:spcBef>
              <a:spcAft>
                <a:spcPts val="1200"/>
              </a:spcAft>
              <a:buNone/>
            </a:pPr>
            <a:r>
              <a:rPr lang="iw">
                <a:latin typeface="David Libre"/>
                <a:ea typeface="David Libre"/>
                <a:cs typeface="David Libre"/>
                <a:sym typeface="David Libre"/>
              </a:rPr>
              <a:t>3. capture_best_frames: שומרת את הפריימים הנבחרים בתיקייה שהוגדרה</a:t>
            </a:r>
            <a:endParaRPr>
              <a:latin typeface="David Libre"/>
              <a:ea typeface="David Libre"/>
              <a:cs typeface="David Libre"/>
              <a:sym typeface="David Libr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latin typeface="David Libre"/>
                <a:ea typeface="David Libre"/>
                <a:cs typeface="David Libre"/>
                <a:sym typeface="David Libre"/>
              </a:rPr>
              <a:t>images2PointCloud.py</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סקריפט שמפעיל את Meshroom על התמונות ליצירת ענני נקודות</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שימוש בפרויקט: עיבוד אוטומטי ליצירת ענני נקודות מכל קבוצה נתונה של תמונות ושמירה של ענן נקודות בתיקיה שהוגדרה</a:t>
            </a:r>
            <a:endParaRPr>
              <a:latin typeface="David Libre"/>
              <a:ea typeface="David Libre"/>
              <a:cs typeface="David Libre"/>
              <a:sym typeface="David Libr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latin typeface="David Libre"/>
                <a:ea typeface="David Libre"/>
                <a:cs typeface="David Libre"/>
                <a:sym typeface="David Libre"/>
              </a:rPr>
              <a:t>combinePointCloud.py</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סקריפט שממזג שני ענני נקודות ליצירת מודל אחיד באמצעות CloudCompare</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שימוש בפרויקט: מבצע מיזוג בין העננים הסופיים למודל אחד</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שימוש ב ICP בכלי:</a:t>
            </a:r>
            <a:br>
              <a:rPr lang="iw">
                <a:latin typeface="David Libre"/>
                <a:ea typeface="David Libre"/>
                <a:cs typeface="David Libre"/>
                <a:sym typeface="David Libre"/>
              </a:rPr>
            </a:br>
            <a:r>
              <a:rPr lang="iw">
                <a:latin typeface="David Libre"/>
                <a:ea typeface="David Libre"/>
                <a:cs typeface="David Libre"/>
                <a:sym typeface="David Libre"/>
              </a:rPr>
              <a:t>ICP הינו אלגוריתם שמטרתו "ליישר" שני ענני נקודות במרחב כך שהם יתאימו זה לזה בצורה הטובה ביותר</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השתמשנו ב-ICP כדי ליישר את שתי ענני הנקודות לפני המיזוג שלהם כך שהם יתאימו זה לזה במרחב וייצרו ענן נקודות מדוייק</a:t>
            </a:r>
            <a:endParaRPr>
              <a:latin typeface="David Libre"/>
              <a:ea typeface="David Libre"/>
              <a:cs typeface="David Libre"/>
              <a:sym typeface="David Libr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