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f3df4d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f3df4d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f3df4da1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f3df4da1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f3df4da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f3df4da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f3df4da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f3df4da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f3df4da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f3df4da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3df4da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3df4da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433c4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433c4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433c4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433c4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3df4da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3df4da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3df4da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3df4da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3df4da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3df4da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3df4da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3df4da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3df4da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3df4da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t>Photogrammetry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1" algn="ctr">
              <a:spcBef>
                <a:spcPts val="0"/>
              </a:spcBef>
              <a:spcAft>
                <a:spcPts val="0"/>
              </a:spcAft>
              <a:buNone/>
            </a:pPr>
            <a:r>
              <a:rPr lang="iw"/>
              <a:t>גל הלל - 211696521</a:t>
            </a:r>
            <a:endParaRPr/>
          </a:p>
          <a:p>
            <a:pPr indent="0" lvl="0" marL="0" rtl="1" algn="ctr">
              <a:spcBef>
                <a:spcPts val="0"/>
              </a:spcBef>
              <a:spcAft>
                <a:spcPts val="0"/>
              </a:spcAft>
              <a:buNone/>
            </a:pPr>
            <a:r>
              <a:rPr lang="iw"/>
              <a:t>מרואן הרייש - </a:t>
            </a:r>
            <a:r>
              <a:rPr lang="iw"/>
              <a:t>206467292 </a:t>
            </a:r>
            <a:endParaRPr/>
          </a:p>
          <a:p>
            <a:pPr indent="0" lvl="0" marL="0" rtl="1" algn="ctr">
              <a:spcBef>
                <a:spcPts val="0"/>
              </a:spcBef>
              <a:spcAft>
                <a:spcPts val="0"/>
              </a:spcAft>
              <a:buNone/>
            </a:pPr>
            <a:r>
              <a:rPr lang="iw"/>
              <a:t>נור אגא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תהליך העבודה</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חילוץ תמונות מווידאו על ידי הכלי: video2Images.py</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הפקת ענני נקודות על ידי הכלי: images2PointCloud.py</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שילוב של כל שני ענני נקודות ליצירת ענן נקודות גדול ואחיד</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2247450" y="668350"/>
            <a:ext cx="4649100" cy="5694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2500">
                <a:solidFill>
                  <a:schemeClr val="dk1"/>
                </a:solidFill>
              </a:rPr>
              <a:t>תוצאות ותוצרים</a:t>
            </a:r>
            <a:endParaRPr sz="2500">
              <a:solidFill>
                <a:schemeClr val="dk1"/>
              </a:solidFill>
            </a:endParaRPr>
          </a:p>
        </p:txBody>
      </p:sp>
      <p:sp>
        <p:nvSpPr>
          <p:cNvPr id="115" name="Google Shape;115;p23"/>
          <p:cNvSpPr txBox="1"/>
          <p:nvPr/>
        </p:nvSpPr>
        <p:spPr>
          <a:xfrm>
            <a:off x="2210700" y="1237750"/>
            <a:ext cx="47226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rPr>
              <a:t>ענני נקודות בודדים לפני המיזוג</a:t>
            </a:r>
            <a:endParaRPr sz="1800">
              <a:solidFill>
                <a:schemeClr val="dk2"/>
              </a:solidFill>
            </a:endParaRPr>
          </a:p>
        </p:txBody>
      </p:sp>
      <p:pic>
        <p:nvPicPr>
          <p:cNvPr id="116" name="Google Shape;116;p23"/>
          <p:cNvPicPr preferRelativeResize="0"/>
          <p:nvPr/>
        </p:nvPicPr>
        <p:blipFill>
          <a:blip r:embed="rId3">
            <a:alphaModFix/>
          </a:blip>
          <a:stretch>
            <a:fillRect/>
          </a:stretch>
        </p:blipFill>
        <p:spPr>
          <a:xfrm>
            <a:off x="936350" y="2003200"/>
            <a:ext cx="1778529" cy="2738475"/>
          </a:xfrm>
          <a:prstGeom prst="rect">
            <a:avLst/>
          </a:prstGeom>
          <a:noFill/>
          <a:ln>
            <a:noFill/>
          </a:ln>
        </p:spPr>
      </p:pic>
      <p:pic>
        <p:nvPicPr>
          <p:cNvPr id="117" name="Google Shape;117;p23"/>
          <p:cNvPicPr preferRelativeResize="0"/>
          <p:nvPr/>
        </p:nvPicPr>
        <p:blipFill>
          <a:blip r:embed="rId4">
            <a:alphaModFix/>
          </a:blip>
          <a:stretch>
            <a:fillRect/>
          </a:stretch>
        </p:blipFill>
        <p:spPr>
          <a:xfrm>
            <a:off x="3001165" y="2003122"/>
            <a:ext cx="1570824" cy="2738622"/>
          </a:xfrm>
          <a:prstGeom prst="rect">
            <a:avLst/>
          </a:prstGeom>
          <a:noFill/>
          <a:ln>
            <a:noFill/>
          </a:ln>
        </p:spPr>
      </p:pic>
      <p:pic>
        <p:nvPicPr>
          <p:cNvPr id="118" name="Google Shape;118;p23"/>
          <p:cNvPicPr preferRelativeResize="0"/>
          <p:nvPr/>
        </p:nvPicPr>
        <p:blipFill>
          <a:blip r:embed="rId5">
            <a:alphaModFix/>
          </a:blip>
          <a:stretch>
            <a:fillRect/>
          </a:stretch>
        </p:blipFill>
        <p:spPr>
          <a:xfrm>
            <a:off x="4751952" y="2020101"/>
            <a:ext cx="1570824" cy="2738475"/>
          </a:xfrm>
          <a:prstGeom prst="rect">
            <a:avLst/>
          </a:prstGeom>
          <a:noFill/>
          <a:ln>
            <a:noFill/>
          </a:ln>
        </p:spPr>
      </p:pic>
      <p:pic>
        <p:nvPicPr>
          <p:cNvPr id="119" name="Google Shape;119;p23"/>
          <p:cNvPicPr preferRelativeResize="0"/>
          <p:nvPr/>
        </p:nvPicPr>
        <p:blipFill>
          <a:blip r:embed="rId6">
            <a:alphaModFix/>
          </a:blip>
          <a:stretch>
            <a:fillRect/>
          </a:stretch>
        </p:blipFill>
        <p:spPr>
          <a:xfrm>
            <a:off x="6543574" y="2020016"/>
            <a:ext cx="1570824" cy="27385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תוצאות ותוצרים</a:t>
            </a:r>
            <a:endParaRPr/>
          </a:p>
        </p:txBody>
      </p:sp>
      <p:sp>
        <p:nvSpPr>
          <p:cNvPr id="125" name="Google Shape;125;p24"/>
          <p:cNvSpPr txBox="1"/>
          <p:nvPr/>
        </p:nvSpPr>
        <p:spPr>
          <a:xfrm>
            <a:off x="2603650" y="1017725"/>
            <a:ext cx="41349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rPr>
              <a:t>תוצר סופי</a:t>
            </a:r>
            <a:endParaRPr sz="1800">
              <a:solidFill>
                <a:schemeClr val="dk2"/>
              </a:solidFill>
            </a:endParaRPr>
          </a:p>
        </p:txBody>
      </p:sp>
      <p:pic>
        <p:nvPicPr>
          <p:cNvPr id="126" name="Google Shape;126;p24"/>
          <p:cNvPicPr preferRelativeResize="0"/>
          <p:nvPr/>
        </p:nvPicPr>
        <p:blipFill>
          <a:blip r:embed="rId3">
            <a:alphaModFix/>
          </a:blip>
          <a:stretch>
            <a:fillRect/>
          </a:stretch>
        </p:blipFill>
        <p:spPr>
          <a:xfrm>
            <a:off x="2896837" y="1641875"/>
            <a:ext cx="3548530" cy="335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קשיים בפרוייקט</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iw"/>
              <a:t>דיוק בבחירת פריימים:</a:t>
            </a:r>
            <a:endParaRPr/>
          </a:p>
          <a:p>
            <a:pPr indent="-325755" lvl="0" marL="457200" rtl="1" algn="r">
              <a:spcBef>
                <a:spcPts val="1200"/>
              </a:spcBef>
              <a:spcAft>
                <a:spcPts val="0"/>
              </a:spcAft>
              <a:buSzPct val="100000"/>
              <a:buChar char="●"/>
            </a:pPr>
            <a:r>
              <a:rPr lang="iw"/>
              <a:t>זיהוי פריימים חדים עם כיסוי מספק היה מתאגר</a:t>
            </a:r>
            <a:endParaRPr/>
          </a:p>
          <a:p>
            <a:pPr indent="-325755" lvl="0" marL="457200" rtl="1" algn="r">
              <a:spcBef>
                <a:spcPts val="0"/>
              </a:spcBef>
              <a:spcAft>
                <a:spcPts val="0"/>
              </a:spcAft>
              <a:buSzPct val="100000"/>
              <a:buChar char="●"/>
            </a:pPr>
            <a:r>
              <a:rPr lang="iw"/>
              <a:t>הפתרון: יישמנו פונקציות calculate_sharpness ו- estimate_motion למדוד חדות ותנועה בפריימים כדי לשפר את האיכות</a:t>
            </a:r>
            <a:endParaRPr/>
          </a:p>
          <a:p>
            <a:pPr indent="0" lvl="0" marL="0" rtl="1" algn="r">
              <a:spcBef>
                <a:spcPts val="1200"/>
              </a:spcBef>
              <a:spcAft>
                <a:spcPts val="0"/>
              </a:spcAft>
              <a:buNone/>
            </a:pPr>
            <a:r>
              <a:rPr lang="iw"/>
              <a:t>זמן עיבוד ארוך:</a:t>
            </a:r>
            <a:endParaRPr/>
          </a:p>
          <a:p>
            <a:pPr indent="-325755" lvl="0" marL="457200" rtl="1" algn="r">
              <a:spcBef>
                <a:spcPts val="1200"/>
              </a:spcBef>
              <a:spcAft>
                <a:spcPts val="0"/>
              </a:spcAft>
              <a:buSzPct val="100000"/>
              <a:buChar char="●"/>
            </a:pPr>
            <a:r>
              <a:rPr lang="iw"/>
              <a:t>פעולות עיבוד גרמו לזמני ריצה גבוהים</a:t>
            </a:r>
            <a:endParaRPr/>
          </a:p>
          <a:p>
            <a:pPr indent="-325755" lvl="0" marL="457200" rtl="1" algn="r">
              <a:spcBef>
                <a:spcPts val="0"/>
              </a:spcBef>
              <a:spcAft>
                <a:spcPts val="0"/>
              </a:spcAft>
              <a:buSzPct val="100000"/>
              <a:buChar char="●"/>
            </a:pPr>
            <a:r>
              <a:rPr lang="iw"/>
              <a:t>הפתרון: ביצענו אופטימיזציה לתהליך בחירת הפריימים, כך שהכלי מתמקד מראש בפריימים בעלי פוטנציאל גבוה יותר</a:t>
            </a:r>
            <a:endParaRPr/>
          </a:p>
          <a:p>
            <a:pPr indent="0" lvl="0" marL="0" rtl="1" algn="r">
              <a:spcBef>
                <a:spcPts val="1200"/>
              </a:spcBef>
              <a:spcAft>
                <a:spcPts val="0"/>
              </a:spcAft>
              <a:buNone/>
            </a:pPr>
            <a:r>
              <a:rPr lang="iw"/>
              <a:t>מיזוג ענני נקודות:</a:t>
            </a:r>
            <a:endParaRPr/>
          </a:p>
          <a:p>
            <a:pPr indent="-325755" lvl="0" marL="457200" rtl="1" algn="r">
              <a:spcBef>
                <a:spcPts val="1200"/>
              </a:spcBef>
              <a:spcAft>
                <a:spcPts val="0"/>
              </a:spcAft>
              <a:buSzPct val="100000"/>
              <a:buChar char="●"/>
            </a:pPr>
            <a:r>
              <a:rPr lang="iw"/>
              <a:t>שילוב נכון של ענני נקודות היה מאתגר כיוון שלא כל ענן היה מיושר כהלכה</a:t>
            </a:r>
            <a:endParaRPr/>
          </a:p>
          <a:p>
            <a:pPr indent="-325755" lvl="0" marL="457200" rtl="1" algn="r">
              <a:spcBef>
                <a:spcPts val="0"/>
              </a:spcBef>
              <a:spcAft>
                <a:spcPts val="0"/>
              </a:spcAft>
              <a:buSzPct val="100000"/>
              <a:buChar char="●"/>
            </a:pPr>
            <a:r>
              <a:rPr lang="iw"/>
              <a:t>הפתרון: שימוש באלגוריתם ICP להשגת התאמה מיטבית מירבית בין העננים</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דיון, מסקנות ושיפורים</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מסקנות:</a:t>
            </a:r>
            <a:endParaRPr/>
          </a:p>
          <a:p>
            <a:pPr indent="-342900" lvl="0" marL="457200" rtl="1" algn="r">
              <a:spcBef>
                <a:spcPts val="1200"/>
              </a:spcBef>
              <a:spcAft>
                <a:spcPts val="0"/>
              </a:spcAft>
              <a:buSzPts val="1800"/>
              <a:buChar char="●"/>
            </a:pPr>
            <a:r>
              <a:rPr lang="iw"/>
              <a:t>הכלים שפיתחנו הצליחו להפיק תמונות חדות וממוקדות ככל האפשר לפוטוגרמטריה ויצירת ענני נקודות</a:t>
            </a:r>
            <a:endParaRPr/>
          </a:p>
          <a:p>
            <a:pPr indent="-342900" lvl="0" marL="457200" rtl="1" algn="r">
              <a:spcBef>
                <a:spcPts val="0"/>
              </a:spcBef>
              <a:spcAft>
                <a:spcPts val="0"/>
              </a:spcAft>
              <a:buSzPts val="1800"/>
              <a:buChar char="●"/>
            </a:pPr>
            <a:r>
              <a:rPr lang="iw"/>
              <a:t>אלגוריתם ה ICP היווה חלק חשוב ומרכזי במיזוג כל שתי ענני נקודות</a:t>
            </a:r>
            <a:endParaRPr/>
          </a:p>
          <a:p>
            <a:pPr indent="0" lvl="0" marL="0" rtl="1" algn="r">
              <a:spcBef>
                <a:spcPts val="1200"/>
              </a:spcBef>
              <a:spcAft>
                <a:spcPts val="0"/>
              </a:spcAft>
              <a:buNone/>
            </a:pPr>
            <a:r>
              <a:t/>
            </a:r>
            <a:endParaRPr/>
          </a:p>
          <a:p>
            <a:pPr indent="0" lvl="0" marL="0" rtl="1" algn="r">
              <a:spcBef>
                <a:spcPts val="1200"/>
              </a:spcBef>
              <a:spcAft>
                <a:spcPts val="0"/>
              </a:spcAft>
              <a:buNone/>
            </a:pPr>
            <a:r>
              <a:rPr lang="iw"/>
              <a:t>שיפורים לעתיד:</a:t>
            </a:r>
            <a:endParaRPr/>
          </a:p>
          <a:p>
            <a:pPr indent="-342900" lvl="0" marL="457200" rtl="1" algn="r">
              <a:spcBef>
                <a:spcPts val="1200"/>
              </a:spcBef>
              <a:spcAft>
                <a:spcPts val="0"/>
              </a:spcAft>
              <a:buSzPts val="1800"/>
              <a:buChar char="●"/>
            </a:pPr>
            <a:r>
              <a:rPr lang="iw"/>
              <a:t>שימוש בפתרונות מהירים יותר לעיבוד פריימים כדי להקטין ולייעל את זמן הריצה</a:t>
            </a:r>
            <a:endParaRPr/>
          </a:p>
          <a:p>
            <a:pPr indent="-342900" lvl="0" marL="457200" rtl="1" algn="r">
              <a:spcBef>
                <a:spcPts val="0"/>
              </a:spcBef>
              <a:spcAft>
                <a:spcPts val="0"/>
              </a:spcAft>
              <a:buSzPts val="1800"/>
              <a:buChar char="●"/>
            </a:pPr>
            <a:r>
              <a:rPr lang="iw"/>
              <a:t>שימוש בכלים נוספים על מנת לשפר את מיזוג ענני הנקודות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פוטוגרמטריה</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1200"/>
              </a:spcBef>
              <a:spcAft>
                <a:spcPts val="0"/>
              </a:spcAft>
              <a:buNone/>
            </a:pPr>
            <a:r>
              <a:rPr lang="iw">
                <a:solidFill>
                  <a:schemeClr val="dk1"/>
                </a:solidFill>
              </a:rPr>
              <a:t>פוטוגרמטריה היא שיטה למדידת מרחקים ויצירת מודלים תלת-ממדיים באמצעות ניתוח תמונות דו-ממדיות של אובייקט או סביבה מסוימת. בשיטה זו מצלמים אובייקטים מכמה זוויות שונות, ואז נעשה שימוש בתוכנות ייעודיות כדי לזהות את הנקודות המשותפות בתמונות השונות ולהרכיב מהן מודל מרחבי מדויק של האובייקט או הסביב</a:t>
            </a:r>
            <a:r>
              <a:rPr lang="iw">
                <a:solidFill>
                  <a:schemeClr val="dk1"/>
                </a:solidFill>
              </a:rPr>
              <a:t>ה</a:t>
            </a:r>
            <a:endParaRPr>
              <a:solidFill>
                <a:schemeClr val="dk1"/>
              </a:solidFill>
            </a:endParaRPr>
          </a:p>
          <a:p>
            <a:pPr indent="0" lvl="0" marL="0" rtl="1" algn="ctr">
              <a:spcBef>
                <a:spcPts val="1200"/>
              </a:spcBef>
              <a:spcAft>
                <a:spcPts val="0"/>
              </a:spcAft>
              <a:buNone/>
            </a:pPr>
            <a:r>
              <a:rPr b="1" lang="iw" sz="2151" u="sng">
                <a:solidFill>
                  <a:schemeClr val="dk1"/>
                </a:solidFill>
              </a:rPr>
              <a:t>שלבי תהליך הפוטוגרמטריה</a:t>
            </a:r>
            <a:endParaRPr b="1" sz="2151" u="sng">
              <a:solidFill>
                <a:schemeClr val="dk1"/>
              </a:solidFill>
            </a:endParaRPr>
          </a:p>
          <a:p>
            <a:pPr indent="-344727" lvl="0" marL="457200" rtl="1" algn="r">
              <a:spcBef>
                <a:spcPts val="1200"/>
              </a:spcBef>
              <a:spcAft>
                <a:spcPts val="0"/>
              </a:spcAft>
              <a:buClr>
                <a:schemeClr val="dk1"/>
              </a:buClr>
              <a:buSzPct val="100000"/>
              <a:buAutoNum type="arabicPeriod"/>
            </a:pPr>
            <a:r>
              <a:rPr b="1" lang="iw" sz="2151">
                <a:solidFill>
                  <a:schemeClr val="dk1"/>
                </a:solidFill>
              </a:rPr>
              <a:t>צילום</a:t>
            </a:r>
            <a:r>
              <a:rPr lang="iw" sz="2151">
                <a:solidFill>
                  <a:schemeClr val="dk1"/>
                </a:solidFill>
              </a:rPr>
              <a:t> - צילומי האובייקט מכל הזוויות הנדרשות.</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רישוי והתאמת נקודות</a:t>
            </a:r>
            <a:r>
              <a:rPr lang="iw" sz="2151">
                <a:solidFill>
                  <a:schemeClr val="dk1"/>
                </a:solidFill>
              </a:rPr>
              <a:t> - זיהוי והצלבה של נקודות תואמות בין התמונות.</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בניית ענן נקודות</a:t>
            </a:r>
            <a:r>
              <a:rPr lang="iw" sz="2151">
                <a:solidFill>
                  <a:schemeClr val="dk1"/>
                </a:solidFill>
              </a:rPr>
              <a:t> - יצירת מודל תלת-ממדי המבוסס על נקודות בודדות במרחב.</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בניית מודל מלא.</a:t>
            </a:r>
            <a:endParaRPr b="1" sz="2151">
              <a:solidFill>
                <a:schemeClr val="dk1"/>
              </a:solidFill>
            </a:endParaRPr>
          </a:p>
          <a:p>
            <a:pPr indent="0" lvl="0" marL="0" rtl="1" algn="r">
              <a:spcBef>
                <a:spcPts val="1200"/>
              </a:spcBef>
              <a:spcAft>
                <a:spcPts val="0"/>
              </a:spcAft>
              <a:buClr>
                <a:schemeClr val="dk1"/>
              </a:buClr>
              <a:buSzPct val="100000"/>
              <a:buFont typeface="Arial"/>
              <a:buNone/>
            </a:pPr>
            <a:r>
              <a:t/>
            </a:r>
            <a:endParaRPr sz="1100">
              <a:solidFill>
                <a:schemeClr val="dk1"/>
              </a:solidFill>
            </a:endParaRPr>
          </a:p>
          <a:p>
            <a:pPr indent="0" lvl="0" marL="0" rtl="1" algn="ct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חברות מובילות בתחום הפוטוגרמטריה</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Pix4D: חברה שוויצרית המתמחה בפיתוח תוכנות לעיבוד תמונות לפוטוגרמטריה כמו Pix4Dmapper</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Agisoft Metashape: תוכנה מתקדמת לפוטוגרמטריה שמספקת כלים ליצירת מודלים תלת-מימדיים, תצלומי אוויר וסריקות שטח</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DroneDeploy: חברה אמריקאית המתמחה בתוכנות מיפוי וצילום מבוססות רחפנים בדגש על חקלאות, בנייה ותחום האנרגיה</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שלבים מרכזיים בפרויקט</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בחירות פריימים מיטבית: שימוש בכלי שפיתחנו על מנת למפות פריימים בעלי חדות גבוהה, תנועה מינימלית וחפיפה נמוכה לכיסוי שטח מקסימלי ושיפור ענן הנקודות</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יצירת ענני נקודות: שימוש בכלי שפיתחנו ו- Meshroom ליצירת ענני נקודות מדוייקים מהפריימים שנבחרו</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מיזוג עננים: שילוב ענני נקודות ממספר סרטונים כדי ליצור מבנה תלת-מימדי גדול</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Meshroom</a:t>
            </a:r>
            <a:endParaRPr/>
          </a:p>
          <a:p>
            <a:pPr indent="-342900" lvl="0" marL="457200" rtl="1" algn="r">
              <a:spcBef>
                <a:spcPts val="1200"/>
              </a:spcBef>
              <a:spcAft>
                <a:spcPts val="0"/>
              </a:spcAft>
              <a:buSzPts val="1800"/>
              <a:buChar char="●"/>
            </a:pPr>
            <a:r>
              <a:rPr lang="iw"/>
              <a:t>כלי עיבוד פוטוגרמטרי בקוד פתוח שממיר תמונות דו-מימדיות לענני נקודות תלת מימדיים</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שימוש פרוייקט: יצירת ענני נקודות מהתמונות שנבחרו לפי איכותן, בעזרת הכלי vide2Images.py, בתהליך אוטומטי על ידי הכלי images2PointCloud.py</a:t>
            </a:r>
            <a:endParaRPr/>
          </a:p>
          <a:p>
            <a:pPr indent="0" lvl="0" marL="457200" rtl="1" algn="r">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CloudCompare</a:t>
            </a:r>
            <a:endParaRPr/>
          </a:p>
          <a:p>
            <a:pPr indent="-342900" lvl="0" marL="457200" rtl="1" algn="r">
              <a:spcBef>
                <a:spcPts val="1200"/>
              </a:spcBef>
              <a:spcAft>
                <a:spcPts val="0"/>
              </a:spcAft>
              <a:buSzPts val="1800"/>
              <a:buChar char="●"/>
            </a:pPr>
            <a:r>
              <a:rPr lang="iw"/>
              <a:t>כלי לעיבוד וניתוח ענני נקודות עם אפשרויות מיזוג ועיבוד מידע תלת-ממדי</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שימוש בפרויקט: מיזוג שני ענני נקודות (שהופקו ב-Meshroom) בעזרת הכלי combinePointClouds.py למודל אחיד.</a:t>
            </a:r>
            <a:endParaRPr/>
          </a:p>
          <a:p>
            <a:pPr indent="0" lvl="0" marL="457200" rtl="1" algn="r">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video2Images.py</a:t>
            </a:r>
            <a:endParaRPr/>
          </a:p>
          <a:p>
            <a:pPr indent="-342900" lvl="0" marL="457200" rtl="1" algn="r">
              <a:spcBef>
                <a:spcPts val="1200"/>
              </a:spcBef>
              <a:spcAft>
                <a:spcPts val="0"/>
              </a:spcAft>
              <a:buSzPts val="1800"/>
              <a:buChar char="●"/>
            </a:pPr>
            <a:r>
              <a:rPr lang="iw"/>
              <a:t>סקריפט שמחלץ פריימים מווידאו ומסנן אותם לפי חדות ותנועה</a:t>
            </a:r>
            <a:endParaRPr/>
          </a:p>
          <a:p>
            <a:pPr indent="-342900" lvl="0" marL="457200" rtl="1" algn="r">
              <a:spcBef>
                <a:spcPts val="0"/>
              </a:spcBef>
              <a:spcAft>
                <a:spcPts val="0"/>
              </a:spcAft>
              <a:buSzPts val="1800"/>
              <a:buChar char="●"/>
            </a:pPr>
            <a:r>
              <a:rPr lang="iw"/>
              <a:t>שימוש בפרויקט: מיצוי תמונות באיכות הגבוהה ביותר</a:t>
            </a:r>
            <a:endParaRPr/>
          </a:p>
          <a:p>
            <a:pPr indent="-342900" lvl="0" marL="457200" rtl="1" algn="r">
              <a:spcBef>
                <a:spcPts val="0"/>
              </a:spcBef>
              <a:spcAft>
                <a:spcPts val="0"/>
              </a:spcAft>
              <a:buSzPts val="1800"/>
              <a:buChar char="●"/>
            </a:pPr>
            <a:r>
              <a:rPr lang="iw"/>
              <a:t>פונקציות עיקריות:</a:t>
            </a:r>
            <a:br>
              <a:rPr lang="iw"/>
            </a:br>
            <a:r>
              <a:rPr lang="iw"/>
              <a:t>1. calculate_sharpness: מחשבת את מידת הבהירות/חדות של פריים</a:t>
            </a:r>
            <a:endParaRPr/>
          </a:p>
          <a:p>
            <a:pPr indent="0" lvl="0" marL="457200" rtl="1" algn="r">
              <a:spcBef>
                <a:spcPts val="1200"/>
              </a:spcBef>
              <a:spcAft>
                <a:spcPts val="0"/>
              </a:spcAft>
              <a:buNone/>
            </a:pPr>
            <a:r>
              <a:rPr lang="iw"/>
              <a:t>2. estimate_mothin: מודדת מהירות תנועה בין פריים לפריים</a:t>
            </a:r>
            <a:endParaRPr/>
          </a:p>
          <a:p>
            <a:pPr indent="0" lvl="0" marL="457200" rtl="1" algn="r">
              <a:spcBef>
                <a:spcPts val="1200"/>
              </a:spcBef>
              <a:spcAft>
                <a:spcPts val="1200"/>
              </a:spcAft>
              <a:buNone/>
            </a:pPr>
            <a:r>
              <a:rPr lang="iw"/>
              <a:t>3. capture_best_frames: שומרת את הפריימים הנבחרים בתיקייה שהוגדרה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images2PointCloud.py</a:t>
            </a:r>
            <a:endParaRPr/>
          </a:p>
          <a:p>
            <a:pPr indent="-342900" lvl="0" marL="457200" rtl="1" algn="r">
              <a:spcBef>
                <a:spcPts val="1200"/>
              </a:spcBef>
              <a:spcAft>
                <a:spcPts val="0"/>
              </a:spcAft>
              <a:buSzPts val="1800"/>
              <a:buChar char="●"/>
            </a:pPr>
            <a:r>
              <a:rPr lang="iw"/>
              <a:t>סקריפט שמפעיל את Meshroom על התמונות ליצירת ענני נקודות</a:t>
            </a:r>
            <a:endParaRPr/>
          </a:p>
          <a:p>
            <a:pPr indent="0" lvl="0" marL="457200" rtl="1" algn="r">
              <a:spcBef>
                <a:spcPts val="1200"/>
              </a:spcBef>
              <a:spcAft>
                <a:spcPts val="0"/>
              </a:spcAft>
              <a:buNone/>
            </a:pPr>
            <a:r>
              <a:t/>
            </a:r>
            <a:endParaRPr/>
          </a:p>
          <a:p>
            <a:pPr indent="-342900" lvl="0" marL="457200" rtl="1" algn="r">
              <a:spcBef>
                <a:spcPts val="1200"/>
              </a:spcBef>
              <a:spcAft>
                <a:spcPts val="0"/>
              </a:spcAft>
              <a:buSzPts val="1800"/>
              <a:buChar char="●"/>
            </a:pPr>
            <a:r>
              <a:rPr lang="iw"/>
              <a:t>שימוש בפרויקט: עיבוד אוטומטי ליצירת ענני נקודות מכל קבוצה נתונה של תמונות ושמירה של ענן נקודות בתיקיה שהוגדרה</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combinePointCloud.py</a:t>
            </a:r>
            <a:endParaRPr/>
          </a:p>
          <a:p>
            <a:pPr indent="-342900" lvl="0" marL="457200" rtl="1" algn="r">
              <a:spcBef>
                <a:spcPts val="1200"/>
              </a:spcBef>
              <a:spcAft>
                <a:spcPts val="0"/>
              </a:spcAft>
              <a:buSzPts val="1800"/>
              <a:buChar char="●"/>
            </a:pPr>
            <a:r>
              <a:rPr lang="iw"/>
              <a:t>סקריפט שממזג שני ענני נקודות ליצירת מודל אחיד באמצעות CloudCompare</a:t>
            </a:r>
            <a:endParaRPr/>
          </a:p>
          <a:p>
            <a:pPr indent="-342900" lvl="0" marL="457200" rtl="1" algn="r">
              <a:spcBef>
                <a:spcPts val="0"/>
              </a:spcBef>
              <a:spcAft>
                <a:spcPts val="0"/>
              </a:spcAft>
              <a:buSzPts val="1800"/>
              <a:buChar char="●"/>
            </a:pPr>
            <a:r>
              <a:rPr lang="iw"/>
              <a:t>שימוש בפרויקט: מבצע מיזוג בין העננים הסופיים למודל אחד</a:t>
            </a:r>
            <a:endParaRPr/>
          </a:p>
          <a:p>
            <a:pPr indent="-342900" lvl="0" marL="457200" rtl="1" algn="r">
              <a:spcBef>
                <a:spcPts val="0"/>
              </a:spcBef>
              <a:spcAft>
                <a:spcPts val="0"/>
              </a:spcAft>
              <a:buSzPts val="1800"/>
              <a:buChar char="●"/>
            </a:pPr>
            <a:r>
              <a:rPr lang="iw"/>
              <a:t>שימוש ב ICP בכלי:</a:t>
            </a:r>
            <a:br>
              <a:rPr lang="iw"/>
            </a:br>
            <a:r>
              <a:rPr lang="iw"/>
              <a:t>ICP הינו אלגוריתם שמטרתו "ליישר" שני ענני נקודות במרחב כך שהם יתאימו זה לזה בצורה הטובה ביותר</a:t>
            </a:r>
            <a:endParaRPr/>
          </a:p>
          <a:p>
            <a:pPr indent="-342900" lvl="0" marL="457200" rtl="1" algn="r">
              <a:spcBef>
                <a:spcPts val="0"/>
              </a:spcBef>
              <a:spcAft>
                <a:spcPts val="0"/>
              </a:spcAft>
              <a:buSzPts val="1800"/>
              <a:buChar char="●"/>
            </a:pPr>
            <a:r>
              <a:rPr lang="iw"/>
              <a:t>השתמשנו ב-ICP כדי ליישר את שתי ענני הנקודות לפני המיזוג שלהם כך שהם יתאימו זה לזה במרחב וייצרו ענן נקודות מדוייק</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