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69" r:id="rId2"/>
    <p:sldId id="256" r:id="rId3"/>
    <p:sldId id="257" r:id="rId4"/>
    <p:sldId id="258" r:id="rId5"/>
    <p:sldId id="260" r:id="rId6"/>
    <p:sldId id="271" r:id="rId7"/>
    <p:sldId id="274" r:id="rId8"/>
    <p:sldId id="273" r:id="rId9"/>
    <p:sldId id="264" r:id="rId10"/>
    <p:sldId id="266" r:id="rId11"/>
    <p:sldId id="270"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varScale="1">
        <p:scale>
          <a:sx n="67" d="100"/>
          <a:sy n="67" d="100"/>
        </p:scale>
        <p:origin x="6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7BB8-65EB-46B3-ACA6-31A4C78893D0}" type="datetimeFigureOut">
              <a:rPr lang="en-IL" smtClean="0"/>
              <a:t>12/06/2023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EAE8B-718C-4AB4-876D-E40711768516}" type="slidenum">
              <a:rPr lang="en-IL" smtClean="0"/>
              <a:t>‹#›</a:t>
            </a:fld>
            <a:endParaRPr lang="en-IL"/>
          </a:p>
        </p:txBody>
      </p:sp>
    </p:spTree>
    <p:extLst>
      <p:ext uri="{BB962C8B-B14F-4D97-AF65-F5344CB8AC3E}">
        <p14:creationId xmlns:p14="http://schemas.microsoft.com/office/powerpoint/2010/main" val="4515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Gabi</a:t>
            </a:r>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3</a:t>
            </a:fld>
            <a:endParaRPr lang="en-IL"/>
          </a:p>
        </p:txBody>
      </p:sp>
    </p:spTree>
    <p:extLst>
      <p:ext uri="{BB962C8B-B14F-4D97-AF65-F5344CB8AC3E}">
        <p14:creationId xmlns:p14="http://schemas.microsoft.com/office/powerpoint/2010/main" val="4245914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Gal</a:t>
            </a:r>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12</a:t>
            </a:fld>
            <a:endParaRPr lang="en-IL"/>
          </a:p>
        </p:txBody>
      </p:sp>
    </p:spTree>
    <p:extLst>
      <p:ext uri="{BB962C8B-B14F-4D97-AF65-F5344CB8AC3E}">
        <p14:creationId xmlns:p14="http://schemas.microsoft.com/office/powerpoint/2010/main" val="46187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Gabi</a:t>
            </a:r>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4</a:t>
            </a:fld>
            <a:endParaRPr lang="en-IL"/>
          </a:p>
        </p:txBody>
      </p:sp>
    </p:spTree>
    <p:extLst>
      <p:ext uri="{BB962C8B-B14F-4D97-AF65-F5344CB8AC3E}">
        <p14:creationId xmlns:p14="http://schemas.microsoft.com/office/powerpoint/2010/main" val="390466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Gabi</a:t>
            </a:r>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5</a:t>
            </a:fld>
            <a:endParaRPr lang="en-IL"/>
          </a:p>
        </p:txBody>
      </p:sp>
    </p:spTree>
    <p:extLst>
      <p:ext uri="{BB962C8B-B14F-4D97-AF65-F5344CB8AC3E}">
        <p14:creationId xmlns:p14="http://schemas.microsoft.com/office/powerpoint/2010/main" val="3089704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Idan</a:t>
            </a:r>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6</a:t>
            </a:fld>
            <a:endParaRPr lang="en-IL"/>
          </a:p>
        </p:txBody>
      </p:sp>
    </p:spTree>
    <p:extLst>
      <p:ext uri="{BB962C8B-B14F-4D97-AF65-F5344CB8AC3E}">
        <p14:creationId xmlns:p14="http://schemas.microsoft.com/office/powerpoint/2010/main" val="320460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Idan</a:t>
            </a:r>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7</a:t>
            </a:fld>
            <a:endParaRPr lang="en-IL"/>
          </a:p>
        </p:txBody>
      </p:sp>
    </p:spTree>
    <p:extLst>
      <p:ext uri="{BB962C8B-B14F-4D97-AF65-F5344CB8AC3E}">
        <p14:creationId xmlns:p14="http://schemas.microsoft.com/office/powerpoint/2010/main" val="2642453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Idan - Grid Search for Context Size and Dilation Hyperparameters</a:t>
            </a:r>
          </a:p>
          <a:p>
            <a:r>
              <a:rPr lang="en-US" sz="1200" dirty="0"/>
              <a:t>Idan - 1x1 TDNN intermediate layers</a:t>
            </a:r>
          </a:p>
          <a:p>
            <a:r>
              <a:rPr lang="en-US" sz="1200" dirty="0"/>
              <a:t>Gabi - TDNN funnel structure</a:t>
            </a:r>
          </a:p>
          <a:p>
            <a:r>
              <a:rPr lang="en-US" sz="1200" dirty="0"/>
              <a:t>Gabi - Integrated Model</a:t>
            </a:r>
          </a:p>
          <a:p>
            <a:r>
              <a:rPr lang="en-US" sz="1200" dirty="0"/>
              <a:t>Gal - Fine Tuning using Data Augmentations</a:t>
            </a:r>
            <a:endParaRPr lang="en-IL" sz="1200" dirty="0"/>
          </a:p>
          <a:p>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8</a:t>
            </a:fld>
            <a:endParaRPr lang="en-IL"/>
          </a:p>
        </p:txBody>
      </p:sp>
    </p:spTree>
    <p:extLst>
      <p:ext uri="{BB962C8B-B14F-4D97-AF65-F5344CB8AC3E}">
        <p14:creationId xmlns:p14="http://schemas.microsoft.com/office/powerpoint/2010/main" val="288918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Gal</a:t>
            </a:r>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9</a:t>
            </a:fld>
            <a:endParaRPr lang="en-IL"/>
          </a:p>
        </p:txBody>
      </p:sp>
    </p:spTree>
    <p:extLst>
      <p:ext uri="{BB962C8B-B14F-4D97-AF65-F5344CB8AC3E}">
        <p14:creationId xmlns:p14="http://schemas.microsoft.com/office/powerpoint/2010/main" val="180788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Gal</a:t>
            </a:r>
            <a:br>
              <a:rPr lang="en-US" dirty="0"/>
            </a:br>
            <a:br>
              <a:rPr lang="en-US" dirty="0"/>
            </a:br>
            <a:r>
              <a:rPr lang="en-US" dirty="0"/>
              <a:t>RECALL:</a:t>
            </a:r>
            <a:br>
              <a:rPr lang="en-US" dirty="0"/>
            </a:br>
            <a:r>
              <a:rPr lang="en-US" b="0" i="0" dirty="0">
                <a:solidFill>
                  <a:srgbClr val="202124"/>
                </a:solidFill>
                <a:effectLst/>
                <a:latin typeface="Google Sans"/>
              </a:rPr>
              <a:t>What proportion of actual positives was identified correctly? </a:t>
            </a:r>
            <a:br>
              <a:rPr lang="en-US" b="0" i="0" dirty="0">
                <a:solidFill>
                  <a:srgbClr val="202124"/>
                </a:solidFill>
                <a:effectLst/>
                <a:latin typeface="Google Sans"/>
              </a:rPr>
            </a:br>
            <a:r>
              <a:rPr lang="en-US" b="0" i="0" dirty="0">
                <a:solidFill>
                  <a:srgbClr val="202124"/>
                </a:solidFill>
                <a:effectLst/>
                <a:latin typeface="Google Sans"/>
              </a:rPr>
              <a:t>Mathematically, recall is defined as follows: </a:t>
            </a:r>
            <a:r>
              <a:rPr lang="en-US" b="0" i="0" dirty="0">
                <a:solidFill>
                  <a:srgbClr val="040C28"/>
                </a:solidFill>
                <a:effectLst/>
                <a:latin typeface="Google Sans"/>
              </a:rPr>
              <a:t>Recall = TP / (TP+FN)</a:t>
            </a:r>
          </a:p>
          <a:p>
            <a:endParaRPr lang="en-US" b="0" i="0" dirty="0">
              <a:solidFill>
                <a:srgbClr val="040C28"/>
              </a:solidFill>
              <a:effectLst/>
              <a:latin typeface="Google Sans"/>
            </a:endParaRPr>
          </a:p>
          <a:p>
            <a:r>
              <a:rPr lang="en-US" b="0" i="0" dirty="0">
                <a:solidFill>
                  <a:srgbClr val="040C28"/>
                </a:solidFill>
                <a:effectLst/>
                <a:latin typeface="Google Sans"/>
              </a:rPr>
              <a:t>PRECISION:</a:t>
            </a:r>
            <a:br>
              <a:rPr lang="en-US" b="0" i="0" dirty="0">
                <a:solidFill>
                  <a:srgbClr val="040C28"/>
                </a:solidFill>
                <a:effectLst/>
                <a:latin typeface="Google Sans"/>
              </a:rPr>
            </a:br>
            <a:r>
              <a:rPr lang="en-US" b="0" i="0" dirty="0">
                <a:solidFill>
                  <a:srgbClr val="040C28"/>
                </a:solidFill>
                <a:effectLst/>
                <a:latin typeface="Google Sans"/>
              </a:rPr>
              <a:t>the quality of a positive prediction made by the model</a:t>
            </a:r>
            <a:r>
              <a:rPr lang="en-US" b="0" i="0" dirty="0">
                <a:solidFill>
                  <a:srgbClr val="202124"/>
                </a:solidFill>
                <a:effectLst/>
                <a:latin typeface="Google San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40C28"/>
                </a:solidFill>
                <a:effectLst/>
                <a:latin typeface="Google Sans"/>
              </a:rPr>
              <a:t>TP / (TP+FP)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40C28"/>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40C28"/>
                </a:solidFill>
                <a:effectLst/>
                <a:latin typeface="Google Sans"/>
              </a:rPr>
              <a:t>F1: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Google Sans"/>
              </a:rPr>
              <a:t>It combines the precision and recall scores of a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Google Sans"/>
              </a:rPr>
              <a:t>The accuracy metric computes how many times a model made a correct prediction across the entire dataset.</a:t>
            </a:r>
            <a:endParaRPr lang="en-US" b="0" i="0" dirty="0">
              <a:solidFill>
                <a:srgbClr val="040C28"/>
              </a:solidFill>
              <a:effectLst/>
              <a:latin typeface="Google Sans"/>
            </a:endParaRPr>
          </a:p>
        </p:txBody>
      </p:sp>
      <p:sp>
        <p:nvSpPr>
          <p:cNvPr id="4" name="Slide Number Placeholder 3"/>
          <p:cNvSpPr>
            <a:spLocks noGrp="1"/>
          </p:cNvSpPr>
          <p:nvPr>
            <p:ph type="sldNum" sz="quarter" idx="5"/>
          </p:nvPr>
        </p:nvSpPr>
        <p:spPr/>
        <p:txBody>
          <a:bodyPr/>
          <a:lstStyle/>
          <a:p>
            <a:fld id="{8FDEAE8B-718C-4AB4-876D-E40711768516}" type="slidenum">
              <a:rPr lang="en-IL" smtClean="0"/>
              <a:t>10</a:t>
            </a:fld>
            <a:endParaRPr lang="en-IL"/>
          </a:p>
        </p:txBody>
      </p:sp>
    </p:spTree>
    <p:extLst>
      <p:ext uri="{BB962C8B-B14F-4D97-AF65-F5344CB8AC3E}">
        <p14:creationId xmlns:p14="http://schemas.microsoft.com/office/powerpoint/2010/main" val="67660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Gal</a:t>
            </a:r>
            <a:endParaRPr lang="en-IL" dirty="0"/>
          </a:p>
        </p:txBody>
      </p:sp>
      <p:sp>
        <p:nvSpPr>
          <p:cNvPr id="4" name="Slide Number Placeholder 3"/>
          <p:cNvSpPr>
            <a:spLocks noGrp="1"/>
          </p:cNvSpPr>
          <p:nvPr>
            <p:ph type="sldNum" sz="quarter" idx="5"/>
          </p:nvPr>
        </p:nvSpPr>
        <p:spPr/>
        <p:txBody>
          <a:bodyPr/>
          <a:lstStyle/>
          <a:p>
            <a:fld id="{8FDEAE8B-718C-4AB4-876D-E40711768516}" type="slidenum">
              <a:rPr lang="en-IL" smtClean="0"/>
              <a:t>11</a:t>
            </a:fld>
            <a:endParaRPr lang="en-IL"/>
          </a:p>
        </p:txBody>
      </p:sp>
    </p:spTree>
    <p:extLst>
      <p:ext uri="{BB962C8B-B14F-4D97-AF65-F5344CB8AC3E}">
        <p14:creationId xmlns:p14="http://schemas.microsoft.com/office/powerpoint/2010/main" val="81683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97374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0840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6065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636099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8278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279870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853794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5756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3200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A6DA2-865B-4014-AEFA-C316A63C6A60}" type="datetimeFigureOut">
              <a:rPr lang="en-IL" smtClean="0"/>
              <a:t>12/06/2023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01795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A6DA2-865B-4014-AEFA-C316A63C6A60}" type="datetimeFigureOut">
              <a:rPr lang="en-IL" smtClean="0"/>
              <a:t>12/06/2023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41450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A6DA2-865B-4014-AEFA-C316A63C6A60}" type="datetimeFigureOut">
              <a:rPr lang="en-IL" smtClean="0"/>
              <a:t>12/06/2023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81833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A6DA2-865B-4014-AEFA-C316A63C6A60}" type="datetimeFigureOut">
              <a:rPr lang="en-IL" smtClean="0"/>
              <a:t>12/06/2023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46830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A6DA2-865B-4014-AEFA-C316A63C6A60}" type="datetimeFigureOut">
              <a:rPr lang="en-IL" smtClean="0"/>
              <a:t>12/06/2023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93446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A6DA2-865B-4014-AEFA-C316A63C6A60}" type="datetimeFigureOut">
              <a:rPr lang="en-IL" smtClean="0"/>
              <a:t>12/06/2023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8005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A6DA2-865B-4014-AEFA-C316A63C6A60}" type="datetimeFigureOut">
              <a:rPr lang="en-IL" smtClean="0"/>
              <a:t>12/06/2023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92625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DA6DA2-865B-4014-AEFA-C316A63C6A60}" type="datetimeFigureOut">
              <a:rPr lang="en-IL" smtClean="0"/>
              <a:t>12/06/2023</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85951795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alKoaz/Language-Recogni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p:txBody>
          <a:bodyPr/>
          <a:lstStyle/>
          <a:p>
            <a:r>
              <a:rPr lang="en-US" dirty="0"/>
              <a:t>Guidelines	</a:t>
            </a:r>
            <a:endParaRPr lang="en-IL" dirty="0"/>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838199" y="1825625"/>
            <a:ext cx="9309266" cy="4351338"/>
          </a:xfrm>
        </p:spPr>
        <p:txBody>
          <a:bodyPr/>
          <a:lstStyle/>
          <a:p>
            <a:r>
              <a:rPr lang="en-US" dirty="0"/>
              <a:t>Text must be written in English.</a:t>
            </a:r>
          </a:p>
          <a:p>
            <a:r>
              <a:rPr lang="en-US" dirty="0"/>
              <a:t>Except for opening slide, only 10 slides are allowed. </a:t>
            </a:r>
          </a:p>
        </p:txBody>
      </p:sp>
      <p:graphicFrame>
        <p:nvGraphicFramePr>
          <p:cNvPr id="5" name="Table 5">
            <a:extLst>
              <a:ext uri="{FF2B5EF4-FFF2-40B4-BE49-F238E27FC236}">
                <a16:creationId xmlns:a16="http://schemas.microsoft.com/office/drawing/2014/main" id="{5BDF1244-6C28-3812-B5A6-DC370F523E43}"/>
              </a:ext>
            </a:extLst>
          </p:cNvPr>
          <p:cNvGraphicFramePr>
            <a:graphicFrameLocks noGrp="1"/>
          </p:cNvGraphicFramePr>
          <p:nvPr>
            <p:extLst>
              <p:ext uri="{D42A27DB-BD31-4B8C-83A1-F6EECF244321}">
                <p14:modId xmlns:p14="http://schemas.microsoft.com/office/powerpoint/2010/main" val="3642125533"/>
              </p:ext>
            </p:extLst>
          </p:nvPr>
        </p:nvGraphicFramePr>
        <p:xfrm>
          <a:off x="1008642" y="2910840"/>
          <a:ext cx="6442745" cy="3337560"/>
        </p:xfrm>
        <a:graphic>
          <a:graphicData uri="http://schemas.openxmlformats.org/drawingml/2006/table">
            <a:tbl>
              <a:tblPr firstRow="1" bandRow="1">
                <a:tableStyleId>{5C22544A-7EE6-4342-B048-85BDC9FD1C3A}</a:tableStyleId>
              </a:tblPr>
              <a:tblGrid>
                <a:gridCol w="4204405">
                  <a:extLst>
                    <a:ext uri="{9D8B030D-6E8A-4147-A177-3AD203B41FA5}">
                      <a16:colId xmlns:a16="http://schemas.microsoft.com/office/drawing/2014/main" val="437172458"/>
                    </a:ext>
                  </a:extLst>
                </a:gridCol>
                <a:gridCol w="2238340">
                  <a:extLst>
                    <a:ext uri="{9D8B030D-6E8A-4147-A177-3AD203B41FA5}">
                      <a16:colId xmlns:a16="http://schemas.microsoft.com/office/drawing/2014/main" val="3749579379"/>
                    </a:ext>
                  </a:extLst>
                </a:gridCol>
              </a:tblGrid>
              <a:tr h="370840">
                <a:tc>
                  <a:txBody>
                    <a:bodyPr/>
                    <a:lstStyle/>
                    <a:p>
                      <a:pPr algn="ctr"/>
                      <a:r>
                        <a:rPr lang="en-US" dirty="0"/>
                        <a:t>Criteria</a:t>
                      </a:r>
                      <a:endParaRPr lang="en-IL" dirty="0"/>
                    </a:p>
                  </a:txBody>
                  <a:tcPr/>
                </a:tc>
                <a:tc>
                  <a:txBody>
                    <a:bodyPr/>
                    <a:lstStyle/>
                    <a:p>
                      <a:pPr algn="ctr"/>
                      <a:r>
                        <a:rPr lang="en-US" dirty="0"/>
                        <a:t>Maximum Points</a:t>
                      </a:r>
                      <a:endParaRPr lang="en-IL" dirty="0"/>
                    </a:p>
                  </a:txBody>
                  <a:tcPr/>
                </a:tc>
                <a:extLst>
                  <a:ext uri="{0D108BD9-81ED-4DB2-BD59-A6C34878D82A}">
                    <a16:rowId xmlns:a16="http://schemas.microsoft.com/office/drawing/2014/main" val="1522852209"/>
                  </a:ext>
                </a:extLst>
              </a:tr>
              <a:tr h="370840">
                <a:tc>
                  <a:txBody>
                    <a:bodyPr/>
                    <a:lstStyle/>
                    <a:p>
                      <a:pPr algn="ctr"/>
                      <a:r>
                        <a:rPr lang="en-US" dirty="0"/>
                        <a:t>Clear Presentation + Introduction</a:t>
                      </a:r>
                      <a:endParaRPr lang="en-IL" dirty="0"/>
                    </a:p>
                  </a:txBody>
                  <a:tcPr/>
                </a:tc>
                <a:tc>
                  <a:txBody>
                    <a:bodyPr/>
                    <a:lstStyle/>
                    <a:p>
                      <a:pPr algn="ctr"/>
                      <a:r>
                        <a:rPr lang="en-US" dirty="0"/>
                        <a:t>10</a:t>
                      </a:r>
                      <a:endParaRPr lang="en-IL" dirty="0"/>
                    </a:p>
                  </a:txBody>
                  <a:tcPr/>
                </a:tc>
                <a:extLst>
                  <a:ext uri="{0D108BD9-81ED-4DB2-BD59-A6C34878D82A}">
                    <a16:rowId xmlns:a16="http://schemas.microsoft.com/office/drawing/2014/main" val="3025493728"/>
                  </a:ext>
                </a:extLst>
              </a:tr>
              <a:tr h="370840">
                <a:tc>
                  <a:txBody>
                    <a:bodyPr/>
                    <a:lstStyle/>
                    <a:p>
                      <a:pPr algn="ctr"/>
                      <a:r>
                        <a:rPr lang="en-US" dirty="0"/>
                        <a:t>Direct Question Answering</a:t>
                      </a:r>
                      <a:endParaRPr lang="en-IL" dirty="0"/>
                    </a:p>
                  </a:txBody>
                  <a:tcPr/>
                </a:tc>
                <a:tc>
                  <a:txBody>
                    <a:bodyPr/>
                    <a:lstStyle/>
                    <a:p>
                      <a:pPr algn="ctr"/>
                      <a:r>
                        <a:rPr lang="en-US" dirty="0"/>
                        <a:t>10</a:t>
                      </a:r>
                      <a:endParaRPr lang="en-IL" dirty="0"/>
                    </a:p>
                  </a:txBody>
                  <a:tcPr/>
                </a:tc>
                <a:extLst>
                  <a:ext uri="{0D108BD9-81ED-4DB2-BD59-A6C34878D82A}">
                    <a16:rowId xmlns:a16="http://schemas.microsoft.com/office/drawing/2014/main" val="2723736178"/>
                  </a:ext>
                </a:extLst>
              </a:tr>
              <a:tr h="370840">
                <a:tc>
                  <a:txBody>
                    <a:bodyPr/>
                    <a:lstStyle/>
                    <a:p>
                      <a:pPr algn="ctr"/>
                      <a:r>
                        <a:rPr lang="en-US" dirty="0"/>
                        <a:t>Dataset Explanation</a:t>
                      </a:r>
                      <a:endParaRPr lang="en-IL" dirty="0"/>
                    </a:p>
                  </a:txBody>
                  <a:tcPr/>
                </a:tc>
                <a:tc>
                  <a:txBody>
                    <a:bodyPr/>
                    <a:lstStyle/>
                    <a:p>
                      <a:pPr algn="ctr"/>
                      <a:r>
                        <a:rPr lang="en-US" dirty="0"/>
                        <a:t>7</a:t>
                      </a:r>
                      <a:endParaRPr lang="en-IL" dirty="0"/>
                    </a:p>
                  </a:txBody>
                  <a:tcPr/>
                </a:tc>
                <a:extLst>
                  <a:ext uri="{0D108BD9-81ED-4DB2-BD59-A6C34878D82A}">
                    <a16:rowId xmlns:a16="http://schemas.microsoft.com/office/drawing/2014/main" val="2442268143"/>
                  </a:ext>
                </a:extLst>
              </a:tr>
              <a:tr h="370840">
                <a:tc>
                  <a:txBody>
                    <a:bodyPr/>
                    <a:lstStyle/>
                    <a:p>
                      <a:pPr algn="ctr"/>
                      <a:r>
                        <a:rPr lang="en-US" dirty="0"/>
                        <a:t>Current Approach</a:t>
                      </a:r>
                      <a:endParaRPr lang="en-IL" dirty="0"/>
                    </a:p>
                  </a:txBody>
                  <a:tcPr/>
                </a:tc>
                <a:tc>
                  <a:txBody>
                    <a:bodyPr/>
                    <a:lstStyle/>
                    <a:p>
                      <a:pPr algn="ctr"/>
                      <a:r>
                        <a:rPr lang="en-US" dirty="0"/>
                        <a:t>7</a:t>
                      </a:r>
                      <a:endParaRPr lang="en-IL" dirty="0"/>
                    </a:p>
                  </a:txBody>
                  <a:tcPr/>
                </a:tc>
                <a:extLst>
                  <a:ext uri="{0D108BD9-81ED-4DB2-BD59-A6C34878D82A}">
                    <a16:rowId xmlns:a16="http://schemas.microsoft.com/office/drawing/2014/main" val="4072756497"/>
                  </a:ext>
                </a:extLst>
              </a:tr>
              <a:tr h="370840">
                <a:tc>
                  <a:txBody>
                    <a:bodyPr/>
                    <a:lstStyle/>
                    <a:p>
                      <a:pPr algn="ctr"/>
                      <a:r>
                        <a:rPr lang="en-US" dirty="0"/>
                        <a:t>Improvements + Results</a:t>
                      </a:r>
                      <a:endParaRPr lang="en-IL" dirty="0"/>
                    </a:p>
                  </a:txBody>
                  <a:tcPr/>
                </a:tc>
                <a:tc>
                  <a:txBody>
                    <a:bodyPr/>
                    <a:lstStyle/>
                    <a:p>
                      <a:pPr algn="ctr"/>
                      <a:r>
                        <a:rPr lang="en-US" dirty="0"/>
                        <a:t>18</a:t>
                      </a:r>
                      <a:endParaRPr lang="en-IL" dirty="0"/>
                    </a:p>
                  </a:txBody>
                  <a:tcPr/>
                </a:tc>
                <a:extLst>
                  <a:ext uri="{0D108BD9-81ED-4DB2-BD59-A6C34878D82A}">
                    <a16:rowId xmlns:a16="http://schemas.microsoft.com/office/drawing/2014/main" val="219895508"/>
                  </a:ext>
                </a:extLst>
              </a:tr>
              <a:tr h="370840">
                <a:tc>
                  <a:txBody>
                    <a:bodyPr/>
                    <a:lstStyle/>
                    <a:p>
                      <a:pPr algn="ctr"/>
                      <a:r>
                        <a:rPr lang="en-US" dirty="0"/>
                        <a:t>Code Questions</a:t>
                      </a:r>
                      <a:endParaRPr lang="en-IL" dirty="0"/>
                    </a:p>
                  </a:txBody>
                  <a:tcPr/>
                </a:tc>
                <a:tc>
                  <a:txBody>
                    <a:bodyPr/>
                    <a:lstStyle/>
                    <a:p>
                      <a:pPr algn="ctr"/>
                      <a:r>
                        <a:rPr lang="en-US" dirty="0"/>
                        <a:t>15</a:t>
                      </a:r>
                      <a:endParaRPr lang="en-IL" dirty="0"/>
                    </a:p>
                  </a:txBody>
                  <a:tcPr/>
                </a:tc>
                <a:extLst>
                  <a:ext uri="{0D108BD9-81ED-4DB2-BD59-A6C34878D82A}">
                    <a16:rowId xmlns:a16="http://schemas.microsoft.com/office/drawing/2014/main" val="2661371118"/>
                  </a:ext>
                </a:extLst>
              </a:tr>
              <a:tr h="370840">
                <a:tc>
                  <a:txBody>
                    <a:bodyPr/>
                    <a:lstStyle/>
                    <a:p>
                      <a:pPr algn="ctr"/>
                      <a:r>
                        <a:rPr lang="en-US" dirty="0"/>
                        <a:t>Algorithms (PCA, Wav2Vec2, etc..)</a:t>
                      </a:r>
                      <a:endParaRPr lang="en-IL" dirty="0"/>
                    </a:p>
                  </a:txBody>
                  <a:tcPr/>
                </a:tc>
                <a:tc>
                  <a:txBody>
                    <a:bodyPr/>
                    <a:lstStyle/>
                    <a:p>
                      <a:pPr algn="ctr"/>
                      <a:r>
                        <a:rPr lang="en-US" dirty="0"/>
                        <a:t>18</a:t>
                      </a:r>
                      <a:endParaRPr lang="en-IL" dirty="0"/>
                    </a:p>
                  </a:txBody>
                  <a:tcPr/>
                </a:tc>
                <a:extLst>
                  <a:ext uri="{0D108BD9-81ED-4DB2-BD59-A6C34878D82A}">
                    <a16:rowId xmlns:a16="http://schemas.microsoft.com/office/drawing/2014/main" val="3522047910"/>
                  </a:ext>
                </a:extLst>
              </a:tr>
              <a:tr h="370840">
                <a:tc>
                  <a:txBody>
                    <a:bodyPr/>
                    <a:lstStyle/>
                    <a:p>
                      <a:pPr algn="ctr"/>
                      <a:r>
                        <a:rPr lang="en-US" dirty="0"/>
                        <a:t>Open Questions &amp; Future Work</a:t>
                      </a:r>
                      <a:endParaRPr lang="en-IL" dirty="0"/>
                    </a:p>
                  </a:txBody>
                  <a:tcPr/>
                </a:tc>
                <a:tc>
                  <a:txBody>
                    <a:bodyPr/>
                    <a:lstStyle/>
                    <a:p>
                      <a:pPr algn="ctr"/>
                      <a:r>
                        <a:rPr lang="en-US" dirty="0"/>
                        <a:t>15</a:t>
                      </a:r>
                      <a:endParaRPr lang="en-IL" dirty="0"/>
                    </a:p>
                  </a:txBody>
                  <a:tcPr/>
                </a:tc>
                <a:extLst>
                  <a:ext uri="{0D108BD9-81ED-4DB2-BD59-A6C34878D82A}">
                    <a16:rowId xmlns:a16="http://schemas.microsoft.com/office/drawing/2014/main" val="140585950"/>
                  </a:ext>
                </a:extLst>
              </a:tr>
            </a:tbl>
          </a:graphicData>
        </a:graphic>
      </p:graphicFrame>
    </p:spTree>
    <p:extLst>
      <p:ext uri="{BB962C8B-B14F-4D97-AF65-F5344CB8AC3E}">
        <p14:creationId xmlns:p14="http://schemas.microsoft.com/office/powerpoint/2010/main" val="2311373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a:xfrm>
            <a:off x="449032" y="563134"/>
            <a:ext cx="3640081" cy="1181528"/>
          </a:xfrm>
        </p:spPr>
        <p:txBody>
          <a:bodyPr anchor="ctr">
            <a:normAutofit/>
          </a:bodyPr>
          <a:lstStyle/>
          <a:p>
            <a:r>
              <a:rPr lang="en-US" sz="4800" dirty="0"/>
              <a:t>Results</a:t>
            </a:r>
            <a:endParaRPr lang="en-IL" sz="4800" dirty="0"/>
          </a:p>
        </p:txBody>
      </p:sp>
      <p:pic>
        <p:nvPicPr>
          <p:cNvPr id="5" name="Picture 4">
            <a:extLst>
              <a:ext uri="{FF2B5EF4-FFF2-40B4-BE49-F238E27FC236}">
                <a16:creationId xmlns:a16="http://schemas.microsoft.com/office/drawing/2014/main" id="{83AED1B8-0D94-CFDF-2463-D9D655760005}"/>
              </a:ext>
            </a:extLst>
          </p:cNvPr>
          <p:cNvPicPr>
            <a:picLocks noChangeAspect="1"/>
          </p:cNvPicPr>
          <p:nvPr/>
        </p:nvPicPr>
        <p:blipFill>
          <a:blip r:embed="rId3"/>
          <a:stretch>
            <a:fillRect/>
          </a:stretch>
        </p:blipFill>
        <p:spPr>
          <a:xfrm>
            <a:off x="1626248" y="2211572"/>
            <a:ext cx="8030400" cy="2148131"/>
          </a:xfrm>
          <a:prstGeom prst="rect">
            <a:avLst/>
          </a:prstGeom>
        </p:spPr>
      </p:pic>
    </p:spTree>
    <p:extLst>
      <p:ext uri="{BB962C8B-B14F-4D97-AF65-F5344CB8AC3E}">
        <p14:creationId xmlns:p14="http://schemas.microsoft.com/office/powerpoint/2010/main" val="370658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Code</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677334" y="2171222"/>
            <a:ext cx="8596668" cy="3880773"/>
          </a:xfrm>
        </p:spPr>
        <p:txBody>
          <a:bodyPr>
            <a:normAutofit fontScale="92500" lnSpcReduction="20000"/>
          </a:bodyPr>
          <a:lstStyle/>
          <a:p>
            <a:r>
              <a:rPr lang="en-US" dirty="0"/>
              <a:t>Data Pre-Processing - Gabi </a:t>
            </a:r>
          </a:p>
          <a:p>
            <a:r>
              <a:rPr lang="en-US" dirty="0"/>
              <a:t>Remove “dead” audio parts - Gal</a:t>
            </a:r>
          </a:p>
          <a:p>
            <a:r>
              <a:rPr lang="en-US" dirty="0"/>
              <a:t>Data augmentation creation - Gal</a:t>
            </a:r>
          </a:p>
          <a:p>
            <a:r>
              <a:rPr lang="en-US" dirty="0"/>
              <a:t>Grid Search – Idan</a:t>
            </a:r>
          </a:p>
          <a:p>
            <a:r>
              <a:rPr lang="en-US" dirty="0"/>
              <a:t>1X1 TDNN – Gabi</a:t>
            </a:r>
          </a:p>
          <a:p>
            <a:r>
              <a:rPr lang="en-US" dirty="0"/>
              <a:t>Funnel Structure – Gabi</a:t>
            </a:r>
          </a:p>
          <a:p>
            <a:r>
              <a:rPr lang="en-US" dirty="0"/>
              <a:t>Integrated Model - Idan</a:t>
            </a:r>
          </a:p>
          <a:p>
            <a:r>
              <a:rPr lang="en-US" dirty="0"/>
              <a:t>Fine Tuning using Data Augmentation – Gal</a:t>
            </a:r>
          </a:p>
          <a:p>
            <a:r>
              <a:rPr lang="en-US" dirty="0"/>
              <a:t>Results Plots - Idan</a:t>
            </a:r>
          </a:p>
          <a:p>
            <a:endParaRPr lang="en-US" dirty="0"/>
          </a:p>
          <a:p>
            <a:r>
              <a:rPr lang="en-US" dirty="0"/>
              <a:t>Code: </a:t>
            </a:r>
            <a:r>
              <a:rPr lang="en-US" dirty="0">
                <a:hlinkClick r:id="rId3"/>
              </a:rPr>
              <a:t>https://github.com/GalKoaz/Language-Recognition</a:t>
            </a:r>
            <a:endParaRPr lang="en-US" dirty="0"/>
          </a:p>
          <a:p>
            <a:endParaRPr lang="en-IL" dirty="0"/>
          </a:p>
        </p:txBody>
      </p:sp>
    </p:spTree>
    <p:extLst>
      <p:ext uri="{BB962C8B-B14F-4D97-AF65-F5344CB8AC3E}">
        <p14:creationId xmlns:p14="http://schemas.microsoft.com/office/powerpoint/2010/main" val="115582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normAutofit/>
          </a:bodyPr>
          <a:lstStyle/>
          <a:p>
            <a:r>
              <a:rPr lang="en-US" sz="3200" dirty="0"/>
              <a:t>Discussion – Open Questions &amp; Future Work</a:t>
            </a:r>
            <a:endParaRPr lang="en-IL" sz="3200" dirty="0"/>
          </a:p>
        </p:txBody>
      </p:sp>
      <p:sp>
        <p:nvSpPr>
          <p:cNvPr id="4" name="Content Placeholder 2">
            <a:extLst>
              <a:ext uri="{FF2B5EF4-FFF2-40B4-BE49-F238E27FC236}">
                <a16:creationId xmlns:a16="http://schemas.microsoft.com/office/drawing/2014/main" id="{D6442F73-6E5C-793D-C581-6A73E49DB3D4}"/>
              </a:ext>
            </a:extLst>
          </p:cNvPr>
          <p:cNvSpPr>
            <a:spLocks noGrp="1"/>
          </p:cNvSpPr>
          <p:nvPr>
            <p:ph idx="1"/>
          </p:nvPr>
        </p:nvSpPr>
        <p:spPr>
          <a:xfrm>
            <a:off x="780134" y="1243173"/>
            <a:ext cx="7583030" cy="5614827"/>
          </a:xfrm>
        </p:spPr>
        <p:txBody>
          <a:bodyPr>
            <a:normAutofit/>
          </a:bodyPr>
          <a:lstStyle/>
          <a:p>
            <a:r>
              <a:rPr lang="en-US" sz="1600" dirty="0"/>
              <a:t>Conclusions:</a:t>
            </a:r>
          </a:p>
          <a:p>
            <a:pPr lvl="1">
              <a:buFont typeface="Wingdings" panose="05000000000000000000" pitchFamily="2" charset="2"/>
              <a:buChar char="Ø"/>
            </a:pPr>
            <a:r>
              <a:rPr lang="en-US" sz="1400" dirty="0"/>
              <a:t>Methods to address embedding model improvement</a:t>
            </a:r>
          </a:p>
          <a:p>
            <a:pPr lvl="1">
              <a:buFont typeface="Wingdings" panose="05000000000000000000" pitchFamily="2" charset="2"/>
              <a:buChar char="Ø"/>
            </a:pPr>
            <a:r>
              <a:rPr lang="en-US" sz="1400" dirty="0"/>
              <a:t>Model improvement</a:t>
            </a:r>
          </a:p>
          <a:p>
            <a:pPr lvl="1">
              <a:buFont typeface="Wingdings" panose="05000000000000000000" pitchFamily="2" charset="2"/>
              <a:buChar char="Ø"/>
            </a:pPr>
            <a:r>
              <a:rPr lang="en-US" sz="1400" dirty="0"/>
              <a:t>Fewer data than the baseline model</a:t>
            </a:r>
          </a:p>
          <a:p>
            <a:pPr lvl="1">
              <a:buFont typeface="Wingdings" panose="05000000000000000000" pitchFamily="2" charset="2"/>
              <a:buChar char="Ø"/>
            </a:pPr>
            <a:r>
              <a:rPr lang="en-US" sz="1400" dirty="0"/>
              <a:t>Funnel structure made the greatest improvement</a:t>
            </a:r>
          </a:p>
          <a:p>
            <a:pPr lvl="1">
              <a:buFont typeface="Wingdings" panose="05000000000000000000" pitchFamily="2" charset="2"/>
              <a:buChar char="Ø"/>
            </a:pPr>
            <a:r>
              <a:rPr lang="en-US" sz="1400" dirty="0"/>
              <a:t>Adding 1x1 TDNN intermediate layers were the least improvements</a:t>
            </a:r>
          </a:p>
          <a:p>
            <a:pPr lvl="1">
              <a:buFont typeface="Wingdings" panose="05000000000000000000" pitchFamily="2" charset="2"/>
              <a:buChar char="Ø"/>
            </a:pPr>
            <a:r>
              <a:rPr lang="en-US" sz="1400" dirty="0"/>
              <a:t>Accuracy difference between languages</a:t>
            </a:r>
          </a:p>
          <a:p>
            <a:pPr marL="457200" lvl="1" indent="0">
              <a:buNone/>
            </a:pPr>
            <a:endParaRPr lang="en-US" sz="1400" dirty="0"/>
          </a:p>
          <a:p>
            <a:r>
              <a:rPr lang="en-US" sz="1600" dirty="0"/>
              <a:t>Methods which not improved the baseline model:</a:t>
            </a:r>
          </a:p>
          <a:p>
            <a:pPr lvl="1">
              <a:buFont typeface="Wingdings" panose="05000000000000000000" pitchFamily="2" charset="2"/>
              <a:buChar char="Ø"/>
            </a:pPr>
            <a:r>
              <a:rPr lang="en-US" sz="1400" dirty="0"/>
              <a:t>Noise removal</a:t>
            </a:r>
          </a:p>
          <a:p>
            <a:pPr lvl="1">
              <a:buFont typeface="Wingdings" panose="05000000000000000000" pitchFamily="2" charset="2"/>
              <a:buChar char="Ø"/>
            </a:pPr>
            <a:r>
              <a:rPr lang="en-US" sz="1400" dirty="0"/>
              <a:t>Silence parts removal</a:t>
            </a:r>
          </a:p>
          <a:p>
            <a:pPr lvl="1">
              <a:buFont typeface="Wingdings" panose="05000000000000000000" pitchFamily="2" charset="2"/>
              <a:buChar char="Ø"/>
            </a:pPr>
            <a:r>
              <a:rPr lang="en-US" sz="1400" dirty="0"/>
              <a:t>Overlap voices removal</a:t>
            </a:r>
          </a:p>
          <a:p>
            <a:pPr lvl="1"/>
            <a:endParaRPr lang="en-US" sz="1400" dirty="0"/>
          </a:p>
          <a:p>
            <a:r>
              <a:rPr lang="en-US" sz="1600" dirty="0"/>
              <a:t>Future works:</a:t>
            </a:r>
          </a:p>
          <a:p>
            <a:pPr lvl="1">
              <a:buFont typeface="Wingdings" panose="05000000000000000000" pitchFamily="2" charset="2"/>
              <a:buChar char="Ø"/>
            </a:pPr>
            <a:r>
              <a:rPr lang="en-US" sz="1400" dirty="0"/>
              <a:t>More augmentations methods, work with “real” data instead Common-Voice data, cross-validation, try other embedding models and ensemble methods.</a:t>
            </a:r>
          </a:p>
          <a:p>
            <a:pPr lvl="1"/>
            <a:endParaRPr lang="en-IL" sz="1400" dirty="0"/>
          </a:p>
        </p:txBody>
      </p:sp>
    </p:spTree>
    <p:extLst>
      <p:ext uri="{BB962C8B-B14F-4D97-AF65-F5344CB8AC3E}">
        <p14:creationId xmlns:p14="http://schemas.microsoft.com/office/powerpoint/2010/main" val="273376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a:xfrm>
            <a:off x="924674" y="2404534"/>
            <a:ext cx="8349329" cy="1646302"/>
          </a:xfrm>
        </p:spPr>
        <p:txBody>
          <a:bodyPr/>
          <a:lstStyle/>
          <a:p>
            <a:pPr algn="ctr"/>
            <a:r>
              <a:rPr lang="en-US" dirty="0"/>
              <a:t>Language Recognition using X-Vector and TDNN</a:t>
            </a:r>
            <a:endParaRPr lang="en-IL" dirty="0"/>
          </a:p>
        </p:txBody>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a:xfrm>
            <a:off x="1507067" y="4543993"/>
            <a:ext cx="7766936" cy="1096899"/>
          </a:xfrm>
        </p:spPr>
        <p:txBody>
          <a:bodyPr/>
          <a:lstStyle/>
          <a:p>
            <a:pPr algn="ctr"/>
            <a:r>
              <a:rPr lang="en-US" dirty="0"/>
              <a:t>Gabriel Dunaevsky, 208407379</a:t>
            </a:r>
            <a:br>
              <a:rPr lang="en-US" dirty="0"/>
            </a:br>
            <a:r>
              <a:rPr lang="en-US" dirty="0"/>
              <a:t>Idan Kaminetsky, 208588392 </a:t>
            </a:r>
            <a:br>
              <a:rPr lang="en-US" dirty="0"/>
            </a:br>
            <a:r>
              <a:rPr lang="en-US" dirty="0"/>
              <a:t>Gal </a:t>
            </a:r>
            <a:r>
              <a:rPr lang="en-US" dirty="0" err="1"/>
              <a:t>Koaz</a:t>
            </a:r>
            <a:r>
              <a:rPr lang="en-US" dirty="0"/>
              <a:t>, 206260168</a:t>
            </a:r>
            <a:endParaRPr lang="en-IL" dirty="0"/>
          </a:p>
        </p:txBody>
      </p:sp>
    </p:spTree>
    <p:extLst>
      <p:ext uri="{BB962C8B-B14F-4D97-AF65-F5344CB8AC3E}">
        <p14:creationId xmlns:p14="http://schemas.microsoft.com/office/powerpoint/2010/main" val="40849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p:txBody>
          <a:bodyPr/>
          <a:lstStyle/>
          <a:p>
            <a:r>
              <a:rPr lang="en-US" dirty="0"/>
              <a:t>Introduction</a:t>
            </a:r>
            <a:endParaRPr lang="en-IL" dirty="0"/>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294290" y="2108037"/>
            <a:ext cx="9595944" cy="3880773"/>
          </a:xfrm>
        </p:spPr>
        <p:txBody>
          <a:bodyPr>
            <a:normAutofit fontScale="92500" lnSpcReduction="10000"/>
          </a:bodyPr>
          <a:lstStyle/>
          <a:p>
            <a:pPr marL="0" indent="0">
              <a:buNone/>
            </a:pPr>
            <a:endParaRPr lang="en-US" dirty="0"/>
          </a:p>
          <a:p>
            <a:pPr algn="just"/>
            <a:r>
              <a:rPr lang="en-US" sz="2600" dirty="0"/>
              <a:t>Spoken language recognition has numerous applications in security, language acquisition, speech treatment, customer service, and virtual assistants.</a:t>
            </a:r>
          </a:p>
          <a:p>
            <a:endParaRPr lang="en-US" dirty="0"/>
          </a:p>
          <a:p>
            <a:pPr marL="0" indent="0">
              <a:buNone/>
            </a:pPr>
            <a:r>
              <a:rPr lang="en-US" u="sng" dirty="0"/>
              <a:t>Problem and motivation for our work:</a:t>
            </a:r>
          </a:p>
          <a:p>
            <a:endParaRPr lang="en-US" dirty="0"/>
          </a:p>
          <a:p>
            <a:r>
              <a:rPr lang="en-US" dirty="0"/>
              <a:t>Address methods to improve x-vector and other embedding models.</a:t>
            </a:r>
          </a:p>
          <a:p>
            <a:r>
              <a:rPr lang="en-US" dirty="0"/>
              <a:t>Deal with common languages which are not English.</a:t>
            </a:r>
          </a:p>
          <a:p>
            <a:r>
              <a:rPr lang="en-US" dirty="0"/>
              <a:t>Create a better model with less data.</a:t>
            </a:r>
          </a:p>
          <a:p>
            <a:endParaRPr lang="en-US" dirty="0"/>
          </a:p>
          <a:p>
            <a:endParaRPr lang="en-IL" dirty="0"/>
          </a:p>
        </p:txBody>
      </p:sp>
    </p:spTree>
    <p:extLst>
      <p:ext uri="{BB962C8B-B14F-4D97-AF65-F5344CB8AC3E}">
        <p14:creationId xmlns:p14="http://schemas.microsoft.com/office/powerpoint/2010/main" val="246683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p:txBody>
          <a:bodyPr>
            <a:normAutofit/>
          </a:bodyPr>
          <a:lstStyle/>
          <a:p>
            <a:r>
              <a:rPr lang="en-US" sz="4800" dirty="0"/>
              <a:t>Introduction</a:t>
            </a:r>
            <a:endParaRPr lang="en-IL" sz="4800" dirty="0"/>
          </a:p>
        </p:txBody>
      </p:sp>
      <p:sp>
        <p:nvSpPr>
          <p:cNvPr id="3" name="Content Placeholder 2">
            <a:extLst>
              <a:ext uri="{FF2B5EF4-FFF2-40B4-BE49-F238E27FC236}">
                <a16:creationId xmlns:a16="http://schemas.microsoft.com/office/drawing/2014/main" id="{E6363E42-9D49-5F4E-AF7E-B9677491899A}"/>
              </a:ext>
            </a:extLst>
          </p:cNvPr>
          <p:cNvSpPr>
            <a:spLocks noGrp="1"/>
          </p:cNvSpPr>
          <p:nvPr>
            <p:ph idx="1"/>
          </p:nvPr>
        </p:nvSpPr>
        <p:spPr/>
        <p:txBody>
          <a:bodyPr>
            <a:normAutofit/>
          </a:bodyPr>
          <a:lstStyle/>
          <a:p>
            <a:r>
              <a:rPr lang="en-US" sz="2400" dirty="0"/>
              <a:t>We took an existing language recognition model.</a:t>
            </a:r>
          </a:p>
          <a:p>
            <a:r>
              <a:rPr lang="en-US" sz="2400" dirty="0"/>
              <a:t>We tried to improve it with several methods</a:t>
            </a:r>
          </a:p>
          <a:p>
            <a:r>
              <a:rPr lang="en-US" sz="2400" dirty="0"/>
              <a:t>Architecture and data changes:</a:t>
            </a:r>
          </a:p>
          <a:p>
            <a:pPr lvl="1">
              <a:buFont typeface="Arial" panose="020B0604020202020204" pitchFamily="34" charset="0"/>
              <a:buChar char="•"/>
            </a:pPr>
            <a:r>
              <a:rPr lang="en-US" sz="2000" dirty="0"/>
              <a:t>Cleaning audio methods</a:t>
            </a:r>
          </a:p>
          <a:p>
            <a:pPr lvl="1">
              <a:buFont typeface="Arial" panose="020B0604020202020204" pitchFamily="34" charset="0"/>
              <a:buChar char="•"/>
            </a:pPr>
            <a:r>
              <a:rPr lang="en-US" sz="2000" dirty="0"/>
              <a:t>Grid Search for Hyperparameters</a:t>
            </a:r>
          </a:p>
          <a:p>
            <a:pPr lvl="1">
              <a:buFont typeface="Arial" panose="020B0604020202020204" pitchFamily="34" charset="0"/>
              <a:buChar char="•"/>
            </a:pPr>
            <a:r>
              <a:rPr lang="en-US" sz="2000" dirty="0"/>
              <a:t>Intermediate layers </a:t>
            </a:r>
          </a:p>
          <a:p>
            <a:pPr lvl="1">
              <a:buFont typeface="Arial" panose="020B0604020202020204" pitchFamily="34" charset="0"/>
              <a:buChar char="•"/>
            </a:pPr>
            <a:r>
              <a:rPr lang="en-US" sz="2000" dirty="0"/>
              <a:t>Funnel structure</a:t>
            </a:r>
          </a:p>
          <a:p>
            <a:pPr lvl="1">
              <a:buFont typeface="Arial" panose="020B0604020202020204" pitchFamily="34" charset="0"/>
              <a:buChar char="•"/>
            </a:pPr>
            <a:r>
              <a:rPr lang="en-US" sz="2000" dirty="0"/>
              <a:t>Fine tunning using data augmentations</a:t>
            </a:r>
            <a:endParaRPr lang="en-IL" sz="2000" dirty="0"/>
          </a:p>
          <a:p>
            <a:endParaRPr lang="en-US" sz="2400" dirty="0"/>
          </a:p>
          <a:p>
            <a:endParaRPr lang="en-US" sz="2400" dirty="0"/>
          </a:p>
          <a:p>
            <a:endParaRPr lang="en-IL" sz="2400" dirty="0"/>
          </a:p>
        </p:txBody>
      </p:sp>
    </p:spTree>
    <p:extLst>
      <p:ext uri="{BB962C8B-B14F-4D97-AF65-F5344CB8AC3E}">
        <p14:creationId xmlns:p14="http://schemas.microsoft.com/office/powerpoint/2010/main" val="226011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p:txBody>
          <a:bodyPr/>
          <a:lstStyle/>
          <a:p>
            <a:r>
              <a:rPr lang="en-US" dirty="0"/>
              <a:t>Dataset</a:t>
            </a:r>
            <a:endParaRPr lang="en-IL" dirty="0"/>
          </a:p>
        </p:txBody>
      </p:sp>
      <p:sp>
        <p:nvSpPr>
          <p:cNvPr id="3" name="Content Placeholder 2">
            <a:extLst>
              <a:ext uri="{FF2B5EF4-FFF2-40B4-BE49-F238E27FC236}">
                <a16:creationId xmlns:a16="http://schemas.microsoft.com/office/drawing/2014/main" id="{1AC91543-2E19-FAC3-0597-AF12197B9BD2}"/>
              </a:ext>
            </a:extLst>
          </p:cNvPr>
          <p:cNvSpPr>
            <a:spLocks noGrp="1"/>
          </p:cNvSpPr>
          <p:nvPr>
            <p:ph idx="1"/>
          </p:nvPr>
        </p:nvSpPr>
        <p:spPr>
          <a:xfrm>
            <a:off x="677334" y="1410575"/>
            <a:ext cx="8596668" cy="3880773"/>
          </a:xfrm>
        </p:spPr>
        <p:txBody>
          <a:bodyPr/>
          <a:lstStyle/>
          <a:p>
            <a:pPr algn="just"/>
            <a:r>
              <a:rPr lang="en-US" dirty="0"/>
              <a:t>10 languages from 3 family languages from Common-Voice Dataset.</a:t>
            </a:r>
          </a:p>
          <a:p>
            <a:pPr algn="just"/>
            <a:r>
              <a:rPr lang="en-US" dirty="0"/>
              <a:t>We chose the minimum number of voice segments that we had among these 10 languages, which was 994 segments so totally we are working with 9940 voice segments. We created Balanced data for Avoiding Bias, Accurate Representation, Reliable Evaluation, Improved Generalization, and Better Decision Making.</a:t>
            </a:r>
          </a:p>
          <a:p>
            <a:pPr algn="just"/>
            <a:r>
              <a:rPr lang="en-US" dirty="0"/>
              <a:t>Process: </a:t>
            </a:r>
          </a:p>
          <a:p>
            <a:pPr marL="457200" lvl="1" indent="0" algn="just">
              <a:buNone/>
            </a:pPr>
            <a:r>
              <a:rPr lang="en-US" dirty="0"/>
              <a:t>1. Cleaning the data.</a:t>
            </a:r>
          </a:p>
          <a:p>
            <a:pPr marL="0" indent="0" algn="just">
              <a:buNone/>
            </a:pPr>
            <a:r>
              <a:rPr lang="en-US" sz="1600" dirty="0"/>
              <a:t>	2. Data augmentation.</a:t>
            </a:r>
          </a:p>
        </p:txBody>
      </p:sp>
      <p:pic>
        <p:nvPicPr>
          <p:cNvPr id="7" name="Picture 6">
            <a:extLst>
              <a:ext uri="{FF2B5EF4-FFF2-40B4-BE49-F238E27FC236}">
                <a16:creationId xmlns:a16="http://schemas.microsoft.com/office/drawing/2014/main" id="{675AA79B-37FC-F47C-5358-115251C9B9E3}"/>
              </a:ext>
            </a:extLst>
          </p:cNvPr>
          <p:cNvPicPr>
            <a:picLocks noChangeAspect="1"/>
          </p:cNvPicPr>
          <p:nvPr/>
        </p:nvPicPr>
        <p:blipFill>
          <a:blip r:embed="rId3"/>
          <a:stretch>
            <a:fillRect/>
          </a:stretch>
        </p:blipFill>
        <p:spPr>
          <a:xfrm>
            <a:off x="2017742" y="4616769"/>
            <a:ext cx="5915851" cy="1867161"/>
          </a:xfrm>
          <a:prstGeom prst="rect">
            <a:avLst/>
          </a:prstGeom>
        </p:spPr>
      </p:pic>
    </p:spTree>
    <p:extLst>
      <p:ext uri="{BB962C8B-B14F-4D97-AF65-F5344CB8AC3E}">
        <p14:creationId xmlns:p14="http://schemas.microsoft.com/office/powerpoint/2010/main" val="303286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880534" y="609599"/>
            <a:ext cx="8596668" cy="1320800"/>
          </a:xfrm>
        </p:spPr>
        <p:txBody>
          <a:bodyPr>
            <a:normAutofit/>
          </a:bodyPr>
          <a:lstStyle/>
          <a:p>
            <a:r>
              <a:rPr lang="en-US" sz="4400" dirty="0"/>
              <a:t>Algorithms and Methods</a:t>
            </a:r>
            <a:endParaRPr lang="en-IL" sz="4400" dirty="0"/>
          </a:p>
        </p:txBody>
      </p:sp>
      <p:sp>
        <p:nvSpPr>
          <p:cNvPr id="4" name="Content Placeholder 2">
            <a:extLst>
              <a:ext uri="{FF2B5EF4-FFF2-40B4-BE49-F238E27FC236}">
                <a16:creationId xmlns:a16="http://schemas.microsoft.com/office/drawing/2014/main" id="{FCFFA5F7-0321-3CC3-CD6C-C4B3CF52A6A1}"/>
              </a:ext>
            </a:extLst>
          </p:cNvPr>
          <p:cNvSpPr>
            <a:spLocks noGrp="1"/>
          </p:cNvSpPr>
          <p:nvPr>
            <p:ph idx="1"/>
          </p:nvPr>
        </p:nvSpPr>
        <p:spPr>
          <a:xfrm>
            <a:off x="880534" y="1683069"/>
            <a:ext cx="8596668" cy="3880773"/>
          </a:xfrm>
        </p:spPr>
        <p:txBody>
          <a:bodyPr>
            <a:normAutofit/>
          </a:bodyPr>
          <a:lstStyle/>
          <a:p>
            <a:pPr algn="just"/>
            <a:r>
              <a:rPr lang="en-US" sz="2000" dirty="0"/>
              <a:t> TDNN - Time delay neural network</a:t>
            </a:r>
          </a:p>
          <a:p>
            <a:pPr algn="just"/>
            <a:r>
              <a:rPr lang="en-US" sz="2000" dirty="0"/>
              <a:t> X Vector</a:t>
            </a:r>
          </a:p>
          <a:p>
            <a:pPr algn="just"/>
            <a:r>
              <a:rPr lang="en-US" sz="2000" dirty="0"/>
              <a:t> Grid-Search</a:t>
            </a:r>
          </a:p>
        </p:txBody>
      </p:sp>
      <p:pic>
        <p:nvPicPr>
          <p:cNvPr id="1026" name="Picture 2" descr="Review of different robust x-vector extractors for speaker verification |  Semantic Scholar">
            <a:extLst>
              <a:ext uri="{FF2B5EF4-FFF2-40B4-BE49-F238E27FC236}">
                <a16:creationId xmlns:a16="http://schemas.microsoft.com/office/drawing/2014/main" id="{7403FAA8-26EB-4F5E-E433-97FF3903F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974" y="4144285"/>
            <a:ext cx="4341706" cy="20702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FBF86A-3110-66F7-D5ED-5B8E12B1C4E4}"/>
              </a:ext>
            </a:extLst>
          </p:cNvPr>
          <p:cNvPicPr>
            <a:picLocks noChangeAspect="1"/>
          </p:cNvPicPr>
          <p:nvPr/>
        </p:nvPicPr>
        <p:blipFill>
          <a:blip r:embed="rId4"/>
          <a:stretch>
            <a:fillRect/>
          </a:stretch>
        </p:blipFill>
        <p:spPr>
          <a:xfrm>
            <a:off x="6106504" y="1930399"/>
            <a:ext cx="5800386" cy="4284103"/>
          </a:xfrm>
          <a:prstGeom prst="rect">
            <a:avLst/>
          </a:prstGeom>
        </p:spPr>
      </p:pic>
    </p:spTree>
    <p:extLst>
      <p:ext uri="{BB962C8B-B14F-4D97-AF65-F5344CB8AC3E}">
        <p14:creationId xmlns:p14="http://schemas.microsoft.com/office/powerpoint/2010/main" val="20394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normAutofit fontScale="90000"/>
          </a:bodyPr>
          <a:lstStyle/>
          <a:p>
            <a:r>
              <a:rPr lang="en-US" sz="4400" dirty="0"/>
              <a:t>Current Approach – Baseline Model</a:t>
            </a:r>
            <a:endParaRPr lang="en-IL" sz="4400" dirty="0"/>
          </a:p>
        </p:txBody>
      </p:sp>
      <p:pic>
        <p:nvPicPr>
          <p:cNvPr id="6" name="Picture 5">
            <a:extLst>
              <a:ext uri="{FF2B5EF4-FFF2-40B4-BE49-F238E27FC236}">
                <a16:creationId xmlns:a16="http://schemas.microsoft.com/office/drawing/2014/main" id="{77ECF6F5-3E9B-ABFB-ABFB-32E3A5BB6FF9}"/>
              </a:ext>
            </a:extLst>
          </p:cNvPr>
          <p:cNvPicPr>
            <a:picLocks noChangeAspect="1"/>
          </p:cNvPicPr>
          <p:nvPr/>
        </p:nvPicPr>
        <p:blipFill rotWithShape="1">
          <a:blip r:embed="rId3"/>
          <a:srcRect r="1169" b="3"/>
          <a:stretch/>
        </p:blipFill>
        <p:spPr>
          <a:xfrm>
            <a:off x="1977066" y="1930400"/>
            <a:ext cx="5944076" cy="4255048"/>
          </a:xfrm>
          <a:prstGeom prst="rect">
            <a:avLst/>
          </a:prstGeom>
        </p:spPr>
      </p:pic>
    </p:spTree>
    <p:extLst>
      <p:ext uri="{BB962C8B-B14F-4D97-AF65-F5344CB8AC3E}">
        <p14:creationId xmlns:p14="http://schemas.microsoft.com/office/powerpoint/2010/main" val="55792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548941" y="280612"/>
            <a:ext cx="3529074" cy="1320800"/>
          </a:xfrm>
        </p:spPr>
        <p:txBody>
          <a:bodyPr anchor="ctr">
            <a:normAutofit/>
          </a:bodyPr>
          <a:lstStyle/>
          <a:p>
            <a:r>
              <a:rPr lang="en-US" sz="3300" dirty="0"/>
              <a:t>Improvements</a:t>
            </a:r>
            <a:br>
              <a:rPr lang="en-US" sz="3300" dirty="0"/>
            </a:br>
            <a:r>
              <a:rPr lang="en-US" sz="3300" dirty="0"/>
              <a:t>Accuracy</a:t>
            </a:r>
            <a:endParaRPr lang="en-IL" sz="3300" dirty="0"/>
          </a:p>
        </p:txBody>
      </p:sp>
      <p:sp>
        <p:nvSpPr>
          <p:cNvPr id="6" name="Content Placeholder 2">
            <a:extLst>
              <a:ext uri="{FF2B5EF4-FFF2-40B4-BE49-F238E27FC236}">
                <a16:creationId xmlns:a16="http://schemas.microsoft.com/office/drawing/2014/main" id="{3254F54E-17B4-CCB6-FF92-889D614F3BD9}"/>
              </a:ext>
            </a:extLst>
          </p:cNvPr>
          <p:cNvSpPr>
            <a:spLocks noGrp="1"/>
          </p:cNvSpPr>
          <p:nvPr>
            <p:ph idx="1"/>
          </p:nvPr>
        </p:nvSpPr>
        <p:spPr>
          <a:xfrm>
            <a:off x="443837" y="2034524"/>
            <a:ext cx="3979307" cy="4166639"/>
          </a:xfrm>
        </p:spPr>
        <p:txBody>
          <a:bodyPr>
            <a:normAutofit/>
          </a:bodyPr>
          <a:lstStyle/>
          <a:p>
            <a:pPr marL="0" indent="0" algn="just">
              <a:buNone/>
            </a:pPr>
            <a:r>
              <a:rPr lang="en-US" sz="2000" u="sng" dirty="0"/>
              <a:t>Framework:</a:t>
            </a:r>
          </a:p>
          <a:p>
            <a:pPr algn="just"/>
            <a:r>
              <a:rPr lang="en-US" sz="2000" dirty="0"/>
              <a:t>Grid Search for Context Size and Dilation Hyperparameters</a:t>
            </a:r>
          </a:p>
          <a:p>
            <a:pPr algn="just"/>
            <a:r>
              <a:rPr lang="en-US" sz="2000" dirty="0"/>
              <a:t>1x1 TDNN intermediate layers</a:t>
            </a:r>
          </a:p>
          <a:p>
            <a:pPr algn="just"/>
            <a:r>
              <a:rPr lang="en-US" sz="2000" dirty="0"/>
              <a:t>TDNN funnel structure</a:t>
            </a:r>
          </a:p>
          <a:p>
            <a:pPr algn="just"/>
            <a:r>
              <a:rPr lang="en-US" sz="2000" dirty="0"/>
              <a:t>Integrated Model</a:t>
            </a:r>
          </a:p>
          <a:p>
            <a:r>
              <a:rPr lang="en-US" sz="2000" dirty="0"/>
              <a:t>Final model: fine Tuning using Data Augmentations:</a:t>
            </a:r>
            <a:br>
              <a:rPr lang="en-US" sz="2000" dirty="0"/>
            </a:br>
            <a:r>
              <a:rPr lang="en-US" sz="2000" dirty="0"/>
              <a:t>Speed, Pitch, Noise.</a:t>
            </a:r>
          </a:p>
          <a:p>
            <a:pPr algn="just"/>
            <a:endParaRPr lang="en-IL" sz="2000" dirty="0"/>
          </a:p>
        </p:txBody>
      </p:sp>
      <p:pic>
        <p:nvPicPr>
          <p:cNvPr id="3" name="Picture 2">
            <a:extLst>
              <a:ext uri="{FF2B5EF4-FFF2-40B4-BE49-F238E27FC236}">
                <a16:creationId xmlns:a16="http://schemas.microsoft.com/office/drawing/2014/main" id="{975CDFD2-CA6B-A2CA-BB22-8BD79D31003D}"/>
              </a:ext>
            </a:extLst>
          </p:cNvPr>
          <p:cNvPicPr>
            <a:picLocks noChangeAspect="1"/>
          </p:cNvPicPr>
          <p:nvPr/>
        </p:nvPicPr>
        <p:blipFill>
          <a:blip r:embed="rId3"/>
          <a:stretch>
            <a:fillRect/>
          </a:stretch>
        </p:blipFill>
        <p:spPr>
          <a:xfrm>
            <a:off x="4631892" y="386101"/>
            <a:ext cx="6370720" cy="3296847"/>
          </a:xfrm>
          <a:prstGeom prst="rect">
            <a:avLst/>
          </a:prstGeom>
        </p:spPr>
      </p:pic>
      <p:pic>
        <p:nvPicPr>
          <p:cNvPr id="5" name="Picture 4">
            <a:extLst>
              <a:ext uri="{FF2B5EF4-FFF2-40B4-BE49-F238E27FC236}">
                <a16:creationId xmlns:a16="http://schemas.microsoft.com/office/drawing/2014/main" id="{B0A791B7-9EEC-6556-5CF7-5A525D33EE07}"/>
              </a:ext>
            </a:extLst>
          </p:cNvPr>
          <p:cNvPicPr>
            <a:picLocks noChangeAspect="1"/>
          </p:cNvPicPr>
          <p:nvPr/>
        </p:nvPicPr>
        <p:blipFill>
          <a:blip r:embed="rId4"/>
          <a:stretch>
            <a:fillRect/>
          </a:stretch>
        </p:blipFill>
        <p:spPr>
          <a:xfrm>
            <a:off x="5656582" y="3922308"/>
            <a:ext cx="4321340" cy="2549591"/>
          </a:xfrm>
          <a:prstGeom prst="rect">
            <a:avLst/>
          </a:prstGeom>
        </p:spPr>
      </p:pic>
    </p:spTree>
    <p:extLst>
      <p:ext uri="{BB962C8B-B14F-4D97-AF65-F5344CB8AC3E}">
        <p14:creationId xmlns:p14="http://schemas.microsoft.com/office/powerpoint/2010/main" val="393286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a:xfrm>
            <a:off x="620913" y="116978"/>
            <a:ext cx="8508893" cy="1024415"/>
          </a:xfrm>
        </p:spPr>
        <p:txBody>
          <a:bodyPr vert="horz" lIns="91440" tIns="45720" rIns="91440" bIns="45720" rtlCol="0" anchor="b">
            <a:normAutofit/>
          </a:bodyPr>
          <a:lstStyle/>
          <a:p>
            <a:pPr algn="r"/>
            <a:r>
              <a:rPr lang="en-US" sz="5400" dirty="0"/>
              <a:t>Final Model - Performance</a:t>
            </a:r>
          </a:p>
        </p:txBody>
      </p:sp>
      <p:pic>
        <p:nvPicPr>
          <p:cNvPr id="7" name="Picture 6">
            <a:extLst>
              <a:ext uri="{FF2B5EF4-FFF2-40B4-BE49-F238E27FC236}">
                <a16:creationId xmlns:a16="http://schemas.microsoft.com/office/drawing/2014/main" id="{D1143A90-9990-0ABE-2F42-2AC453B7F125}"/>
              </a:ext>
            </a:extLst>
          </p:cNvPr>
          <p:cNvPicPr>
            <a:picLocks noChangeAspect="1"/>
          </p:cNvPicPr>
          <p:nvPr/>
        </p:nvPicPr>
        <p:blipFill rotWithShape="1">
          <a:blip r:embed="rId3"/>
          <a:srcRect b="12009"/>
          <a:stretch/>
        </p:blipFill>
        <p:spPr>
          <a:xfrm>
            <a:off x="6658441" y="1524274"/>
            <a:ext cx="5329153" cy="4919055"/>
          </a:xfrm>
          <a:prstGeom prst="rect">
            <a:avLst/>
          </a:prstGeom>
        </p:spPr>
      </p:pic>
      <p:pic>
        <p:nvPicPr>
          <p:cNvPr id="5" name="Picture 4">
            <a:extLst>
              <a:ext uri="{FF2B5EF4-FFF2-40B4-BE49-F238E27FC236}">
                <a16:creationId xmlns:a16="http://schemas.microsoft.com/office/drawing/2014/main" id="{27E775F9-F967-938D-7EAC-42356DAEE6CC}"/>
              </a:ext>
            </a:extLst>
          </p:cNvPr>
          <p:cNvPicPr>
            <a:picLocks noChangeAspect="1"/>
          </p:cNvPicPr>
          <p:nvPr/>
        </p:nvPicPr>
        <p:blipFill>
          <a:blip r:embed="rId4"/>
          <a:stretch>
            <a:fillRect/>
          </a:stretch>
        </p:blipFill>
        <p:spPr>
          <a:xfrm>
            <a:off x="380120" y="1524274"/>
            <a:ext cx="5962492" cy="4919055"/>
          </a:xfrm>
          <a:prstGeom prst="rect">
            <a:avLst/>
          </a:prstGeom>
        </p:spPr>
      </p:pic>
    </p:spTree>
    <p:extLst>
      <p:ext uri="{BB962C8B-B14F-4D97-AF65-F5344CB8AC3E}">
        <p14:creationId xmlns:p14="http://schemas.microsoft.com/office/powerpoint/2010/main" val="740983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415</TotalTime>
  <Words>591</Words>
  <Application>Microsoft Office PowerPoint</Application>
  <PresentationFormat>Widescreen</PresentationFormat>
  <Paragraphs>121</Paragraphs>
  <Slides>12</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Google Sans</vt:lpstr>
      <vt:lpstr>Trebuchet MS</vt:lpstr>
      <vt:lpstr>Wingdings</vt:lpstr>
      <vt:lpstr>Wingdings 3</vt:lpstr>
      <vt:lpstr>Facet</vt:lpstr>
      <vt:lpstr>Guidelines </vt:lpstr>
      <vt:lpstr>Language Recognition using X-Vector and TDNN</vt:lpstr>
      <vt:lpstr>Introduction</vt:lpstr>
      <vt:lpstr>Introduction</vt:lpstr>
      <vt:lpstr>Dataset</vt:lpstr>
      <vt:lpstr>Algorithms and Methods</vt:lpstr>
      <vt:lpstr>Current Approach – Baseline Model</vt:lpstr>
      <vt:lpstr>Improvements Accuracy</vt:lpstr>
      <vt:lpstr>Final Model - Performance</vt:lpstr>
      <vt:lpstr>Results</vt:lpstr>
      <vt:lpstr>Code</vt:lpstr>
      <vt:lpstr>Discussion – Open Questions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dc:creator>oranidjar</dc:creator>
  <cp:lastModifiedBy>עידן קמינצקי</cp:lastModifiedBy>
  <cp:revision>13</cp:revision>
  <dcterms:created xsi:type="dcterms:W3CDTF">2022-12-25T22:21:39Z</dcterms:created>
  <dcterms:modified xsi:type="dcterms:W3CDTF">2023-06-12T10:41:50Z</dcterms:modified>
</cp:coreProperties>
</file>