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8FD7E5"/>
    <a:srgbClr val="93BAE1"/>
    <a:srgbClr val="A4A4DC"/>
    <a:srgbClr val="6F7F99"/>
    <a:srgbClr val="026FA0"/>
    <a:srgbClr val="1774F1"/>
    <a:srgbClr val="77BAFD"/>
    <a:srgbClr val="5208E6"/>
    <a:srgbClr val="98C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66" d="100"/>
          <a:sy n="66" d="100"/>
        </p:scale>
        <p:origin x="-1878" y="-598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jpeg"/><Relationship Id="rId18" Type="http://schemas.openxmlformats.org/officeDocument/2006/relationships/image" Target="../media/image10.png"/><Relationship Id="rId26" Type="http://schemas.openxmlformats.org/officeDocument/2006/relationships/image" Target="../media/image22.png"/><Relationship Id="rId39" Type="http://schemas.openxmlformats.org/officeDocument/2006/relationships/image" Target="../media/image34.emf"/><Relationship Id="rId21" Type="http://schemas.openxmlformats.org/officeDocument/2006/relationships/image" Target="../media/image16.png"/><Relationship Id="rId34" Type="http://schemas.openxmlformats.org/officeDocument/2006/relationships/image" Target="../media/image29.emf"/><Relationship Id="rId42" Type="http://schemas.openxmlformats.org/officeDocument/2006/relationships/image" Target="../media/image37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41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27.emf"/><Relationship Id="rId37" Type="http://schemas.openxmlformats.org/officeDocument/2006/relationships/image" Target="../media/image32.emf"/><Relationship Id="rId40" Type="http://schemas.openxmlformats.org/officeDocument/2006/relationships/image" Target="../media/image35.emf"/><Relationship Id="rId45" Type="http://schemas.openxmlformats.org/officeDocument/2006/relationships/image" Target="../media/image40.emf"/><Relationship Id="rId5" Type="http://schemas.openxmlformats.org/officeDocument/2006/relationships/image" Target="../media/image4.png"/><Relationship Id="rId15" Type="http://schemas.openxmlformats.org/officeDocument/2006/relationships/image" Target="../media/image9.jpe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36" Type="http://schemas.openxmlformats.org/officeDocument/2006/relationships/image" Target="../media/image31.emf"/><Relationship Id="rId19" Type="http://schemas.openxmlformats.org/officeDocument/2006/relationships/image" Target="../media/image14.png"/><Relationship Id="rId31" Type="http://schemas.openxmlformats.org/officeDocument/2006/relationships/image" Target="../media/image26.emf"/><Relationship Id="rId44" Type="http://schemas.openxmlformats.org/officeDocument/2006/relationships/image" Target="../media/image39.emf"/><Relationship Id="rId4" Type="http://schemas.openxmlformats.org/officeDocument/2006/relationships/image" Target="../media/image3.jpeg"/><Relationship Id="rId14" Type="http://schemas.openxmlformats.org/officeDocument/2006/relationships/image" Target="../media/image110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Relationship Id="rId30" Type="http://schemas.openxmlformats.org/officeDocument/2006/relationships/image" Target="../media/image25.png"/><Relationship Id="rId35" Type="http://schemas.openxmlformats.org/officeDocument/2006/relationships/image" Target="../media/image30.emf"/><Relationship Id="rId43" Type="http://schemas.openxmlformats.org/officeDocument/2006/relationships/image" Target="../media/image38.emf"/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5" Type="http://schemas.openxmlformats.org/officeDocument/2006/relationships/image" Target="../media/image21.png"/><Relationship Id="rId33" Type="http://schemas.openxmlformats.org/officeDocument/2006/relationships/image" Target="../media/image28.emf"/><Relationship Id="rId38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Rectangle 4"/>
              <p:cNvSpPr>
                <a:spLocks noChangeArrowheads="1"/>
              </p:cNvSpPr>
              <p:nvPr/>
            </p:nvSpPr>
            <p:spPr bwMode="auto">
              <a:xfrm>
                <a:off x="10661006" y="9743281"/>
                <a:ext cx="8820000" cy="1744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Framework: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the Riemannian Manifold of all SPD matrices.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Riemannian Geodesic distance is given by: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Riemannian mean of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given by: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32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tangent space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define the logarithmic mapping to the tangent plane by: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1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denote the vector representation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ec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(∙)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ct val="20000"/>
                  </a:spcBef>
                </a:pPr>
                <a:endParaRPr lang="en-US" sz="1600" b="0" dirty="0" smtClean="0">
                  <a:solidFill>
                    <a:srgbClr val="002060"/>
                  </a:solidFill>
                </a:endParaRPr>
              </a:p>
              <a:p>
                <a:pPr algn="l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 i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Vec</m:t>
                    </m:r>
                    <m:d>
                      <m:d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1006" y="9743281"/>
                <a:ext cx="8820000" cy="17449800"/>
              </a:xfrm>
              <a:prstGeom prst="rect">
                <a:avLst/>
              </a:prstGeom>
              <a:blipFill>
                <a:blip r:embed="rId2"/>
                <a:stretch>
                  <a:fillRect l="-2073" t="-454" r="-15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232" y="16751200"/>
            <a:ext cx="4592367" cy="320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" name="קבוצה 160"/>
          <p:cNvGrpSpPr/>
          <p:nvPr/>
        </p:nvGrpSpPr>
        <p:grpSpPr>
          <a:xfrm>
            <a:off x="6450806" y="18551417"/>
            <a:ext cx="3282117" cy="2469464"/>
            <a:chOff x="3886200" y="3219060"/>
            <a:chExt cx="5274945" cy="3715139"/>
          </a:xfrm>
        </p:grpSpPr>
        <p:pic>
          <p:nvPicPr>
            <p:cNvPr id="162" name="Picture 1" descr="תוצאת תמונה עבור ‪10-20 electrode placement‬‏">
              <a:extLst>
                <a:ext uri="{FF2B5EF4-FFF2-40B4-BE49-F238E27FC236}">
                  <a16:creationId xmlns:a16="http://schemas.microsoft.com/office/drawing/2014/main" id="{7DD7956A-D087-42E6-9CC5-EF57BA256534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01"/>
            <a:stretch/>
          </p:blipFill>
          <p:spPr bwMode="auto">
            <a:xfrm>
              <a:off x="3886200" y="3219060"/>
              <a:ext cx="5274945" cy="37151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63" name="קבוצה 162"/>
            <p:cNvGrpSpPr/>
            <p:nvPr/>
          </p:nvGrpSpPr>
          <p:grpSpPr>
            <a:xfrm>
              <a:off x="5625283" y="4214153"/>
              <a:ext cx="1968949" cy="1961350"/>
              <a:chOff x="527539" y="302455"/>
              <a:chExt cx="1969086" cy="1961857"/>
            </a:xfrm>
          </p:grpSpPr>
          <p:sp>
            <p:nvSpPr>
              <p:cNvPr id="164" name="אליפסה 163"/>
              <p:cNvSpPr/>
              <p:nvPr/>
            </p:nvSpPr>
            <p:spPr>
              <a:xfrm>
                <a:off x="1997613" y="61194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6" name="אליפסה 165"/>
              <p:cNvSpPr/>
              <p:nvPr/>
            </p:nvSpPr>
            <p:spPr>
              <a:xfrm>
                <a:off x="2166425" y="1997612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7" name="אליפסה 166"/>
              <p:cNvSpPr/>
              <p:nvPr/>
            </p:nvSpPr>
            <p:spPr>
              <a:xfrm>
                <a:off x="949570" y="30245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8" name="אליפסה 167"/>
              <p:cNvSpPr/>
              <p:nvPr/>
            </p:nvSpPr>
            <p:spPr>
              <a:xfrm>
                <a:off x="527539" y="1294228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</p:grpSp>
      </p:grpSp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3"/>
            <a:ext cx="9360000" cy="12702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791593" cy="849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modalities for brain imaging are not always feasible or available at early stages of the illness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 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can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applied at the bedside of critically-ill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patients, detect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neurological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injury, aid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guiding therapy and improve outcomes.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0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endParaRPr lang="en-US" sz="320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activity using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monitoring: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 voltage fluctuations resulting from ionic current within the neurons of the brain.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Noninvasive, with the electrodes placed along the scalp. 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12099" y="18640233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4"/>
              <p:cNvSpPr>
                <a:spLocks noChangeArrowheads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11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volunteers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critically-ill patients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years; all with various brain injuries.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stretchable electrode cap contained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64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EEG electrodes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set-up consists of three types of stimuli: somatosensory, auditory and visual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blipFill rotWithShape="1">
                <a:blip r:embed="rId5"/>
                <a:stretch>
                  <a:fillRect l="-2025" t="-3213" r="-16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10736641" y="34794633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 Using PCA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21993033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21859081"/>
            <a:ext cx="9360000" cy="9728857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3132" y="88104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8623081"/>
            <a:ext cx="9360000" cy="316042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488285" y="386230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488285" y="39728224"/>
            <a:ext cx="8812479" cy="17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managed to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improved classification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using PT and rotation, especially with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stimuli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different functional areas. 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934781" y="32203833"/>
            <a:ext cx="9054000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568344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Brain Activation Patterns </a:t>
            </a:r>
            <a:r>
              <a:rPr lang="en-US" sz="1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Data</a:t>
            </a:r>
            <a:endParaRPr lang="en-US" sz="10000" kern="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Maman</a:t>
            </a: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Or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Yair</a:t>
            </a:r>
            <a:endParaRPr lang="en-US" sz="6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08211" y="8828881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Riemannian Geometry</a:t>
            </a:r>
          </a:p>
        </p:txBody>
      </p:sp>
      <p:sp>
        <p:nvSpPr>
          <p:cNvPr id="127" name="Rounded Rectangle 199"/>
          <p:cNvSpPr/>
          <p:nvPr/>
        </p:nvSpPr>
        <p:spPr>
          <a:xfrm>
            <a:off x="20286000" y="8623034"/>
            <a:ext cx="9360000" cy="2839984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2018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07735"/>
            <a:chOff x="10489406" y="218282"/>
            <a:chExt cx="9283377" cy="2907735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>
                      <a:lumMod val="50000"/>
                    </a:schemeClr>
                  </a:solidFill>
                </a:rPr>
                <a:t>Signal and Image Processing Lab</a:t>
              </a:r>
              <a:endParaRPr lang="en-US" sz="4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Andrew and Erna Viterbi</a:t>
              </a:r>
            </a:p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Faculty of Electrical Engineering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900000" y="19797644"/>
            <a:ext cx="8820000" cy="160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Stimulus classification bases</a:t>
            </a:r>
            <a:b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EEG recording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4"/>
              <p:cNvSpPr>
                <a:spLocks noChangeArrowheads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final data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contains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200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1000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trials for each stimulus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stimuli)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every subject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subjects). </a:t>
                </a:r>
              </a:p>
            </p:txBody>
          </p:sp>
        </mc:Choice>
        <mc:Fallback xmlns="">
          <p:sp>
            <p:nvSpPr>
              <p:cNvPr id="17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blipFill rotWithShape="1">
                <a:blip r:embed="rId12"/>
                <a:stretch>
                  <a:fillRect l="-1498" t="-3802" r="-15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קבוצה 16"/>
          <p:cNvGrpSpPr/>
          <p:nvPr/>
        </p:nvGrpSpPr>
        <p:grpSpPr>
          <a:xfrm>
            <a:off x="4320803" y="33365281"/>
            <a:ext cx="3406263" cy="3089977"/>
            <a:chOff x="13414892" y="9935891"/>
            <a:chExt cx="3406263" cy="3089977"/>
          </a:xfrm>
        </p:grpSpPr>
        <p:pic>
          <p:nvPicPr>
            <p:cNvPr id="181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9935891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5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3982876" y="10658940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11960327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7" name="קבוצה 416"/>
          <p:cNvGrpSpPr/>
          <p:nvPr/>
        </p:nvGrpSpPr>
        <p:grpSpPr>
          <a:xfrm>
            <a:off x="2057479" y="33692721"/>
            <a:ext cx="3924854" cy="2181497"/>
            <a:chOff x="10831752" y="10076384"/>
            <a:chExt cx="3924854" cy="2181497"/>
          </a:xfrm>
        </p:grpSpPr>
        <p:pic>
          <p:nvPicPr>
            <p:cNvPr id="418" name="Picture 7" descr="Image result for eeg electrode cap back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1752" y="10076384"/>
              <a:ext cx="1636897" cy="187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9" name="מחבר חץ ישר 418"/>
            <p:cNvCxnSpPr/>
            <p:nvPr/>
          </p:nvCxnSpPr>
          <p:spPr>
            <a:xfrm flipV="1">
              <a:off x="12445376" y="11038681"/>
              <a:ext cx="1015830" cy="841268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מחבר חץ ישר 419"/>
            <p:cNvCxnSpPr/>
            <p:nvPr/>
          </p:nvCxnSpPr>
          <p:spPr>
            <a:xfrm flipV="1">
              <a:off x="12445376" y="10429081"/>
              <a:ext cx="915352" cy="14478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מחבר חץ ישר 420"/>
            <p:cNvCxnSpPr/>
            <p:nvPr/>
          </p:nvCxnSpPr>
          <p:spPr>
            <a:xfrm>
              <a:off x="12445376" y="11876881"/>
              <a:ext cx="915352" cy="3810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/>
                <p:cNvSpPr txBox="1"/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קבוצה 443"/>
          <p:cNvGrpSpPr/>
          <p:nvPr/>
        </p:nvGrpSpPr>
        <p:grpSpPr>
          <a:xfrm>
            <a:off x="963612" y="34736881"/>
            <a:ext cx="7787574" cy="6699780"/>
            <a:chOff x="10843339" y="11267281"/>
            <a:chExt cx="7787574" cy="6699780"/>
          </a:xfrm>
        </p:grpSpPr>
        <p:cxnSp>
          <p:nvCxnSpPr>
            <p:cNvPr id="195" name="Elbow Connector 355"/>
            <p:cNvCxnSpPr>
              <a:stCxn id="204" idx="3"/>
              <a:endCxn id="210" idx="1"/>
            </p:cNvCxnSpPr>
            <p:nvPr/>
          </p:nvCxnSpPr>
          <p:spPr>
            <a:xfrm>
              <a:off x="13651303" y="14391482"/>
              <a:ext cx="495703" cy="12700"/>
            </a:xfrm>
            <a:prstGeom prst="bentConnector3">
              <a:avLst>
                <a:gd name="adj1" fmla="val 6537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254"/>
            <p:cNvCxnSpPr/>
            <p:nvPr/>
          </p:nvCxnSpPr>
          <p:spPr>
            <a:xfrm flipV="1">
              <a:off x="13603690" y="17019731"/>
              <a:ext cx="590928" cy="3630"/>
            </a:xfrm>
            <a:prstGeom prst="bentConnector3">
              <a:avLst>
                <a:gd name="adj1" fmla="val 7435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351"/>
            <p:cNvSpPr/>
            <p:nvPr/>
          </p:nvSpPr>
          <p:spPr>
            <a:xfrm>
              <a:off x="11403806" y="1340088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Preprocessing: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BP filter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Down sampling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Disqualify trials and reject noisy electrodes</a:t>
              </a:r>
              <a:endParaRPr lang="en-US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ounded Rectangle 352"/>
            <p:cNvSpPr/>
            <p:nvPr/>
          </p:nvSpPr>
          <p:spPr>
            <a:xfrm>
              <a:off x="16605079" y="13400882"/>
              <a:ext cx="2025834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processing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ounded Rectangle 353"/>
            <p:cNvSpPr/>
            <p:nvPr/>
          </p:nvSpPr>
          <p:spPr>
            <a:xfrm>
              <a:off x="11363731" y="1598586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Elbow Connector 356"/>
            <p:cNvCxnSpPr>
              <a:stCxn id="210" idx="3"/>
              <a:endCxn id="205" idx="1"/>
            </p:cNvCxnSpPr>
            <p:nvPr/>
          </p:nvCxnSpPr>
          <p:spPr>
            <a:xfrm>
              <a:off x="16204406" y="14391482"/>
              <a:ext cx="400673" cy="12700"/>
            </a:xfrm>
            <a:prstGeom prst="bentConnector3">
              <a:avLst>
                <a:gd name="adj1" fmla="val 6201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358"/>
            <p:cNvSpPr/>
            <p:nvPr/>
          </p:nvSpPr>
          <p:spPr>
            <a:xfrm>
              <a:off x="14147006" y="13400882"/>
              <a:ext cx="2057400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extraction: SPD matrices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8" name="קבוצה 367"/>
            <p:cNvGrpSpPr/>
            <p:nvPr/>
          </p:nvGrpSpPr>
          <p:grpSpPr>
            <a:xfrm>
              <a:off x="10870406" y="11267281"/>
              <a:ext cx="6599446" cy="3126582"/>
              <a:chOff x="10870406" y="11267281"/>
              <a:chExt cx="6599446" cy="3126582"/>
            </a:xfrm>
          </p:grpSpPr>
          <p:grpSp>
            <p:nvGrpSpPr>
              <p:cNvPr id="10582" name="קבוצה 10581"/>
              <p:cNvGrpSpPr/>
              <p:nvPr/>
            </p:nvGrpSpPr>
            <p:grpSpPr>
              <a:xfrm>
                <a:off x="10870407" y="11267281"/>
                <a:ext cx="6599445" cy="3045968"/>
                <a:chOff x="10870407" y="11267281"/>
                <a:chExt cx="6599445" cy="3045968"/>
              </a:xfrm>
            </p:grpSpPr>
            <p:cxnSp>
              <p:nvCxnSpPr>
                <p:cNvPr id="2128" name="מחבר מרפקי 2127"/>
                <p:cNvCxnSpPr/>
                <p:nvPr/>
              </p:nvCxnSpPr>
              <p:spPr bwMode="auto">
                <a:xfrm rot="10800000" flipV="1">
                  <a:off x="10946607" y="11267281"/>
                  <a:ext cx="6523245" cy="1803762"/>
                </a:xfrm>
                <a:prstGeom prst="bentConnector3">
                  <a:avLst>
                    <a:gd name="adj1" fmla="val -27908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73" name="מחבר מרפקי 10572"/>
                <p:cNvCxnSpPr/>
                <p:nvPr/>
              </p:nvCxnSpPr>
              <p:spPr bwMode="auto">
                <a:xfrm rot="10800000" flipV="1">
                  <a:off x="10870407" y="13071044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0584" name="מחבר מרפקי 10583"/>
              <p:cNvCxnSpPr/>
              <p:nvPr/>
            </p:nvCxnSpPr>
            <p:spPr bwMode="auto">
              <a:xfrm>
                <a:off x="10870406" y="14141827"/>
                <a:ext cx="528770" cy="252036"/>
              </a:xfrm>
              <a:prstGeom prst="bentConnector3">
                <a:avLst>
                  <a:gd name="adj1" fmla="val -43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5" name="קבוצה 464"/>
            <p:cNvGrpSpPr/>
            <p:nvPr/>
          </p:nvGrpSpPr>
          <p:grpSpPr>
            <a:xfrm>
              <a:off x="10843339" y="14381161"/>
              <a:ext cx="7787574" cy="2638570"/>
              <a:chOff x="10723264" y="11476362"/>
              <a:chExt cx="7787574" cy="2638570"/>
            </a:xfrm>
          </p:grpSpPr>
          <p:grpSp>
            <p:nvGrpSpPr>
              <p:cNvPr id="466" name="קבוצה 465"/>
              <p:cNvGrpSpPr/>
              <p:nvPr/>
            </p:nvGrpSpPr>
            <p:grpSpPr>
              <a:xfrm>
                <a:off x="10723265" y="11476362"/>
                <a:ext cx="7787573" cy="2550094"/>
                <a:chOff x="10723265" y="11476362"/>
                <a:chExt cx="7787573" cy="2550094"/>
              </a:xfrm>
            </p:grpSpPr>
            <p:cxnSp>
              <p:nvCxnSpPr>
                <p:cNvPr id="468" name="מחבר מרפקי 467"/>
                <p:cNvCxnSpPr/>
                <p:nvPr/>
              </p:nvCxnSpPr>
              <p:spPr bwMode="auto">
                <a:xfrm rot="10800000" flipV="1">
                  <a:off x="10946608" y="11476362"/>
                  <a:ext cx="7564230" cy="1305719"/>
                </a:xfrm>
                <a:prstGeom prst="bentConnector3">
                  <a:avLst>
                    <a:gd name="adj1" fmla="val -8915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9" name="מחבר מרפקי 468"/>
                <p:cNvCxnSpPr/>
                <p:nvPr/>
              </p:nvCxnSpPr>
              <p:spPr bwMode="auto">
                <a:xfrm rot="10800000" flipV="1">
                  <a:off x="10723265" y="12784251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7" name="מחבר מרפקי 466"/>
              <p:cNvCxnSpPr/>
              <p:nvPr/>
            </p:nvCxnSpPr>
            <p:spPr bwMode="auto">
              <a:xfrm>
                <a:off x="10723264" y="13741994"/>
                <a:ext cx="537739" cy="372938"/>
              </a:xfrm>
              <a:prstGeom prst="bentConnector3">
                <a:avLst>
                  <a:gd name="adj1" fmla="val -6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/>
              <p:cNvSpPr txBox="1"/>
              <p:nvPr/>
            </p:nvSpPr>
            <p:spPr>
              <a:xfrm>
                <a:off x="11150748" y="18430081"/>
                <a:ext cx="44440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e-IL" sz="240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he-IL" sz="240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acc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he-IL" sz="24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2" name="TextBox 5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748" y="18430081"/>
                <a:ext cx="4444058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171"/>
          <p:cNvSpPr/>
          <p:nvPr/>
        </p:nvSpPr>
        <p:spPr>
          <a:xfrm>
            <a:off x="648001" y="32068877"/>
            <a:ext cx="9360000" cy="974052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111" y="28813252"/>
            <a:ext cx="5201605" cy="270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10668962" y="35732825"/>
                <a:ext cx="8820000" cy="548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left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singular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and substitute: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2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ea typeface="Cambria Math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sign</m:t>
                    </m:r>
                    <m:d>
                      <m:d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sz="2990" b="0" i="1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2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990" b="0" i="1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US" sz="2990" b="0" i="1" dirty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sz="2990" b="0" dirty="0" err="1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i="1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12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Rotate the subsets by:</a:t>
                </a: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600"/>
                  </a:spcBef>
                  <a:buSzPct val="125000"/>
                </a:pPr>
                <a:endParaRPr lang="en-US" sz="1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6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endParaRPr lang="en-US" sz="2990" b="0" i="1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962" y="35732825"/>
                <a:ext cx="8820000" cy="5481056"/>
              </a:xfrm>
              <a:prstGeom prst="rect">
                <a:avLst/>
              </a:prstGeom>
              <a:blipFill>
                <a:blip r:embed="rId19"/>
                <a:stretch>
                  <a:fillRect l="-2004" t="-2447" r="-15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20612497" y="12556027"/>
                <a:ext cx="8926372" cy="236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 dimensional representation: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present the first 2 principle components (PCA)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I: </a:t>
                </a:r>
                <a14:m>
                  <m:oMath xmlns:m="http://schemas.openxmlformats.org/officeDocument/2006/math">
                    <m:r>
                      <a:rPr lang="en-US" sz="2990" b="0" dirty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subjects, </a:t>
                </a:r>
                <a14:m>
                  <m:oMath xmlns:m="http://schemas.openxmlformats.org/officeDocument/2006/math">
                    <m:r>
                      <a:rPr lang="en-US" sz="2990" b="0" dirty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 </a:t>
                </a:r>
                <a:b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2497" y="12556027"/>
                <a:ext cx="8926372" cy="2368854"/>
              </a:xfrm>
              <a:prstGeom prst="rect">
                <a:avLst/>
              </a:prstGeom>
              <a:blipFill>
                <a:blip r:embed="rId20"/>
                <a:stretch>
                  <a:fillRect l="-1502"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20615549" y="19111845"/>
            <a:ext cx="8954386" cy="63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4"/>
              <p:cNvSpPr>
                <a:spLocks noChangeArrowheads="1"/>
              </p:cNvSpPr>
              <p:nvPr/>
            </p:nvSpPr>
            <p:spPr bwMode="auto">
              <a:xfrm>
                <a:off x="20615549" y="18940809"/>
                <a:ext cx="8533090" cy="632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II: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8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stimuli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approach, we trained and applied linear SVM classifier using “leave one subject out” method.</a:t>
                </a: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5549" y="18940809"/>
                <a:ext cx="8533090" cy="632272"/>
              </a:xfrm>
              <a:prstGeom prst="rect">
                <a:avLst/>
              </a:prstGeom>
              <a:blipFill>
                <a:blip r:embed="rId21"/>
                <a:stretch>
                  <a:fillRect l="-1643" t="-9615" r="-1571" b="-113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17917" y="41899681"/>
            <a:ext cx="6880689" cy="5524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Dr. Danny </a:t>
            </a:r>
            <a:r>
              <a:rPr lang="en-US" sz="2990" b="0" dirty="0" err="1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Eitan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689429" y="21478081"/>
                <a:ext cx="8219606" cy="123630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40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ec</m:t>
                    </m:r>
                    <m:r>
                      <a:rPr lang="en-US" sz="240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(∙)</m:t>
                    </m:r>
                  </m:oMath>
                </a14:m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sz="2400" b="0" dirty="0" err="1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vectorized</a:t>
                </a:r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upper triangular of a symmetric matrix,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rad>
                    <m:r>
                      <a:rPr lang="en-US" sz="240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weights for its off-diagonal elements.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29" y="21478081"/>
                <a:ext cx="8219606" cy="1236300"/>
              </a:xfrm>
              <a:prstGeom prst="rect">
                <a:avLst/>
              </a:prstGeom>
              <a:blipFill>
                <a:blip r:embed="rId22"/>
                <a:stretch>
                  <a:fillRect l="-1187" t="-3448" r="-111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מחבר חץ ישר 12"/>
          <p:cNvCxnSpPr/>
          <p:nvPr/>
        </p:nvCxnSpPr>
        <p:spPr bwMode="auto">
          <a:xfrm>
            <a:off x="13994606" y="21020881"/>
            <a:ext cx="1901812" cy="0"/>
          </a:xfrm>
          <a:prstGeom prst="straightConnector1">
            <a:avLst/>
          </a:prstGeom>
          <a:solidFill>
            <a:srgbClr val="000066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Rounded Rectangle 193"/>
          <p:cNvSpPr/>
          <p:nvPr/>
        </p:nvSpPr>
        <p:spPr>
          <a:xfrm>
            <a:off x="10489588" y="23306881"/>
            <a:ext cx="9283195" cy="10781449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10679541" y="234592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Transport (PT)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מלבן 14"/>
              <p:cNvSpPr/>
              <p:nvPr/>
            </p:nvSpPr>
            <p:spPr>
              <a:xfrm>
                <a:off x="10689429" y="24373681"/>
                <a:ext cx="8883177" cy="3789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the Riemannian means of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.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990" b="0" i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990" b="0" i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b>
                        <m:sSup>
                          <m:sSup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990" b="0" i="0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PT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along the geodesic path </a:t>
                </a:r>
                <a14:m>
                  <m:oMath xmlns:m="http://schemas.openxmlformats.org/officeDocument/2006/math"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900" b="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מלבן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29" y="24373681"/>
                <a:ext cx="8883177" cy="3789179"/>
              </a:xfrm>
              <a:prstGeom prst="rect">
                <a:avLst/>
              </a:prstGeom>
              <a:blipFill>
                <a:blip r:embed="rId23"/>
                <a:stretch>
                  <a:fillRect l="-2059" t="-3215" r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811668" y="12296280"/>
                <a:ext cx="5221538" cy="675954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≜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0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90" b="0">
                                                  <a:solidFill>
                                                    <a:srgbClr val="000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90" b="0">
                                                  <a:solidFill>
                                                    <a:srgbClr val="000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990" b="0" i="1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668" y="12296280"/>
                <a:ext cx="5221538" cy="6759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2945937" y="13553281"/>
                <a:ext cx="4953000" cy="940450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acc>
                      <m: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≜</m:t>
                      </m:r>
                      <m:r>
                        <m:rPr>
                          <m:sty m:val="p"/>
                        </m:rP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arg</m:t>
                      </m:r>
                      <m:func>
                        <m:func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937" y="13553281"/>
                <a:ext cx="4953000" cy="9404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2165806" y="16105512"/>
                <a:ext cx="6724443" cy="808106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990" b="0">
                          <a:solidFill>
                            <a:srgbClr val="000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≜</m:t>
                          </m:r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90" b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990" b="0" i="1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806" y="16105512"/>
                <a:ext cx="6724443" cy="80810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ounded Rectangle 193"/>
          <p:cNvSpPr/>
          <p:nvPr/>
        </p:nvSpPr>
        <p:spPr>
          <a:xfrm>
            <a:off x="10483032" y="8623033"/>
            <a:ext cx="9231904" cy="14150448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14993330" y="28173824"/>
                <a:ext cx="4636042" cy="162557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990" b="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990" b="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90" b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330" y="28173824"/>
                <a:ext cx="4636042" cy="162557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79" y="27662186"/>
            <a:ext cx="60674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קבוצה 22"/>
          <p:cNvGrpSpPr/>
          <p:nvPr/>
        </p:nvGrpSpPr>
        <p:grpSpPr>
          <a:xfrm>
            <a:off x="4458261" y="39659605"/>
            <a:ext cx="1778873" cy="1666712"/>
            <a:chOff x="4545806" y="39918481"/>
            <a:chExt cx="1203061" cy="1118463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58" r="32014" b="84175"/>
            <a:stretch/>
          </p:blipFill>
          <p:spPr bwMode="auto">
            <a:xfrm>
              <a:off x="4545806" y="39918481"/>
              <a:ext cx="1203061" cy="384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73" t="46961" r="32028" b="23758"/>
            <a:stretch/>
          </p:blipFill>
          <p:spPr bwMode="auto">
            <a:xfrm>
              <a:off x="4547548" y="40325744"/>
              <a:ext cx="120131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5993606" y="39766081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Somatosensory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63375" y="40305363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Auditory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410975" y="40832881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718111" y="31411230"/>
                <a:ext cx="8771645" cy="27616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be the vector representations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990" b="0" i="0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990" b="0" i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respectively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the concatenation of the column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a matrices.</a:t>
                </a:r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111" y="31411230"/>
                <a:ext cx="8771645" cy="2761653"/>
              </a:xfrm>
              <a:prstGeom prst="rect">
                <a:avLst/>
              </a:prstGeom>
              <a:blipFill>
                <a:blip r:embed="rId29"/>
                <a:stretch>
                  <a:fillRect l="-2015" t="-1766" r="-1598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567893" y="9667081"/>
                <a:ext cx="8898976" cy="29300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Previous (baseline) work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projecting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SPD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matrices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14:m>
                  <m:oMath xmlns:m="http://schemas.openxmlformats.org/officeDocument/2006/math">
                    <m:r>
                      <a:rPr lang="en-US" sz="299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990" b="0" i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Riemannian mean of the entire dataset.</a:t>
                </a: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Our algorithm holds for any SPD matrix, in our implementation we used covariance matrices as features. 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7893" y="9667081"/>
                <a:ext cx="8898976" cy="2930033"/>
              </a:xfrm>
              <a:prstGeom prst="rect">
                <a:avLst/>
              </a:prstGeom>
              <a:blipFill>
                <a:blip r:embed="rId30"/>
                <a:stretch>
                  <a:fillRect l="-2055" t="-5208" r="-1507" b="-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93"/>
          <p:cNvSpPr/>
          <p:nvPr/>
        </p:nvSpPr>
        <p:spPr>
          <a:xfrm>
            <a:off x="10523867" y="34621100"/>
            <a:ext cx="9283195" cy="7188301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קבוצה 173"/>
          <p:cNvGrpSpPr/>
          <p:nvPr/>
        </p:nvGrpSpPr>
        <p:grpSpPr>
          <a:xfrm>
            <a:off x="20646401" y="14527382"/>
            <a:ext cx="8664405" cy="4283699"/>
            <a:chOff x="46405" y="548681"/>
            <a:chExt cx="11369762" cy="5558718"/>
          </a:xfrm>
        </p:grpSpPr>
        <p:pic>
          <p:nvPicPr>
            <p:cNvPr id="175" name="Picture 12"/>
            <p:cNvPicPr>
              <a:picLocks noChangeAspect="1" noChangeArrowheads="1"/>
            </p:cNvPicPr>
            <p:nvPr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" r="-1"/>
            <a:stretch/>
          </p:blipFill>
          <p:spPr bwMode="auto">
            <a:xfrm>
              <a:off x="7640588" y="3335519"/>
              <a:ext cx="3775579" cy="276769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6" name="Picture 13"/>
            <p:cNvPicPr>
              <a:picLocks noChangeAspect="1" noChangeArrowheads="1"/>
            </p:cNvPicPr>
            <p:nvPr/>
          </p:nvPicPr>
          <p:blipFill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7"/>
            <a:stretch/>
          </p:blipFill>
          <p:spPr bwMode="auto">
            <a:xfrm>
              <a:off x="7638578" y="548681"/>
              <a:ext cx="3777589" cy="279661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7" name="Picture 16"/>
            <p:cNvPicPr>
              <a:picLocks noChangeAspect="1" noChangeArrowheads="1"/>
            </p:cNvPicPr>
            <p:nvPr/>
          </p:nvPicPr>
          <p:blipFill rotWithShape="1"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/>
            <a:stretch/>
          </p:blipFill>
          <p:spPr bwMode="auto">
            <a:xfrm>
              <a:off x="46405" y="3345293"/>
              <a:ext cx="4130456" cy="275983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17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"/>
            <a:stretch/>
          </p:blipFill>
          <p:spPr bwMode="auto">
            <a:xfrm>
              <a:off x="46405" y="548681"/>
              <a:ext cx="4130456" cy="279661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0" name="Picture 18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"/>
            <a:stretch/>
          </p:blipFill>
          <p:spPr bwMode="auto">
            <a:xfrm>
              <a:off x="4176861" y="3349623"/>
              <a:ext cx="3463727" cy="275777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3" name="Picture 19"/>
            <p:cNvPicPr>
              <a:picLocks noChangeAspect="1" noChangeArrowheads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5" r="1252"/>
            <a:stretch/>
          </p:blipFill>
          <p:spPr bwMode="auto">
            <a:xfrm>
              <a:off x="4176860" y="548681"/>
              <a:ext cx="3456386" cy="278683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4" name="קבוצה 183"/>
          <p:cNvGrpSpPr/>
          <p:nvPr/>
        </p:nvGrpSpPr>
        <p:grpSpPr>
          <a:xfrm>
            <a:off x="20567893" y="19649281"/>
            <a:ext cx="9037029" cy="4114800"/>
            <a:chOff x="122301" y="678434"/>
            <a:chExt cx="10778357" cy="5271950"/>
          </a:xfrm>
        </p:grpSpPr>
        <p:pic>
          <p:nvPicPr>
            <p:cNvPr id="186" name="Picture 2"/>
            <p:cNvPicPr>
              <a:picLocks noChangeAspect="1" noChangeArrowheads="1"/>
            </p:cNvPicPr>
            <p:nvPr/>
          </p:nvPicPr>
          <p:blipFill rotWithShape="1"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4"/>
            <a:stretch/>
          </p:blipFill>
          <p:spPr bwMode="auto">
            <a:xfrm>
              <a:off x="122301" y="3337376"/>
              <a:ext cx="3910544" cy="261300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8" name="Picture 3"/>
            <p:cNvPicPr>
              <a:picLocks noChangeAspect="1" noChangeArrowheads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"/>
            <a:stretch/>
          </p:blipFill>
          <p:spPr bwMode="auto">
            <a:xfrm>
              <a:off x="122301" y="678604"/>
              <a:ext cx="3910544" cy="265877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9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6" r="1324"/>
            <a:stretch/>
          </p:blipFill>
          <p:spPr bwMode="auto">
            <a:xfrm>
              <a:off x="4032845" y="678604"/>
              <a:ext cx="3309754" cy="26537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0" name="Picture 6"/>
            <p:cNvPicPr>
              <a:picLocks noChangeAspect="1" noChangeArrowheads="1"/>
            </p:cNvPicPr>
            <p:nvPr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5" r="234"/>
            <a:stretch/>
          </p:blipFill>
          <p:spPr bwMode="auto">
            <a:xfrm>
              <a:off x="4032845" y="3337376"/>
              <a:ext cx="3309754" cy="261300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2" name="Picture 7"/>
            <p:cNvPicPr>
              <a:picLocks noChangeAspect="1" noChangeArrowheads="1"/>
            </p:cNvPicPr>
            <p:nvPr/>
          </p:nvPicPr>
          <p:blipFill rotWithShape="1"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3"/>
            <a:stretch/>
          </p:blipFill>
          <p:spPr bwMode="auto">
            <a:xfrm>
              <a:off x="7342599" y="3337376"/>
              <a:ext cx="3558059" cy="261300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3" name="Picture 8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"/>
            <a:stretch/>
          </p:blipFill>
          <p:spPr bwMode="auto">
            <a:xfrm>
              <a:off x="7348329" y="678434"/>
              <a:ext cx="3552329" cy="265395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94" name="Picture 2"/>
          <p:cNvPicPr>
            <a:picLocks noChangeAspect="1" noChangeArrowheads="1"/>
          </p:cNvPicPr>
          <p:nvPr/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t="4310" r="7934"/>
          <a:stretch/>
        </p:blipFill>
        <p:spPr bwMode="auto">
          <a:xfrm>
            <a:off x="20615175" y="26670168"/>
            <a:ext cx="8730950" cy="464143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03" y="36310940"/>
            <a:ext cx="3389002" cy="254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04" y="38973369"/>
            <a:ext cx="3389002" cy="254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9" name="Group 118"/>
          <p:cNvGrpSpPr/>
          <p:nvPr/>
        </p:nvGrpSpPr>
        <p:grpSpPr>
          <a:xfrm>
            <a:off x="12699206" y="20400592"/>
            <a:ext cx="1104381" cy="1104381"/>
            <a:chOff x="2792627" y="2174789"/>
            <a:chExt cx="2743200" cy="2743200"/>
          </a:xfrm>
        </p:grpSpPr>
        <p:sp>
          <p:nvSpPr>
            <p:cNvPr id="128" name="Rectangle 127"/>
            <p:cNvSpPr/>
            <p:nvPr/>
          </p:nvSpPr>
          <p:spPr>
            <a:xfrm>
              <a:off x="2792627" y="3089189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92627" y="4003589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07027" y="4003589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792627" y="2174789"/>
              <a:ext cx="914400" cy="9144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707027" y="2174789"/>
              <a:ext cx="914400" cy="9144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621427" y="2174789"/>
              <a:ext cx="914400" cy="9144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707027" y="3089189"/>
              <a:ext cx="914400" cy="9144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621427" y="3089189"/>
              <a:ext cx="914400" cy="9144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621427" y="4003589"/>
              <a:ext cx="914400" cy="9144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8992432" y="20010783"/>
            <a:ext cx="368131" cy="2222625"/>
            <a:chOff x="6043047" y="2257774"/>
            <a:chExt cx="368131" cy="2222625"/>
          </a:xfrm>
        </p:grpSpPr>
        <p:sp>
          <p:nvSpPr>
            <p:cNvPr id="156" name="Rectangle 155"/>
            <p:cNvSpPr/>
            <p:nvPr/>
          </p:nvSpPr>
          <p:spPr>
            <a:xfrm>
              <a:off x="6043051" y="2257774"/>
              <a:ext cx="368127" cy="36812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043051" y="2625901"/>
              <a:ext cx="368127" cy="36812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043050" y="2998649"/>
              <a:ext cx="368127" cy="36812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043049" y="3371397"/>
              <a:ext cx="368127" cy="3681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043048" y="3744145"/>
              <a:ext cx="368127" cy="3681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043047" y="4112272"/>
              <a:ext cx="368127" cy="368127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333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2016-09-01T09:00:45Z</dcterms:created>
  <dcterms:modified xsi:type="dcterms:W3CDTF">2018-06-19T12:17:31Z</dcterms:modified>
</cp:coreProperties>
</file>