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42741850" cy="31943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7A"/>
    <a:srgbClr val="000068"/>
    <a:srgbClr val="003399"/>
    <a:srgbClr val="3A7CCB"/>
    <a:srgbClr val="00002A"/>
    <a:srgbClr val="CFE4FE"/>
    <a:srgbClr val="2C5D98"/>
    <a:srgbClr val="00FE2A"/>
    <a:srgbClr val="4A7EBB"/>
    <a:srgbClr val="3C7B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08" autoAdjust="0"/>
    <p:restoredTop sz="99637" autoAdjust="0"/>
  </p:normalViewPr>
  <p:slideViewPr>
    <p:cSldViewPr>
      <p:cViewPr>
        <p:scale>
          <a:sx n="50" d="100"/>
          <a:sy n="50" d="100"/>
        </p:scale>
        <p:origin x="576" y="36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30713" y="2398713"/>
            <a:ext cx="8472487" cy="11977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273550" y="15178088"/>
            <a:ext cx="34202688" cy="143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jpeg"/><Relationship Id="rId18" Type="http://schemas.openxmlformats.org/officeDocument/2006/relationships/image" Target="../media/image14.emf"/><Relationship Id="rId3" Type="http://schemas.openxmlformats.org/officeDocument/2006/relationships/image" Target="../media/image2.png"/><Relationship Id="rId34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3.emf"/><Relationship Id="rId33" Type="http://schemas.openxmlformats.org/officeDocument/2006/relationships/image" Target="../media/image17.png"/><Relationship Id="rId38" Type="http://schemas.openxmlformats.org/officeDocument/2006/relationships/image" Target="../media/image22.emf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32" Type="http://schemas.openxmlformats.org/officeDocument/2006/relationships/image" Target="../media/image160.png"/><Relationship Id="rId37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12.jpeg"/><Relationship Id="rId36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10.png"/><Relationship Id="rId3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4891" y="18891341"/>
            <a:ext cx="6485809" cy="452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529" y="27497881"/>
            <a:ext cx="620077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1" name="קבוצה 160"/>
          <p:cNvGrpSpPr/>
          <p:nvPr/>
        </p:nvGrpSpPr>
        <p:grpSpPr>
          <a:xfrm>
            <a:off x="6611030" y="18699779"/>
            <a:ext cx="3282117" cy="2469464"/>
            <a:chOff x="3886200" y="3219060"/>
            <a:chExt cx="5274945" cy="3715139"/>
          </a:xfrm>
        </p:grpSpPr>
        <p:pic>
          <p:nvPicPr>
            <p:cNvPr id="162" name="Picture 1" descr="תוצאת תמונה עבור ‪10-20 electrode placement‬‏">
              <a:extLst>
                <a:ext uri="{FF2B5EF4-FFF2-40B4-BE49-F238E27FC236}">
                  <a16:creationId xmlns:a16="http://schemas.microsoft.com/office/drawing/2014/main" id="{7DD7956A-D087-42E6-9CC5-EF57BA256534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01"/>
            <a:stretch/>
          </p:blipFill>
          <p:spPr bwMode="auto">
            <a:xfrm>
              <a:off x="3886200" y="3219060"/>
              <a:ext cx="5274945" cy="3715139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163" name="קבוצה 162"/>
            <p:cNvGrpSpPr/>
            <p:nvPr/>
          </p:nvGrpSpPr>
          <p:grpSpPr>
            <a:xfrm>
              <a:off x="5625283" y="4214153"/>
              <a:ext cx="1968949" cy="1961350"/>
              <a:chOff x="527539" y="302455"/>
              <a:chExt cx="1969086" cy="1961857"/>
            </a:xfrm>
          </p:grpSpPr>
          <p:sp>
            <p:nvSpPr>
              <p:cNvPr id="164" name="אליפסה 163"/>
              <p:cNvSpPr/>
              <p:nvPr/>
            </p:nvSpPr>
            <p:spPr>
              <a:xfrm>
                <a:off x="1997613" y="611945"/>
                <a:ext cx="330200" cy="266700"/>
              </a:xfrm>
              <a:prstGeom prst="ellipse">
                <a:avLst/>
              </a:prstGeom>
              <a:solidFill>
                <a:srgbClr val="0000FF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166" name="אליפסה 165"/>
              <p:cNvSpPr/>
              <p:nvPr/>
            </p:nvSpPr>
            <p:spPr>
              <a:xfrm>
                <a:off x="2166425" y="1997612"/>
                <a:ext cx="330200" cy="266700"/>
              </a:xfrm>
              <a:prstGeom prst="ellipse">
                <a:avLst/>
              </a:prstGeom>
              <a:solidFill>
                <a:srgbClr val="0000FF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167" name="אליפסה 166"/>
              <p:cNvSpPr/>
              <p:nvPr/>
            </p:nvSpPr>
            <p:spPr>
              <a:xfrm>
                <a:off x="949570" y="302455"/>
                <a:ext cx="330200" cy="266700"/>
              </a:xfrm>
              <a:prstGeom prst="ellipse">
                <a:avLst/>
              </a:prstGeom>
              <a:solidFill>
                <a:srgbClr val="0000FF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168" name="אליפסה 167"/>
              <p:cNvSpPr/>
              <p:nvPr/>
            </p:nvSpPr>
            <p:spPr>
              <a:xfrm>
                <a:off x="527539" y="1294228"/>
                <a:ext cx="330200" cy="266700"/>
              </a:xfrm>
              <a:prstGeom prst="ellipse">
                <a:avLst/>
              </a:prstGeom>
              <a:solidFill>
                <a:srgbClr val="0000FF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</p:grpSp>
      </p:grpSp>
      <p:sp>
        <p:nvSpPr>
          <p:cNvPr id="154" name="Rounded Rectangle 18"/>
          <p:cNvSpPr/>
          <p:nvPr/>
        </p:nvSpPr>
        <p:spPr>
          <a:xfrm>
            <a:off x="316800" y="781848"/>
            <a:ext cx="29646000" cy="41838493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44800" y="0"/>
            <a:ext cx="29790000" cy="815587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003399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5433" tIns="42716" rIns="85433" bIns="42716" numCol="1" rtlCol="1" anchor="ctr" anchorCtr="0" compatLnSpc="1">
            <a:prstTxWarp prst="textNoShape">
              <a:avLst/>
            </a:prstTxWarp>
          </a:bodyPr>
          <a:lstStyle/>
          <a:p>
            <a:pPr algn="ctr" defTabSz="974464" rtl="0" eaLnBrk="0" hangingPunct="0"/>
            <a:endParaRPr lang="he-IL" sz="4298">
              <a:solidFill>
                <a:srgbClr val="0000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ounded Rectangle 18"/>
          <p:cNvSpPr/>
          <p:nvPr/>
        </p:nvSpPr>
        <p:spPr>
          <a:xfrm>
            <a:off x="629999" y="8623033"/>
            <a:ext cx="9360000" cy="12702648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8853912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900000" y="9935891"/>
            <a:ext cx="8791593" cy="849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32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</a:p>
          <a:p>
            <a:pPr marL="425679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Popular modalities for brain imaging are not always feasible or available at early stages of the illness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4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32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  </a:t>
            </a: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system that:</a:t>
            </a:r>
          </a:p>
          <a:p>
            <a:pPr marL="425679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applied at the bedside of critically-ill patients.</a:t>
            </a:r>
          </a:p>
          <a:p>
            <a:pPr marL="425679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 neurological injury.</a:t>
            </a:r>
          </a:p>
          <a:p>
            <a:pPr marL="425679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Aid in guiding therapy and improve outcomes.</a:t>
            </a:r>
          </a:p>
          <a:p>
            <a:pPr algn="l" rtl="0">
              <a:spcBef>
                <a:spcPts val="1682"/>
              </a:spcBef>
              <a:buSzPct val="125000"/>
            </a:pPr>
            <a:endParaRPr lang="en-US" sz="400" b="0" dirty="0" smtClean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32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 </a:t>
            </a:r>
            <a:endParaRPr lang="en-US" sz="3200" dirty="0" smtClean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brain activity using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 monitoring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60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 smtClean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912099" y="18430081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4"/>
              <p:cNvSpPr>
                <a:spLocks noChangeArrowheads="1"/>
              </p:cNvSpPr>
              <p:nvPr/>
            </p:nvSpPr>
            <p:spPr bwMode="auto">
              <a:xfrm>
                <a:off x="964407" y="23078281"/>
                <a:ext cx="8727188" cy="4741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425679" indent="-425679" algn="just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11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healthy volunteers ranged in age from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7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16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years.</a:t>
                </a:r>
              </a:p>
              <a:p>
                <a:pPr marL="425679" indent="-425679" algn="just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5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critically-ill patients ranged in age from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2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.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5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16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years; all with various brain injuries.</a:t>
                </a:r>
              </a:p>
              <a:p>
                <a:pPr marL="425679" indent="-425679" algn="just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stretchable electrode cap contained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64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EEG electrodes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425679" indent="-425679" algn="just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set-up consists of three types of stimuli: somatosensory, auditory and visual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7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4407" y="23078281"/>
                <a:ext cx="8727188" cy="4741197"/>
              </a:xfrm>
              <a:prstGeom prst="rect">
                <a:avLst/>
              </a:prstGeom>
              <a:blipFill rotWithShape="1">
                <a:blip r:embed="rId5"/>
                <a:stretch>
                  <a:fillRect l="-2025" t="-3213" r="-16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ectangle 4"/>
          <p:cNvSpPr>
            <a:spLocks noChangeArrowheads="1"/>
          </p:cNvSpPr>
          <p:nvPr/>
        </p:nvSpPr>
        <p:spPr bwMode="auto">
          <a:xfrm>
            <a:off x="20592000" y="8827091"/>
            <a:ext cx="902446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Rotation Using PCA</a:t>
            </a:r>
          </a:p>
        </p:txBody>
      </p:sp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936000" y="21993033"/>
            <a:ext cx="875559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 smtClean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</a:t>
            </a:r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36" name="Rounded Rectangle 145"/>
          <p:cNvSpPr/>
          <p:nvPr/>
        </p:nvSpPr>
        <p:spPr>
          <a:xfrm>
            <a:off x="629999" y="21859081"/>
            <a:ext cx="9360000" cy="9728857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20603132" y="17344833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 smtClean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5400" dirty="0">
              <a:solidFill>
                <a:srgbClr val="D1282E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ounded Rectangle 193"/>
          <p:cNvSpPr/>
          <p:nvPr/>
        </p:nvSpPr>
        <p:spPr>
          <a:xfrm>
            <a:off x="20285999" y="37480081"/>
            <a:ext cx="9360000" cy="4303420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0603132" y="37766433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 smtClean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sz="5400" dirty="0">
              <a:solidFill>
                <a:srgbClr val="D1282E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4"/>
              <p:cNvSpPr>
                <a:spLocks noChangeArrowheads="1"/>
              </p:cNvSpPr>
              <p:nvPr/>
            </p:nvSpPr>
            <p:spPr bwMode="auto">
              <a:xfrm>
                <a:off x="20555999" y="38850296"/>
                <a:ext cx="8812479" cy="27348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Ins="0"/>
              <a:lstStyle/>
              <a:p>
                <a:pPr marL="425679" indent="-425679" algn="just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managed to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obtain improved classification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performance using PT and rotation, especially with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stimuli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from different functional areas. </a:t>
                </a:r>
              </a:p>
              <a:p>
                <a:pPr marL="425679" indent="-425679" algn="just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proved that the data can be sub-sampled (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2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5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electrodes).</a:t>
                </a:r>
              </a:p>
            </p:txBody>
          </p:sp>
        </mc:Choice>
        <mc:Fallback xmlns="">
          <p:sp>
            <p:nvSpPr>
              <p:cNvPr id="14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55999" y="38850296"/>
                <a:ext cx="8812479" cy="2734897"/>
              </a:xfrm>
              <a:prstGeom prst="rect">
                <a:avLst/>
              </a:prstGeom>
              <a:blipFill rotWithShape="1">
                <a:blip r:embed="rId6"/>
                <a:stretch>
                  <a:fillRect l="-2006" t="-5568" r="-2628" b="-11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Rectangle 2"/>
          <p:cNvSpPr>
            <a:spLocks noChangeArrowheads="1"/>
          </p:cNvSpPr>
          <p:nvPr/>
        </p:nvSpPr>
        <p:spPr bwMode="auto">
          <a:xfrm>
            <a:off x="934781" y="32203833"/>
            <a:ext cx="9054000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Diagram</a:t>
            </a:r>
          </a:p>
        </p:txBody>
      </p:sp>
      <p:sp>
        <p:nvSpPr>
          <p:cNvPr id="146" name="Rounded Rectangle 199"/>
          <p:cNvSpPr/>
          <p:nvPr/>
        </p:nvSpPr>
        <p:spPr>
          <a:xfrm>
            <a:off x="20285999" y="8623033"/>
            <a:ext cx="9360000" cy="8023760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ectangle 4"/>
          <p:cNvSpPr>
            <a:spLocks noChangeArrowheads="1"/>
          </p:cNvSpPr>
          <p:nvPr/>
        </p:nvSpPr>
        <p:spPr bwMode="auto">
          <a:xfrm>
            <a:off x="20556000" y="9935340"/>
            <a:ext cx="8474400" cy="168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</a:pPr>
            <a:endParaRPr lang="en-US" sz="2990" b="0" dirty="0" smtClean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568344"/>
            <a:ext cx="28290682" cy="3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Estimating Brain Activation Patterns </a:t>
            </a:r>
            <a:r>
              <a:rPr lang="en-US" sz="1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 Data</a:t>
            </a:r>
            <a:endParaRPr lang="en-US" sz="10000" kern="0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1020124" y="7271882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 </a:t>
            </a:r>
            <a:r>
              <a:rPr lang="en-US" sz="5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Maman</a:t>
            </a:r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Supervised by Or </a:t>
            </a:r>
            <a:r>
              <a:rPr lang="en-US" sz="5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Yair</a:t>
            </a:r>
            <a:endParaRPr lang="en-US" sz="6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Rectangle 2"/>
              <p:cNvSpPr>
                <a:spLocks noChangeArrowheads="1"/>
              </p:cNvSpPr>
              <p:nvPr/>
            </p:nvSpPr>
            <p:spPr bwMode="auto">
              <a:xfrm>
                <a:off x="20556000" y="32527081"/>
                <a:ext cx="8069006" cy="13843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l" defTabSz="3900819" rtl="0">
                  <a:spcBef>
                    <a:spcPts val="1682"/>
                  </a:spcBef>
                  <a:buSzPct val="125000"/>
                </a:pPr>
                <a:r>
                  <a:rPr lang="en-US" sz="320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Spatial </a:t>
                </a:r>
                <a:r>
                  <a:rPr lang="en-US" sz="320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320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ub-sampling</a:t>
                </a:r>
              </a:p>
              <a:p>
                <a:pPr algn="just" defTabSz="3900819" rtl="0">
                  <a:spcBef>
                    <a:spcPts val="1682"/>
                  </a:spcBef>
                  <a:buSzPct val="125000"/>
                </a:pP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1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healthy subject,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somatosensory stimuli.</a:t>
                </a:r>
                <a:b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Succeed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reserving the data structure using </a:t>
                </a:r>
                <a14:m>
                  <m:oMath xmlns:m="http://schemas.openxmlformats.org/officeDocument/2006/math"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electrodes only.</a:t>
                </a: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56000" y="32527081"/>
                <a:ext cx="8069006" cy="1384386"/>
              </a:xfrm>
              <a:prstGeom prst="rect">
                <a:avLst/>
              </a:prstGeom>
              <a:blipFill rotWithShape="1">
                <a:blip r:embed="rId7"/>
                <a:stretch>
                  <a:fillRect l="-1888" t="-33921" r="-1737" b="-409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Rounded Rectangle 172"/>
          <p:cNvSpPr/>
          <p:nvPr/>
        </p:nvSpPr>
        <p:spPr>
          <a:xfrm>
            <a:off x="10458000" y="8623034"/>
            <a:ext cx="9360000" cy="33160468"/>
          </a:xfrm>
          <a:prstGeom prst="roundRect">
            <a:avLst>
              <a:gd name="adj" fmla="val 205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Rectangle 4"/>
          <p:cNvSpPr>
            <a:spLocks noChangeArrowheads="1"/>
          </p:cNvSpPr>
          <p:nvPr/>
        </p:nvSpPr>
        <p:spPr bwMode="auto">
          <a:xfrm>
            <a:off x="10708211" y="8828881"/>
            <a:ext cx="8781546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Riemannian Geometry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6" name="Rectangle 4"/>
              <p:cNvSpPr>
                <a:spLocks noChangeArrowheads="1"/>
              </p:cNvSpPr>
              <p:nvPr/>
            </p:nvSpPr>
            <p:spPr bwMode="auto">
              <a:xfrm>
                <a:off x="10728000" y="9819481"/>
                <a:ext cx="8820000" cy="28727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rtl="0">
                  <a:spcBef>
                    <a:spcPct val="20000"/>
                  </a:spcBef>
                </a:pPr>
                <a:r>
                  <a:rPr lang="en-US" sz="320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Framework:</a:t>
                </a:r>
              </a:p>
              <a:p>
                <a:pPr algn="just" rtl="0">
                  <a:spcBef>
                    <a:spcPct val="20000"/>
                  </a:spcBef>
                </a:pPr>
                <a:r>
                  <a:rPr lang="en-US" sz="2990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use the covariance SPD matrices which lie on the Riemannian </a:t>
                </a:r>
                <a:r>
                  <a:rPr lang="en-US" sz="2990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manifold of all SPD matrices </a:t>
                </a:r>
                <a14:m>
                  <m:oMath xmlns:m="http://schemas.openxmlformats.org/officeDocument/2006/math">
                    <m:r>
                      <a:rPr lang="en-US" sz="299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ℳ</m:t>
                    </m:r>
                  </m:oMath>
                </a14:m>
                <a:r>
                  <a:rPr lang="en-US" sz="2990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2990" b="0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just" rtl="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99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ℳ</m:t>
                    </m:r>
                    <m:r>
                      <a:rPr lang="en-US" sz="299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.</m:t>
                    </m:r>
                  </m:oMath>
                </a14:m>
                <a:r>
                  <a:rPr lang="en-US" sz="2990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Riemannian distance </a:t>
                </a:r>
                <a:r>
                  <a:rPr lang="en-US" sz="2990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:r>
                  <a:rPr lang="en-US" sz="2990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given by</a:t>
                </a:r>
                <a:r>
                  <a:rPr lang="en-US" sz="2990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just" rtl="0">
                  <a:spcBef>
                    <a:spcPct val="20000"/>
                  </a:spcBef>
                </a:pPr>
                <a:endParaRPr lang="en-US" sz="1400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990" b="0" i="1">
                          <a:solidFill>
                            <a:srgbClr val="002060"/>
                          </a:solidFill>
                          <a:latin typeface="Cambria Math"/>
                        </a:rPr>
                        <m:t>≜</m:t>
                      </m:r>
                      <m:sSub>
                        <m:sSub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990" b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990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990" b="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990" b="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990" b="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sz="2990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990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2990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990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990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sz="2990" b="0" dirty="0" smtClean="0">
                  <a:solidFill>
                    <a:srgbClr val="002060"/>
                  </a:solidFill>
                  <a:latin typeface="Arial" panose="020B0604020202020204" pitchFamily="34" charset="0"/>
                  <a:ea typeface="Cambria Math"/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1200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just" rtl="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2060"/>
                    </a:solidFill>
                  </a:rPr>
                  <a:t>The Riemannian mean of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990" b="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99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99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99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990" b="0" dirty="0">
                    <a:solidFill>
                      <a:srgbClr val="002060"/>
                    </a:solidFill>
                  </a:rPr>
                  <a:t> </a:t>
                </a:r>
                <a:r>
                  <a:rPr lang="en-US" sz="2990" b="0" dirty="0" smtClean="0">
                    <a:solidFill>
                      <a:srgbClr val="002060"/>
                    </a:solidFill>
                  </a:rPr>
                  <a:t>is given by:</a:t>
                </a:r>
                <a:endParaRPr lang="en-US" sz="2990" b="0" dirty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</m:acc>
                      <m:r>
                        <a:rPr lang="en-US" sz="2990" b="0" i="1">
                          <a:solidFill>
                            <a:srgbClr val="002060"/>
                          </a:solidFill>
                          <a:latin typeface="Cambria Math"/>
                        </a:rPr>
                        <m:t>≜</m:t>
                      </m:r>
                      <m:r>
                        <m:rPr>
                          <m:sty m:val="p"/>
                        </m:rPr>
                        <a:rPr lang="en-US" sz="2990" b="0">
                          <a:solidFill>
                            <a:srgbClr val="002060"/>
                          </a:solidFill>
                          <a:latin typeface="Cambria Math"/>
                        </a:rPr>
                        <m:t>arg</m:t>
                      </m:r>
                      <m:func>
                        <m:func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990" b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990" b="0" dirty="0">
                  <a:solidFill>
                    <a:srgbClr val="002060"/>
                  </a:solidFill>
                </a:endParaRPr>
              </a:p>
              <a:p>
                <a:pPr marL="457200" indent="-457200" algn="just" rtl="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2060"/>
                    </a:solidFill>
                  </a:rPr>
                  <a:t>We </a:t>
                </a:r>
                <a:r>
                  <a:rPr lang="en-US" sz="2990" b="0" dirty="0" smtClean="0">
                    <a:solidFill>
                      <a:srgbClr val="002060"/>
                    </a:solidFill>
                  </a:rPr>
                  <a:t>denote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𝒯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</m:acc>
                      </m:sub>
                    </m:sSub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</a:rPr>
                      <m:t>ℳ</m:t>
                    </m:r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990" b="0" dirty="0" smtClean="0">
                    <a:solidFill>
                      <a:srgbClr val="002060"/>
                    </a:solidFill>
                  </a:rPr>
                  <a:t> the tangent </a:t>
                </a:r>
                <a:r>
                  <a:rPr lang="en-US" sz="2990" b="0" dirty="0">
                    <a:solidFill>
                      <a:srgbClr val="002060"/>
                    </a:solidFill>
                  </a:rPr>
                  <a:t>space </a:t>
                </a:r>
                <a:r>
                  <a:rPr lang="en-US" sz="2990" b="0" dirty="0" smtClean="0">
                    <a:solidFill>
                      <a:srgbClr val="002060"/>
                    </a:solidFill>
                  </a:rPr>
                  <a:t>at the point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.</m:t>
                        </m:r>
                      </m:e>
                    </m:acc>
                  </m:oMath>
                </a14:m>
                <a:r>
                  <a:rPr lang="en-US" sz="2990" b="0" dirty="0">
                    <a:solidFill>
                      <a:srgbClr val="002060"/>
                    </a:solidFill>
                  </a:rPr>
                  <a:t> </a:t>
                </a:r>
                <a:endParaRPr lang="en-US" sz="2990" b="0" dirty="0" smtClean="0">
                  <a:solidFill>
                    <a:srgbClr val="002060"/>
                  </a:solidFill>
                </a:endParaRPr>
              </a:p>
              <a:p>
                <a:pPr marL="457200" indent="-457200" algn="just" rtl="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2060"/>
                    </a:solidFill>
                  </a:rPr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9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99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ℳ</m:t>
                    </m:r>
                    <m:r>
                      <a:rPr lang="en-US" sz="299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990" b="0" dirty="0" smtClean="0">
                    <a:solidFill>
                      <a:srgbClr val="002060"/>
                    </a:solidFill>
                  </a:rPr>
                  <a:t>we can define the logarithmic mapping to the tangent plane </a:t>
                </a:r>
                <a:r>
                  <a:rPr lang="en-US" sz="2990" b="0" dirty="0" smtClean="0">
                    <a:solidFill>
                      <a:srgbClr val="002060"/>
                    </a:solidFill>
                  </a:rPr>
                  <a:t>by</a:t>
                </a:r>
                <a:r>
                  <a:rPr lang="en-US" sz="2990" b="0" dirty="0" smtClean="0">
                    <a:solidFill>
                      <a:srgbClr val="002060"/>
                    </a:solidFill>
                  </a:rPr>
                  <a:t>:</a:t>
                </a:r>
              </a:p>
              <a:p>
                <a:pPr algn="just" rtl="0">
                  <a:spcBef>
                    <a:spcPct val="20000"/>
                  </a:spcBef>
                </a:pPr>
                <a:endParaRPr lang="en-US" sz="1200" b="0" dirty="0" smtClean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990" b="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990" b="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Log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≜</m:t>
                          </m:r>
                          <m:acc>
                            <m:accPr>
                              <m:chr m:val="̅"/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</m:e>
                        <m:sup>
                          <m:f>
                            <m:fPr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func>
                        <m:func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990" b="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sSub>
                                <m:sSubPr>
                                  <m:ctrlP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</m:e>
                        <m:sup>
                          <m:f>
                            <m:fPr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he-IL" sz="2990" b="0" i="1" dirty="0">
                  <a:solidFill>
                    <a:srgbClr val="002060"/>
                  </a:solidFill>
                  <a:latin typeface="Cambria Math"/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he-IL" sz="3200" i="1" dirty="0" smtClean="0">
                  <a:solidFill>
                    <a:srgbClr val="002060"/>
                  </a:solidFill>
                  <a:latin typeface="Cambria Math"/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 smtClean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 smtClean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 smtClean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 smtClean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 smtClean="0">
                  <a:solidFill>
                    <a:srgbClr val="002060"/>
                  </a:solidFill>
                </a:endParaRPr>
              </a:p>
              <a:p>
                <a:pPr marL="457200" indent="-457200" algn="just" rtl="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9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99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99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990" b="0" dirty="0" smtClean="0">
                    <a:solidFill>
                      <a:srgbClr val="002060"/>
                    </a:solidFill>
                  </a:rPr>
                  <a:t> be the upper triangle </a:t>
                </a:r>
                <a:r>
                  <a:rPr lang="en-US" sz="2990" b="0" dirty="0" err="1" smtClean="0">
                    <a:solidFill>
                      <a:srgbClr val="002060"/>
                    </a:solidFill>
                  </a:rPr>
                  <a:t>elemtns</a:t>
                </a:r>
                <a:r>
                  <a:rPr lang="en-US" sz="2990" b="0" dirty="0" smtClean="0">
                    <a:solidFill>
                      <a:srgbClr val="002060"/>
                    </a:solidFill>
                  </a:rPr>
                  <a:t> of the symmetric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9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99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he-IL" sz="2990" b="0" dirty="0" smtClean="0">
                  <a:solidFill>
                    <a:srgbClr val="002060"/>
                  </a:solidFill>
                </a:endParaRPr>
              </a:p>
              <a:p>
                <a:pPr marL="457200" indent="-457200" algn="just" rtl="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2060"/>
                    </a:solidFill>
                  </a:rPr>
                  <a:t>Lastly</a:t>
                </a:r>
                <a:r>
                  <a:rPr lang="en-US" sz="2990" b="0" dirty="0">
                    <a:solidFill>
                      <a:srgbClr val="002060"/>
                    </a:solidFill>
                  </a:rPr>
                  <a:t>, we </a:t>
                </a:r>
                <a:r>
                  <a:rPr lang="en-US" sz="2990" b="0" dirty="0" smtClean="0">
                    <a:solidFill>
                      <a:srgbClr val="002060"/>
                    </a:solidFill>
                  </a:rPr>
                  <a:t>denote the vector representation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9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99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99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990" b="0" dirty="0" smtClean="0">
                    <a:solidFill>
                      <a:srgbClr val="002060"/>
                    </a:solidFill>
                  </a:rPr>
                  <a:t>:</a:t>
                </a:r>
              </a:p>
              <a:p>
                <a:pPr algn="ctr" rtl="0">
                  <a:spcBef>
                    <a:spcPct val="20000"/>
                  </a:spcBef>
                </a:pPr>
                <a:r>
                  <a:rPr lang="en-US" sz="2990" b="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9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99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99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990" b="0" i="0" smtClean="0">
                        <a:solidFill>
                          <a:srgbClr val="002060"/>
                        </a:solidFill>
                        <a:latin typeface="Cambria Math"/>
                      </a:rPr>
                      <m:t>VEC</m:t>
                    </m:r>
                    <m:r>
                      <a:rPr lang="en-US" sz="2990" b="0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99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99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99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</m:acc>
                      </m:e>
                      <m:sup>
                        <m:r>
                          <a:rPr lang="en-US" sz="299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99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99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99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sSub>
                      <m:sSubPr>
                        <m:ctrlPr>
                          <a:rPr lang="en-US" sz="299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990">
                            <a:solidFill>
                              <a:srgbClr val="002060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99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99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</m:acc>
                      </m:sub>
                    </m:sSub>
                    <m:sSub>
                      <m:sSubPr>
                        <m:ctrlPr>
                          <a:rPr lang="en-US" sz="299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9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99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99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99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</m:acc>
                      </m:e>
                      <m:sup>
                        <m:r>
                          <a:rPr lang="en-US" sz="299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99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99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99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990" b="0" dirty="0" smtClean="0">
                    <a:solidFill>
                      <a:srgbClr val="002060"/>
                    </a:solidFill>
                  </a:rPr>
                  <a:t>) </a:t>
                </a:r>
              </a:p>
              <a:p>
                <a:pPr algn="just" rtl="0">
                  <a:spcBef>
                    <a:spcPct val="20000"/>
                  </a:spcBef>
                </a:pPr>
                <a:endParaRPr lang="en-US" sz="1800" b="0" dirty="0" smtClean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r>
                  <a:rPr lang="en-US" sz="1800" b="0" dirty="0" err="1" smtClean="0">
                    <a:solidFill>
                      <a:srgbClr val="002060"/>
                    </a:solidFill>
                  </a:rPr>
                  <a:t>Bla</a:t>
                </a:r>
                <a:r>
                  <a:rPr lang="en-US" sz="1800" b="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1800" b="0" dirty="0" err="1" smtClean="0">
                    <a:solidFill>
                      <a:srgbClr val="002060"/>
                    </a:solidFill>
                  </a:rPr>
                  <a:t>bla</a:t>
                </a:r>
                <a:r>
                  <a:rPr lang="en-US" sz="1800" b="0" dirty="0" smtClean="0">
                    <a:solidFill>
                      <a:srgbClr val="002060"/>
                    </a:solidFill>
                  </a:rPr>
                  <a:t> </a:t>
                </a:r>
                <a:endParaRPr lang="en-US" sz="1800" b="0" dirty="0">
                  <a:solidFill>
                    <a:srgbClr val="002060"/>
                  </a:solidFill>
                </a:endParaRPr>
              </a:p>
              <a:p>
                <a:pPr algn="l" rtl="0">
                  <a:spcBef>
                    <a:spcPct val="20000"/>
                  </a:spcBef>
                </a:pPr>
                <a:r>
                  <a:rPr lang="en-US" sz="3200" dirty="0">
                    <a:solidFill>
                      <a:srgbClr val="002060"/>
                    </a:solidFill>
                  </a:rPr>
                  <a:t>Suggested a</a:t>
                </a:r>
                <a:r>
                  <a:rPr lang="en-US" sz="3200" dirty="0" smtClean="0">
                    <a:solidFill>
                      <a:srgbClr val="002060"/>
                    </a:solidFill>
                  </a:rPr>
                  <a:t>pproach</a:t>
                </a:r>
                <a:r>
                  <a:rPr lang="en-US" sz="3200" dirty="0">
                    <a:solidFill>
                      <a:srgbClr val="002060"/>
                    </a:solidFill>
                  </a:rPr>
                  <a:t>: </a:t>
                </a:r>
                <a:r>
                  <a:rPr lang="en-US" sz="3200" dirty="0" smtClean="0">
                    <a:solidFill>
                      <a:srgbClr val="002060"/>
                    </a:solidFill>
                  </a:rPr>
                  <a:t>Parallel Transport (PT)</a:t>
                </a:r>
                <a:endParaRPr lang="en-US" sz="3200" dirty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1400" b="0" dirty="0">
                  <a:solidFill>
                    <a:srgbClr val="002060"/>
                  </a:solidFill>
                </a:endParaRPr>
              </a:p>
              <a:p>
                <a:pPr marL="342900" indent="-342900" algn="just" rtl="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2990" b="0" dirty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990" b="0" dirty="0">
                    <a:solidFill>
                      <a:srgbClr val="002060"/>
                    </a:solidFill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990" b="0" dirty="0">
                    <a:solidFill>
                      <a:srgbClr val="002060"/>
                    </a:solidFill>
                  </a:rPr>
                  <a:t> be the Riemannian </a:t>
                </a:r>
                <a:r>
                  <a:rPr lang="en-US" sz="2990" b="0" dirty="0" smtClean="0">
                    <a:solidFill>
                      <a:srgbClr val="002060"/>
                    </a:solidFill>
                  </a:rPr>
                  <a:t>means of </a:t>
                </a:r>
                <a14:m>
                  <m:oMath xmlns:m="http://schemas.openxmlformats.org/officeDocument/2006/math">
                    <m:r>
                      <a:rPr lang="en-US" sz="2990" b="0" i="1" smtClean="0">
                        <a:solidFill>
                          <a:srgbClr val="002060"/>
                        </a:solidFill>
                        <a:latin typeface="Cambria Math"/>
                      </a:rPr>
                      <m:t>2</m:t>
                    </m:r>
                    <m:r>
                      <a:rPr lang="en-US" sz="299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990" b="0" dirty="0" smtClean="0">
                    <a:solidFill>
                      <a:srgbClr val="002060"/>
                    </a:solidFill>
                  </a:rPr>
                  <a:t>different subsets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990" b="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99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sz="2990" b="0" dirty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990" b="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99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sz="2990" b="0" dirty="0">
                    <a:solidFill>
                      <a:srgbClr val="002060"/>
                    </a:solidFill>
                  </a:rPr>
                  <a:t> .</a:t>
                </a:r>
              </a:p>
              <a:p>
                <a:pPr marL="342900" indent="-342900" algn="just" rtl="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2990" b="0" dirty="0">
                    <a:solidFill>
                      <a:srgbClr val="002060"/>
                    </a:solidFill>
                  </a:rPr>
                  <a:t>Project the covariance matrices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990" b="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99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sz="2990" b="0" dirty="0">
                    <a:solidFill>
                      <a:srgbClr val="002060"/>
                    </a:solidFill>
                  </a:rPr>
                  <a:t> into the tangent plane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𝒯</m:t>
                        </m:r>
                      </m:e>
                      <m:sub>
                        <m:sSup>
                          <m:sSupPr>
                            <m:ctrlP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2990" b="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99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sub>
                    </m:sSub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</a:rPr>
                      <m:t>ℳ</m:t>
                    </m:r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990" b="0" dirty="0">
                  <a:solidFill>
                    <a:srgbClr val="002060"/>
                  </a:solidFill>
                </a:endParaRPr>
              </a:p>
              <a:p>
                <a:pPr marL="342900" indent="-342900" algn="just" rtl="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2990" b="0" dirty="0">
                    <a:solidFill>
                      <a:srgbClr val="002060"/>
                    </a:solidFill>
                  </a:rPr>
                  <a:t>Apply PT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990" b="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99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sz="2990" b="0" dirty="0">
                    <a:solidFill>
                      <a:srgbClr val="002060"/>
                    </a:solidFill>
                  </a:rPr>
                  <a:t> along the </a:t>
                </a:r>
                <a:r>
                  <a:rPr lang="en-US" sz="2990" b="0" dirty="0" smtClean="0">
                    <a:solidFill>
                      <a:srgbClr val="002060"/>
                    </a:solidFill>
                  </a:rPr>
                  <a:t>geodesic </a:t>
                </a:r>
                <a:r>
                  <a:rPr lang="en-US" sz="2990" b="0" dirty="0">
                    <a:solidFill>
                      <a:srgbClr val="002060"/>
                    </a:solidFill>
                  </a:rPr>
                  <a:t>path </a:t>
                </a:r>
                <a14:m>
                  <m:oMath xmlns:m="http://schemas.openxmlformats.org/officeDocument/2006/math"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en-US" sz="2990" b="0" dirty="0">
                    <a:solidFill>
                      <a:srgbClr val="002060"/>
                    </a:solidFill>
                  </a:rPr>
                  <a:t>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990" b="0" dirty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</m:acc>
                      </m:e>
                      <m:sup>
                        <m: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990" b="0" dirty="0">
                  <a:solidFill>
                    <a:srgbClr val="002060"/>
                  </a:solidFill>
                </a:endParaRPr>
              </a:p>
              <a:p>
                <a:pPr marL="342900" indent="-342900" algn="just" rtl="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2060"/>
                    </a:solidFill>
                  </a:rPr>
                  <a:t>PT formula:</a:t>
                </a:r>
              </a:p>
              <a:p>
                <a:pPr algn="just" rtl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99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𝛤</m:t>
                          </m:r>
                        </m:e>
                        <m:sub>
                          <m:r>
                            <a:rPr lang="en-US" sz="299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299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99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99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en-US" sz="299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l-GR" sz="299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𝛤</m:t>
                      </m:r>
                      <m:d>
                        <m:dPr>
                          <m:ctrlPr>
                            <a:rPr lang="en-US" sz="299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99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99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99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99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99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sz="299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990" i="1">
                          <a:solidFill>
                            <a:srgbClr val="00206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2990" i="1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en-US" sz="299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99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99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299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99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99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sz="299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9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sz="299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990" dirty="0" smtClean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r>
                  <a:rPr lang="en-US" sz="2990" b="0" dirty="0" smtClean="0">
                    <a:solidFill>
                      <a:srgbClr val="002060"/>
                    </a:solidFill>
                  </a:rPr>
                  <a:t>    Where </a:t>
                </a:r>
                <a14:m>
                  <m:oMath xmlns:m="http://schemas.openxmlformats.org/officeDocument/2006/math"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</a:rPr>
                      <m:t>𝐸</m:t>
                    </m:r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</a:rPr>
                      <m:t>≜</m:t>
                    </m:r>
                    <m:sSup>
                      <m:sSupPr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990" b="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990" b="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990" b="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sz="2990" b="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2990" b="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990" b="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990" b="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990" b="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990" b="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2990" b="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sz="2990" b="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sz="2990" b="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299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99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990" b="0" dirty="0" smtClean="0">
                    <a:solidFill>
                      <a:srgbClr val="002060"/>
                    </a:solidFill>
                  </a:rPr>
                  <a:t>.</a:t>
                </a:r>
                <a:endParaRPr lang="en-US" sz="2990" b="0" dirty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8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28000" y="9819481"/>
                <a:ext cx="8820000" cy="28727400"/>
              </a:xfrm>
              <a:prstGeom prst="rect">
                <a:avLst/>
              </a:prstGeom>
              <a:blipFill>
                <a:blip r:embed="rId8"/>
                <a:stretch>
                  <a:fillRect l="-1797" t="-276" r="-15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ounded Rectangle 199"/>
          <p:cNvSpPr/>
          <p:nvPr/>
        </p:nvSpPr>
        <p:spPr>
          <a:xfrm>
            <a:off x="20286000" y="17210882"/>
            <a:ext cx="9360000" cy="19728258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angle 4"/>
          <p:cNvSpPr>
            <a:spLocks noChangeArrowheads="1"/>
          </p:cNvSpPr>
          <p:nvPr/>
        </p:nvSpPr>
        <p:spPr bwMode="auto">
          <a:xfrm>
            <a:off x="26186606" y="41899681"/>
            <a:ext cx="3280263" cy="61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 2018</a:t>
            </a: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363" y="781848"/>
            <a:ext cx="4076043" cy="1646233"/>
          </a:xfrm>
          <a:prstGeom prst="rect">
            <a:avLst/>
          </a:prstGeom>
          <a:noFill/>
        </p:spPr>
      </p:pic>
      <p:grpSp>
        <p:nvGrpSpPr>
          <p:cNvPr id="141" name="Group 140"/>
          <p:cNvGrpSpPr/>
          <p:nvPr/>
        </p:nvGrpSpPr>
        <p:grpSpPr>
          <a:xfrm>
            <a:off x="10489406" y="218282"/>
            <a:ext cx="9283377" cy="2907735"/>
            <a:chOff x="10489406" y="218282"/>
            <a:chExt cx="9283377" cy="2907735"/>
          </a:xfrm>
        </p:grpSpPr>
        <p:sp>
          <p:nvSpPr>
            <p:cNvPr id="147" name="TextBox 146"/>
            <p:cNvSpPr txBox="1"/>
            <p:nvPr/>
          </p:nvSpPr>
          <p:spPr>
            <a:xfrm>
              <a:off x="10489406" y="2418131"/>
              <a:ext cx="92833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6">
                      <a:lumMod val="50000"/>
                    </a:schemeClr>
                  </a:solidFill>
                </a:rPr>
                <a:t>Signal and Image Processing Lab</a:t>
              </a:r>
              <a:endParaRPr lang="en-US" sz="4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148" name="Picture 14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4362" y="218282"/>
              <a:ext cx="4649244" cy="2274969"/>
            </a:xfrm>
            <a:prstGeom prst="rect">
              <a:avLst/>
            </a:prstGeom>
          </p:spPr>
        </p:pic>
      </p:grpSp>
      <p:grpSp>
        <p:nvGrpSpPr>
          <p:cNvPr id="150" name="Group 149"/>
          <p:cNvGrpSpPr/>
          <p:nvPr/>
        </p:nvGrpSpPr>
        <p:grpSpPr>
          <a:xfrm>
            <a:off x="520229" y="294481"/>
            <a:ext cx="9283377" cy="2419651"/>
            <a:chOff x="520229" y="370681"/>
            <a:chExt cx="9283377" cy="2419651"/>
          </a:xfrm>
        </p:grpSpPr>
        <p:pic>
          <p:nvPicPr>
            <p:cNvPr id="151" name="Picture 150"/>
            <p:cNvPicPr>
              <a:picLocks noChangeAspect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698"/>
            <a:stretch/>
          </p:blipFill>
          <p:spPr>
            <a:xfrm>
              <a:off x="583406" y="1463775"/>
              <a:ext cx="4001918" cy="1326557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520229" y="370681"/>
              <a:ext cx="928337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200" dirty="0" smtClean="0">
                  <a:solidFill>
                    <a:schemeClr val="accent6">
                      <a:lumMod val="50000"/>
                    </a:schemeClr>
                  </a:solidFill>
                </a:rPr>
                <a:t>Andrew and Erna Viterbi</a:t>
              </a:r>
            </a:p>
            <a:p>
              <a:pPr algn="l"/>
              <a:r>
                <a:rPr lang="en-US" sz="3200" dirty="0" smtClean="0">
                  <a:solidFill>
                    <a:schemeClr val="accent6">
                      <a:lumMod val="50000"/>
                    </a:schemeClr>
                  </a:solidFill>
                </a:rPr>
                <a:t>Faculty of Electrical Engineering</a:t>
              </a:r>
              <a:endParaRPr lang="en-US" sz="3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169" name="Rectangle 4"/>
          <p:cNvSpPr>
            <a:spLocks noChangeArrowheads="1"/>
          </p:cNvSpPr>
          <p:nvPr/>
        </p:nvSpPr>
        <p:spPr bwMode="auto">
          <a:xfrm>
            <a:off x="900000" y="19565006"/>
            <a:ext cx="8820000" cy="160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shot EEG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classification.</a:t>
            </a: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sub-sampling.</a:t>
            </a: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4"/>
              <p:cNvSpPr>
                <a:spLocks noChangeArrowheads="1"/>
              </p:cNvSpPr>
              <p:nvPr/>
            </p:nvSpPr>
            <p:spPr bwMode="auto">
              <a:xfrm>
                <a:off x="836604" y="30164881"/>
                <a:ext cx="8954386" cy="1604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rtl="0">
                  <a:spcBef>
                    <a:spcPts val="1682"/>
                  </a:spcBef>
                  <a:buSzPct val="125000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final data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contains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200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1000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trials for each stimulus (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9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stimuli)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from every subject (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16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subjects). </a:t>
                </a:r>
              </a:p>
            </p:txBody>
          </p:sp>
        </mc:Choice>
        <mc:Fallback xmlns="">
          <p:sp>
            <p:nvSpPr>
              <p:cNvPr id="17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6604" y="30164881"/>
                <a:ext cx="8954386" cy="1604237"/>
              </a:xfrm>
              <a:prstGeom prst="rect">
                <a:avLst/>
              </a:prstGeom>
              <a:blipFill rotWithShape="1">
                <a:blip r:embed="rId12"/>
                <a:stretch>
                  <a:fillRect l="-1498" t="-3802" r="-156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קבוצה 16"/>
          <p:cNvGrpSpPr/>
          <p:nvPr/>
        </p:nvGrpSpPr>
        <p:grpSpPr>
          <a:xfrm>
            <a:off x="4320803" y="33365281"/>
            <a:ext cx="3406263" cy="3089977"/>
            <a:chOff x="13414892" y="9935891"/>
            <a:chExt cx="3406263" cy="3089977"/>
          </a:xfrm>
        </p:grpSpPr>
        <p:pic>
          <p:nvPicPr>
            <p:cNvPr id="181" name="Picture 14" descr="Image result for eeg signal"/>
            <p:cNvPicPr>
              <a:picLocks noChangeAspect="1" noChangeArrowheads="1"/>
            </p:cNvPicPr>
            <p:nvPr/>
          </p:nvPicPr>
          <p:blipFill rotWithShape="1"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83" t="10257" r="10786" b="25629"/>
            <a:stretch/>
          </p:blipFill>
          <p:spPr bwMode="auto">
            <a:xfrm>
              <a:off x="14001694" y="9935891"/>
              <a:ext cx="2360421" cy="1065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3414892" y="11617281"/>
                  <a:ext cx="3406263" cy="64633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36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he-IL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4892" y="11617281"/>
                  <a:ext cx="3406263" cy="64633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85" name="Picture 14" descr="Image result for eeg signal"/>
            <p:cNvPicPr>
              <a:picLocks noChangeAspect="1" noChangeArrowheads="1"/>
            </p:cNvPicPr>
            <p:nvPr/>
          </p:nvPicPr>
          <p:blipFill rotWithShape="1"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83" t="10257" r="10786" b="25629"/>
            <a:stretch/>
          </p:blipFill>
          <p:spPr bwMode="auto">
            <a:xfrm>
              <a:off x="13982876" y="10658940"/>
              <a:ext cx="2360421" cy="1065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7" name="Picture 14" descr="Image result for eeg signal"/>
            <p:cNvPicPr>
              <a:picLocks noChangeAspect="1" noChangeArrowheads="1"/>
            </p:cNvPicPr>
            <p:nvPr/>
          </p:nvPicPr>
          <p:blipFill rotWithShape="1"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83" t="10257" r="10786" b="25629"/>
            <a:stretch/>
          </p:blipFill>
          <p:spPr bwMode="auto">
            <a:xfrm>
              <a:off x="14001694" y="11960327"/>
              <a:ext cx="2360421" cy="1065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7" name="קבוצה 416"/>
          <p:cNvGrpSpPr/>
          <p:nvPr/>
        </p:nvGrpSpPr>
        <p:grpSpPr>
          <a:xfrm>
            <a:off x="2057479" y="33692721"/>
            <a:ext cx="3924854" cy="2181497"/>
            <a:chOff x="10831752" y="10076384"/>
            <a:chExt cx="3924854" cy="2181497"/>
          </a:xfrm>
        </p:grpSpPr>
        <p:pic>
          <p:nvPicPr>
            <p:cNvPr id="418" name="Picture 7" descr="Image result for eeg electrode cap back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31752" y="10076384"/>
              <a:ext cx="1636897" cy="187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9" name="מחבר חץ ישר 418"/>
            <p:cNvCxnSpPr/>
            <p:nvPr/>
          </p:nvCxnSpPr>
          <p:spPr>
            <a:xfrm flipV="1">
              <a:off x="12445376" y="11038681"/>
              <a:ext cx="1015830" cy="841268"/>
            </a:xfrm>
            <a:prstGeom prst="straightConnector1">
              <a:avLst/>
            </a:prstGeom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w="sm" len="med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מחבר חץ ישר 419"/>
            <p:cNvCxnSpPr/>
            <p:nvPr/>
          </p:nvCxnSpPr>
          <p:spPr>
            <a:xfrm flipV="1">
              <a:off x="12445376" y="10429081"/>
              <a:ext cx="915352" cy="1447800"/>
            </a:xfrm>
            <a:prstGeom prst="straightConnector1">
              <a:avLst/>
            </a:prstGeom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w="sm" len="med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מחבר חץ ישר 420"/>
            <p:cNvCxnSpPr/>
            <p:nvPr/>
          </p:nvCxnSpPr>
          <p:spPr>
            <a:xfrm>
              <a:off x="12445376" y="11876881"/>
              <a:ext cx="915352" cy="381000"/>
            </a:xfrm>
            <a:prstGeom prst="straightConnector1">
              <a:avLst/>
            </a:prstGeom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w="sm" len="med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2" name="TextBox 421"/>
                <p:cNvSpPr txBox="1"/>
                <p:nvPr/>
              </p:nvSpPr>
              <p:spPr>
                <a:xfrm>
                  <a:off x="11350343" y="11424673"/>
                  <a:ext cx="3406263" cy="64633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36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he-IL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2" name="TextBox 4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0343" y="11424673"/>
                  <a:ext cx="3406263" cy="646331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4" name="קבוצה 443"/>
          <p:cNvGrpSpPr/>
          <p:nvPr/>
        </p:nvGrpSpPr>
        <p:grpSpPr>
          <a:xfrm>
            <a:off x="963612" y="34736881"/>
            <a:ext cx="7787574" cy="6699780"/>
            <a:chOff x="10843339" y="11267281"/>
            <a:chExt cx="7787574" cy="6699780"/>
          </a:xfrm>
        </p:grpSpPr>
        <p:cxnSp>
          <p:nvCxnSpPr>
            <p:cNvPr id="195" name="Elbow Connector 355"/>
            <p:cNvCxnSpPr>
              <a:stCxn id="204" idx="3"/>
              <a:endCxn id="210" idx="1"/>
            </p:cNvCxnSpPr>
            <p:nvPr/>
          </p:nvCxnSpPr>
          <p:spPr>
            <a:xfrm>
              <a:off x="13651303" y="14391482"/>
              <a:ext cx="495703" cy="12700"/>
            </a:xfrm>
            <a:prstGeom prst="bentConnector3">
              <a:avLst>
                <a:gd name="adj1" fmla="val 65372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Elbow Connector 254"/>
            <p:cNvCxnSpPr/>
            <p:nvPr/>
          </p:nvCxnSpPr>
          <p:spPr>
            <a:xfrm flipV="1">
              <a:off x="13603690" y="17019731"/>
              <a:ext cx="590928" cy="3630"/>
            </a:xfrm>
            <a:prstGeom prst="bentConnector3">
              <a:avLst>
                <a:gd name="adj1" fmla="val 74357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ounded Rectangle 351"/>
            <p:cNvSpPr/>
            <p:nvPr/>
          </p:nvSpPr>
          <p:spPr>
            <a:xfrm>
              <a:off x="11403806" y="13400882"/>
              <a:ext cx="2247497" cy="1981199"/>
            </a:xfrm>
            <a:prstGeom prst="roundRect">
              <a:avLst/>
            </a:prstGeom>
            <a:solidFill>
              <a:srgbClr val="00339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Preprocessing:</a:t>
              </a:r>
            </a:p>
            <a:p>
              <a:pPr marL="342900" indent="-342900" algn="l" rtl="0">
                <a:buFont typeface="Arial" panose="020B0604020202020204" pitchFamily="34" charset="0"/>
                <a:buChar char="•"/>
              </a:pPr>
              <a:r>
                <a:rPr lang="en-US" sz="16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BP filter</a:t>
              </a:r>
            </a:p>
            <a:p>
              <a:pPr marL="342900" indent="-342900" algn="l" rtl="0">
                <a:buFont typeface="Arial" panose="020B0604020202020204" pitchFamily="34" charset="0"/>
                <a:buChar char="•"/>
              </a:pPr>
              <a:r>
                <a:rPr lang="en-US" sz="16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Down sampling</a:t>
              </a:r>
            </a:p>
            <a:p>
              <a:pPr marL="342900" indent="-342900" algn="l" rtl="0">
                <a:buFont typeface="Arial" panose="020B0604020202020204" pitchFamily="34" charset="0"/>
                <a:buChar char="•"/>
              </a:pPr>
              <a:r>
                <a:rPr lang="en-US" sz="16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Disqualify trials and reject noisy electrodes</a:t>
              </a:r>
              <a:endParaRPr lang="en-US" sz="16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Rounded Rectangle 352"/>
            <p:cNvSpPr/>
            <p:nvPr/>
          </p:nvSpPr>
          <p:spPr>
            <a:xfrm>
              <a:off x="16605079" y="13400882"/>
              <a:ext cx="2025834" cy="1981199"/>
            </a:xfrm>
            <a:prstGeom prst="roundRect">
              <a:avLst/>
            </a:prstGeom>
            <a:solidFill>
              <a:srgbClr val="00339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Features processing</a:t>
              </a:r>
              <a:endParaRPr lang="he-IL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Rounded Rectangle 353"/>
            <p:cNvSpPr/>
            <p:nvPr/>
          </p:nvSpPr>
          <p:spPr>
            <a:xfrm>
              <a:off x="11363731" y="15985862"/>
              <a:ext cx="2247497" cy="1981199"/>
            </a:xfrm>
            <a:prstGeom prst="roundRect">
              <a:avLst/>
            </a:prstGeom>
            <a:solidFill>
              <a:srgbClr val="00339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Classification</a:t>
              </a:r>
              <a:endParaRPr lang="he-IL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8" name="Elbow Connector 356"/>
            <p:cNvCxnSpPr>
              <a:stCxn id="210" idx="3"/>
              <a:endCxn id="205" idx="1"/>
            </p:cNvCxnSpPr>
            <p:nvPr/>
          </p:nvCxnSpPr>
          <p:spPr>
            <a:xfrm>
              <a:off x="16204406" y="14391482"/>
              <a:ext cx="400673" cy="12700"/>
            </a:xfrm>
            <a:prstGeom prst="bentConnector3">
              <a:avLst>
                <a:gd name="adj1" fmla="val 62012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ounded Rectangle 358"/>
            <p:cNvSpPr/>
            <p:nvPr/>
          </p:nvSpPr>
          <p:spPr>
            <a:xfrm>
              <a:off x="14147006" y="13400882"/>
              <a:ext cx="2057400" cy="1981199"/>
            </a:xfrm>
            <a:prstGeom prst="roundRect">
              <a:avLst/>
            </a:prstGeom>
            <a:solidFill>
              <a:srgbClr val="00339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Statistical features extraction</a:t>
              </a:r>
              <a:endParaRPr lang="he-IL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68" name="קבוצה 367"/>
            <p:cNvGrpSpPr/>
            <p:nvPr/>
          </p:nvGrpSpPr>
          <p:grpSpPr>
            <a:xfrm>
              <a:off x="10870406" y="11267281"/>
              <a:ext cx="6599446" cy="3126582"/>
              <a:chOff x="10870406" y="11267281"/>
              <a:chExt cx="6599446" cy="3126582"/>
            </a:xfrm>
          </p:grpSpPr>
          <p:grpSp>
            <p:nvGrpSpPr>
              <p:cNvPr id="10582" name="קבוצה 10581"/>
              <p:cNvGrpSpPr/>
              <p:nvPr/>
            </p:nvGrpSpPr>
            <p:grpSpPr>
              <a:xfrm>
                <a:off x="10870407" y="11267281"/>
                <a:ext cx="6599445" cy="3045968"/>
                <a:chOff x="10870407" y="11267281"/>
                <a:chExt cx="6599445" cy="3045968"/>
              </a:xfrm>
            </p:grpSpPr>
            <p:cxnSp>
              <p:nvCxnSpPr>
                <p:cNvPr id="2128" name="מחבר מרפקי 2127"/>
                <p:cNvCxnSpPr/>
                <p:nvPr/>
              </p:nvCxnSpPr>
              <p:spPr bwMode="auto">
                <a:xfrm rot="10800000" flipV="1">
                  <a:off x="10946607" y="11267281"/>
                  <a:ext cx="6523245" cy="1803762"/>
                </a:xfrm>
                <a:prstGeom prst="bentConnector3">
                  <a:avLst>
                    <a:gd name="adj1" fmla="val -27908"/>
                  </a:avLst>
                </a:prstGeom>
                <a:solidFill>
                  <a:srgbClr val="000066"/>
                </a:solidFill>
                <a:ln w="762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573" name="מחבר מרפקי 10572"/>
                <p:cNvCxnSpPr/>
                <p:nvPr/>
              </p:nvCxnSpPr>
              <p:spPr bwMode="auto">
                <a:xfrm rot="10800000" flipV="1">
                  <a:off x="10870407" y="13071044"/>
                  <a:ext cx="1379515" cy="1242205"/>
                </a:xfrm>
                <a:prstGeom prst="bentConnector3">
                  <a:avLst>
                    <a:gd name="adj1" fmla="val 100173"/>
                  </a:avLst>
                </a:prstGeom>
                <a:solidFill>
                  <a:srgbClr val="000066"/>
                </a:solidFill>
                <a:ln w="762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0584" name="מחבר מרפקי 10583"/>
              <p:cNvCxnSpPr/>
              <p:nvPr/>
            </p:nvCxnSpPr>
            <p:spPr bwMode="auto">
              <a:xfrm>
                <a:off x="10870406" y="14141827"/>
                <a:ext cx="528770" cy="252036"/>
              </a:xfrm>
              <a:prstGeom prst="bentConnector3">
                <a:avLst>
                  <a:gd name="adj1" fmla="val -438"/>
                </a:avLst>
              </a:prstGeom>
              <a:solidFill>
                <a:srgbClr val="000066"/>
              </a:solidFill>
              <a:ln w="762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arrow" w="med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65" name="קבוצה 464"/>
            <p:cNvGrpSpPr/>
            <p:nvPr/>
          </p:nvGrpSpPr>
          <p:grpSpPr>
            <a:xfrm>
              <a:off x="10843339" y="14381161"/>
              <a:ext cx="7787574" cy="2638570"/>
              <a:chOff x="10723264" y="11476362"/>
              <a:chExt cx="7787574" cy="2638570"/>
            </a:xfrm>
          </p:grpSpPr>
          <p:grpSp>
            <p:nvGrpSpPr>
              <p:cNvPr id="466" name="קבוצה 465"/>
              <p:cNvGrpSpPr/>
              <p:nvPr/>
            </p:nvGrpSpPr>
            <p:grpSpPr>
              <a:xfrm>
                <a:off x="10723265" y="11476362"/>
                <a:ext cx="7787573" cy="2550094"/>
                <a:chOff x="10723265" y="11476362"/>
                <a:chExt cx="7787573" cy="2550094"/>
              </a:xfrm>
            </p:grpSpPr>
            <p:cxnSp>
              <p:nvCxnSpPr>
                <p:cNvPr id="468" name="מחבר מרפקי 467"/>
                <p:cNvCxnSpPr/>
                <p:nvPr/>
              </p:nvCxnSpPr>
              <p:spPr bwMode="auto">
                <a:xfrm rot="10800000" flipV="1">
                  <a:off x="10946608" y="11476362"/>
                  <a:ext cx="7564230" cy="1305719"/>
                </a:xfrm>
                <a:prstGeom prst="bentConnector3">
                  <a:avLst>
                    <a:gd name="adj1" fmla="val -8915"/>
                  </a:avLst>
                </a:prstGeom>
                <a:solidFill>
                  <a:srgbClr val="000066"/>
                </a:solidFill>
                <a:ln w="762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9" name="מחבר מרפקי 468"/>
                <p:cNvCxnSpPr/>
                <p:nvPr/>
              </p:nvCxnSpPr>
              <p:spPr bwMode="auto">
                <a:xfrm rot="10800000" flipV="1">
                  <a:off x="10723265" y="12784251"/>
                  <a:ext cx="1379515" cy="1242205"/>
                </a:xfrm>
                <a:prstGeom prst="bentConnector3">
                  <a:avLst>
                    <a:gd name="adj1" fmla="val 100173"/>
                  </a:avLst>
                </a:prstGeom>
                <a:solidFill>
                  <a:srgbClr val="000066"/>
                </a:solidFill>
                <a:ln w="762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467" name="מחבר מרפקי 466"/>
              <p:cNvCxnSpPr/>
              <p:nvPr/>
            </p:nvCxnSpPr>
            <p:spPr bwMode="auto">
              <a:xfrm>
                <a:off x="10723264" y="13741994"/>
                <a:ext cx="537739" cy="372938"/>
              </a:xfrm>
              <a:prstGeom prst="bentConnector3">
                <a:avLst>
                  <a:gd name="adj1" fmla="val -68"/>
                </a:avLst>
              </a:prstGeom>
              <a:solidFill>
                <a:srgbClr val="000066"/>
              </a:solidFill>
              <a:ln w="762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arrow" w="med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449" name="TextBox 448"/>
          <p:cNvSpPr txBox="1"/>
          <p:nvPr/>
        </p:nvSpPr>
        <p:spPr>
          <a:xfrm>
            <a:off x="4596370" y="40258498"/>
            <a:ext cx="250022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Classified data</a:t>
            </a:r>
            <a:endParaRPr lang="he-IL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קבוצה 5"/>
          <p:cNvGrpSpPr/>
          <p:nvPr/>
        </p:nvGrpSpPr>
        <p:grpSpPr>
          <a:xfrm>
            <a:off x="20130805" y="34339972"/>
            <a:ext cx="9231131" cy="2372954"/>
            <a:chOff x="20130805" y="34339972"/>
            <a:chExt cx="9231131" cy="2372954"/>
          </a:xfrm>
        </p:grpSpPr>
        <p:pic>
          <p:nvPicPr>
            <p:cNvPr id="538" name="Picture 5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3" r="6545"/>
            <a:stretch/>
          </p:blipFill>
          <p:spPr bwMode="auto">
            <a:xfrm>
              <a:off x="24777751" y="34389687"/>
              <a:ext cx="4584185" cy="2323239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39" name="קבוצה 538"/>
            <p:cNvGrpSpPr/>
            <p:nvPr/>
          </p:nvGrpSpPr>
          <p:grpSpPr>
            <a:xfrm>
              <a:off x="20130805" y="34339972"/>
              <a:ext cx="4762054" cy="2341604"/>
              <a:chOff x="216098" y="2759917"/>
              <a:chExt cx="5246353" cy="2520708"/>
            </a:xfrm>
          </p:grpSpPr>
          <p:grpSp>
            <p:nvGrpSpPr>
              <p:cNvPr id="540" name="קבוצה 539"/>
              <p:cNvGrpSpPr/>
              <p:nvPr/>
            </p:nvGrpSpPr>
            <p:grpSpPr>
              <a:xfrm>
                <a:off x="216098" y="2980599"/>
                <a:ext cx="5246353" cy="2300026"/>
                <a:chOff x="144091" y="3297491"/>
                <a:chExt cx="5246353" cy="2300026"/>
              </a:xfrm>
            </p:grpSpPr>
            <p:pic>
              <p:nvPicPr>
                <p:cNvPr id="542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8740"/>
                <a:stretch/>
              </p:blipFill>
              <p:spPr bwMode="auto">
                <a:xfrm>
                  <a:off x="144091" y="3297491"/>
                  <a:ext cx="5246353" cy="22091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43" name="Picture 5"/>
                <p:cNvPicPr>
                  <a:picLocks noChangeAspect="1" noChangeArrowheads="1"/>
                </p:cNvPicPr>
                <p:nvPr/>
              </p:nvPicPr>
              <p:blipFill rotWithShape="1"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277" t="93935" r="25306"/>
                <a:stretch/>
              </p:blipFill>
              <p:spPr bwMode="auto">
                <a:xfrm>
                  <a:off x="793287" y="5454918"/>
                  <a:ext cx="3475932" cy="1425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541" name="Picture 2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404" r="39162" b="85653"/>
              <a:stretch/>
            </p:blipFill>
            <p:spPr bwMode="auto">
              <a:xfrm>
                <a:off x="1656259" y="2759917"/>
                <a:ext cx="1804288" cy="4135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537" name="מלבן 536"/>
          <p:cNvSpPr/>
          <p:nvPr/>
        </p:nvSpPr>
        <p:spPr>
          <a:xfrm>
            <a:off x="20524138" y="34389688"/>
            <a:ext cx="4253613" cy="232472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2" name="TextBox 551"/>
              <p:cNvSpPr txBox="1"/>
              <p:nvPr/>
            </p:nvSpPr>
            <p:spPr>
              <a:xfrm>
                <a:off x="10127405" y="19789451"/>
                <a:ext cx="444405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he-IL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𝐹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he-IL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=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𝑅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he-IL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52" name="TextBox 5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7405" y="19789451"/>
                <a:ext cx="4444058" cy="461665"/>
              </a:xfrm>
              <a:prstGeom prst="rect">
                <a:avLst/>
              </a:prstGeom>
              <a:blipFill>
                <a:blip r:embed="rId19"/>
                <a:stretch>
                  <a:fillRect b="-197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ounded Rectangle 171"/>
          <p:cNvSpPr/>
          <p:nvPr/>
        </p:nvSpPr>
        <p:spPr>
          <a:xfrm>
            <a:off x="648001" y="32068877"/>
            <a:ext cx="9360000" cy="9740524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2223" y="37711457"/>
            <a:ext cx="7665777" cy="398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4"/>
              <p:cNvSpPr>
                <a:spLocks noChangeArrowheads="1"/>
              </p:cNvSpPr>
              <p:nvPr/>
            </p:nvSpPr>
            <p:spPr bwMode="auto">
              <a:xfrm>
                <a:off x="20583012" y="10053425"/>
                <a:ext cx="8820000" cy="6395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rtl="0">
                  <a:spcBef>
                    <a:spcPts val="1682"/>
                  </a:spcBef>
                  <a:buSzPct val="125000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After achieving the new representation using PT, we obtain the final alignment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using PCA:</a:t>
                </a:r>
              </a:p>
              <a:p>
                <a:pPr marL="457200" indent="-457200" algn="just" rtl="0">
                  <a:spcBef>
                    <a:spcPts val="1682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the left principal directions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p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p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; 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vector representations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99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Γ</m:t>
                            </m:r>
                          </m:e>
                          <m:sub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990" b="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99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sz="2990" b="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Γ</m:t>
                            </m:r>
                          </m:e>
                          <m:sub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990" b="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99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respectively.</a:t>
                </a:r>
              </a:p>
              <a:p>
                <a:pPr marL="457200" indent="-457200" algn="just" rtl="0">
                  <a:spcBef>
                    <a:spcPts val="1682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Compute and substitute:</a:t>
                </a:r>
              </a:p>
              <a:p>
                <a:pPr algn="ctr" rtl="0">
                  <a:spcBef>
                    <a:spcPts val="1682"/>
                  </a:spcBef>
                  <a:buSzPct val="125000"/>
                </a:pPr>
                <a14:m>
                  <m:oMath xmlns:m="http://schemas.openxmlformats.org/officeDocument/2006/math"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∀</m:t>
                    </m:r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𝑗</m:t>
                    </m:r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:</m:t>
                    </m:r>
                    <m:sSubSup>
                      <m:sSub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990" b="0" i="0" smtClean="0">
                        <a:solidFill>
                          <a:srgbClr val="00006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sign</m:t>
                    </m:r>
                    <m:d>
                      <m:d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</m:d>
                    <m:sSubSup>
                      <m:sSub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990" b="0" i="1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457200" indent="-457200" algn="l" rtl="0">
                  <a:spcBef>
                    <a:spcPts val="1682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i="1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Transfer subsets to the new coordinate system:</a:t>
                </a:r>
              </a:p>
              <a:p>
                <a:pPr algn="l" rtl="0">
                  <a:spcBef>
                    <a:spcPts val="1682"/>
                  </a:spcBef>
                  <a:buSzPct val="125000"/>
                </a:pPr>
                <a:endParaRPr lang="en-US" sz="10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ts val="1682"/>
                  </a:spcBef>
                  <a:buSzPct val="12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990" b="0" i="1" smtClean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990" b="0" i="1" smtClean="0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sz="2990" b="0" i="1" smtClean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990" b="0" i="1" smtClean="0">
                                  <a:solidFill>
                                    <a:srgbClr val="000060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990" b="0" i="1" smtClean="0">
                          <a:solidFill>
                            <a:srgbClr val="000060"/>
                          </a:solidFill>
                          <a:latin typeface="Cambria Math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990" b="0" i="1" smtClean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990" b="0" i="1" smtClean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990" b="0" i="1" smtClean="0">
                                      <a:solidFill>
                                        <a:srgbClr val="000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990" b="0" i="1" smtClean="0">
                                      <a:solidFill>
                                        <a:srgbClr val="000060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𝑈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990" b="0" i="1" smtClean="0">
                                          <a:solidFill>
                                            <a:srgbClr val="000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990" b="0" i="1" smtClean="0">
                                          <a:solidFill>
                                            <a:srgbClr val="000060"/>
                                          </a:solidFill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990" b="0" i="1" smtClean="0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990" b="0" i="1" smtClean="0">
                              <a:solidFill>
                                <a:srgbClr val="000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990" b="0" i="1" smtClean="0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ctrlPr>
                                <a:rPr lang="en-US" sz="2990" b="0" i="1" smtClean="0">
                                  <a:solidFill>
                                    <a:srgbClr val="000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990" b="0" i="1" smtClean="0">
                                  <a:solidFill>
                                    <a:srgbClr val="000060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990" b="0" i="1" smtClean="0">
                          <a:solidFill>
                            <a:srgbClr val="000060"/>
                          </a:solidFill>
                          <a:latin typeface="Cambria Math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sz="2990" b="0" i="1" smtClean="0">
                          <a:solidFill>
                            <a:srgbClr val="000060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sz="2990" b="0" i="1" smtClean="0">
                          <a:solidFill>
                            <a:srgbClr val="000060"/>
                          </a:solidFill>
                          <a:latin typeface="Cambria Math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990" b="0" i="1" smtClean="0">
                          <a:solidFill>
                            <a:srgbClr val="000060"/>
                          </a:solidFill>
                          <a:latin typeface="Cambria Math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2990" b="0" i="1" smtClean="0">
                          <a:solidFill>
                            <a:srgbClr val="000060"/>
                          </a:solidFill>
                          <a:latin typeface="Cambria Math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sz="2990" b="0" i="1" smtClean="0">
                          <a:solidFill>
                            <a:srgbClr val="000060"/>
                          </a:solidFill>
                          <a:latin typeface="Cambria Math"/>
                          <a:cs typeface="Arial" panose="020B0604020202020204" pitchFamily="34" charset="0"/>
                        </a:rPr>
                        <m:t>2</m:t>
                      </m:r>
                    </m:oMath>
                  </m:oMathPara>
                </a14:m>
                <a:endParaRPr lang="en-US" sz="2990" b="0" i="1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83012" y="10053425"/>
                <a:ext cx="8820000" cy="6395456"/>
              </a:xfrm>
              <a:prstGeom prst="rect">
                <a:avLst/>
              </a:prstGeom>
              <a:blipFill rotWithShape="1">
                <a:blip r:embed="rId32"/>
                <a:stretch>
                  <a:fillRect l="-2004" t="-953" r="-15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לבן 1"/>
              <p:cNvSpPr/>
              <p:nvPr/>
            </p:nvSpPr>
            <p:spPr>
              <a:xfrm>
                <a:off x="20603132" y="18378706"/>
                <a:ext cx="7293984" cy="17230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rtl="0">
                  <a:spcBef>
                    <a:spcPts val="1682"/>
                  </a:spcBef>
                  <a:buSzPct val="125000"/>
                </a:pPr>
                <a:r>
                  <a:rPr lang="en-US" sz="320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Single s</a:t>
                </a:r>
                <a:r>
                  <a:rPr lang="en-US" sz="320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hot </a:t>
                </a:r>
                <a:r>
                  <a:rPr lang="en-US" sz="320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EEG </a:t>
                </a:r>
                <a:r>
                  <a:rPr lang="en-US" sz="320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classification:</a:t>
                </a:r>
              </a:p>
              <a:p>
                <a:pPr algn="just" rtl="0">
                  <a:spcBef>
                    <a:spcPts val="1682"/>
                  </a:spcBef>
                  <a:buSzPct val="125000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First data set: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healthy subjects,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3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stimuli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Visual results:</a:t>
                </a:r>
                <a:r>
                  <a:rPr lang="en-US" sz="299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299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3132" y="18378706"/>
                <a:ext cx="7293984" cy="1723036"/>
              </a:xfrm>
              <a:prstGeom prst="rect">
                <a:avLst/>
              </a:prstGeom>
              <a:blipFill rotWithShape="1">
                <a:blip r:embed="rId33"/>
                <a:stretch>
                  <a:fillRect l="-2174" t="-4594" r="-753" b="-95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קבוצה 101"/>
          <p:cNvGrpSpPr/>
          <p:nvPr/>
        </p:nvGrpSpPr>
        <p:grpSpPr>
          <a:xfrm>
            <a:off x="20419349" y="20629884"/>
            <a:ext cx="9120057" cy="4810597"/>
            <a:chOff x="112665" y="644226"/>
            <a:chExt cx="10689933" cy="5752525"/>
          </a:xfrm>
        </p:grpSpPr>
        <p:pic>
          <p:nvPicPr>
            <p:cNvPr id="103" name="Picture 2" descr="C:\Users\User\Desktop\gal\Technion\EEG_Project\Paper\figures\example_rotation_2_subj\Riemannian.png"/>
            <p:cNvPicPr>
              <a:picLocks noChangeAspect="1" noChangeArrowheads="1"/>
            </p:cNvPicPr>
            <p:nvPr/>
          </p:nvPicPr>
          <p:blipFill rotWithShape="1"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30" r="-11"/>
            <a:stretch/>
          </p:blipFill>
          <p:spPr bwMode="auto">
            <a:xfrm>
              <a:off x="112666" y="3523380"/>
              <a:ext cx="3592466" cy="2873371"/>
            </a:xfrm>
            <a:prstGeom prst="rect">
              <a:avLst/>
            </a:prstGeom>
            <a:noFill/>
            <a:ln w="317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3" descr="C:\Users\User\Desktop\gal\Technion\EEG_Project\Paper\figures\example_rotation_2_subj\Riemannian.png"/>
            <p:cNvPicPr>
              <a:picLocks noChangeAspect="1" noChangeArrowheads="1"/>
            </p:cNvPicPr>
            <p:nvPr/>
          </p:nvPicPr>
          <p:blipFill rotWithShape="1"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112665" y="644226"/>
              <a:ext cx="3592467" cy="2883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C:\Users\User\Desktop\gal\Technion\EEG_Project\Paper\figures\example_rotation_2_subj\PT.png"/>
            <p:cNvPicPr>
              <a:picLocks noChangeAspect="1" noChangeArrowheads="1"/>
            </p:cNvPicPr>
            <p:nvPr/>
          </p:nvPicPr>
          <p:blipFill rotWithShape="1"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59" r="-2"/>
            <a:stretch/>
          </p:blipFill>
          <p:spPr bwMode="auto">
            <a:xfrm>
              <a:off x="3705132" y="3533792"/>
              <a:ext cx="3559127" cy="2862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3" descr="C:\Users\User\Desktop\gal\Technion\EEG_Project\Paper\figures\example_rotation_2_subj\PT.png"/>
            <p:cNvPicPr>
              <a:picLocks noChangeAspect="1" noChangeArrowheads="1"/>
            </p:cNvPicPr>
            <p:nvPr/>
          </p:nvPicPr>
          <p:blipFill rotWithShape="1"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49959"/>
            <a:stretch/>
          </p:blipFill>
          <p:spPr bwMode="auto">
            <a:xfrm>
              <a:off x="3705132" y="646168"/>
              <a:ext cx="3583939" cy="2877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4" descr="C:\Users\User\Desktop\gal\Technion\EEG_Project\Paper\figures\example_rotation_2_subj\ROT.png"/>
            <p:cNvPicPr>
              <a:picLocks noChangeAspect="1" noChangeArrowheads="1"/>
            </p:cNvPicPr>
            <p:nvPr/>
          </p:nvPicPr>
          <p:blipFill rotWithShape="1"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85" r="1"/>
            <a:stretch/>
          </p:blipFill>
          <p:spPr bwMode="auto">
            <a:xfrm>
              <a:off x="7261057" y="3523380"/>
              <a:ext cx="3535955" cy="2870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5" descr="C:\Users\User\Desktop\gal\Technion\EEG_Project\Paper\figures\example_rotation_2_subj\ROT.png"/>
            <p:cNvPicPr>
              <a:picLocks noChangeAspect="1" noChangeArrowheads="1"/>
            </p:cNvPicPr>
            <p:nvPr/>
          </p:nvPicPr>
          <p:blipFill rotWithShape="1"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7270571" y="644227"/>
              <a:ext cx="3532027" cy="2879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0" name="Rectangle 4"/>
          <p:cNvSpPr>
            <a:spLocks noChangeArrowheads="1"/>
          </p:cNvSpPr>
          <p:nvPr/>
        </p:nvSpPr>
        <p:spPr bwMode="auto">
          <a:xfrm>
            <a:off x="20615549" y="19111845"/>
            <a:ext cx="8954386" cy="632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Rectangle 4"/>
              <p:cNvSpPr>
                <a:spLocks noChangeArrowheads="1"/>
              </p:cNvSpPr>
              <p:nvPr/>
            </p:nvSpPr>
            <p:spPr bwMode="auto">
              <a:xfrm>
                <a:off x="20583012" y="25510444"/>
                <a:ext cx="8533090" cy="632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rtl="0">
                  <a:spcBef>
                    <a:spcPts val="1682"/>
                  </a:spcBef>
                  <a:buSzPct val="125000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Second data set: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8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healthy subjects,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3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stimuli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each approach, we trained and apply linear SVM classifier using “leave one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subject out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” method.</a:t>
                </a:r>
              </a:p>
              <a:p>
                <a:pPr algn="just" rtl="0">
                  <a:spcBef>
                    <a:spcPts val="1682"/>
                  </a:spcBef>
                  <a:buSzPct val="125000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Classification results:</a:t>
                </a: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1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83012" y="25510444"/>
                <a:ext cx="8533090" cy="632272"/>
              </a:xfrm>
              <a:prstGeom prst="rect">
                <a:avLst/>
              </a:prstGeom>
              <a:blipFill>
                <a:blip r:embed="rId37"/>
                <a:stretch>
                  <a:fillRect l="-1571" t="-10577" r="-1643" b="-3365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0395406" y="20182681"/>
            <a:ext cx="888385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b="0" dirty="0" smtClean="0">
                <a:solidFill>
                  <a:srgbClr val="000068"/>
                </a:solidFill>
              </a:rPr>
              <a:t>Traditional Approach                 PT                    </a:t>
            </a:r>
            <a:r>
              <a:rPr lang="en-US" sz="2400" b="0" dirty="0" err="1" smtClean="0">
                <a:solidFill>
                  <a:srgbClr val="000068"/>
                </a:solidFill>
              </a:rPr>
              <a:t>PT</a:t>
            </a:r>
            <a:r>
              <a:rPr lang="en-US" sz="2400" b="0" dirty="0" smtClean="0">
                <a:solidFill>
                  <a:srgbClr val="000068"/>
                </a:solidFill>
              </a:rPr>
              <a:t> and Rotation</a:t>
            </a:r>
            <a:endParaRPr lang="he-IL" sz="2400" b="0" dirty="0">
              <a:solidFill>
                <a:srgbClr val="000068"/>
              </a:solidFill>
            </a:endParaRPr>
          </a:p>
        </p:txBody>
      </p:sp>
      <p:pic>
        <p:nvPicPr>
          <p:cNvPr id="119" name="Picture 9"/>
          <p:cNvPicPr>
            <a:picLocks noChangeAspect="1" noChangeArrowheads="1"/>
          </p:cNvPicPr>
          <p:nvPr/>
        </p:nvPicPr>
        <p:blipFill rotWithShape="1"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1" r="7045"/>
          <a:stretch/>
        </p:blipFill>
        <p:spPr bwMode="auto">
          <a:xfrm>
            <a:off x="21069381" y="27878881"/>
            <a:ext cx="8046721" cy="39941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17917" y="41899681"/>
            <a:ext cx="6880689" cy="5524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collaboration 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Dr. Danny </a:t>
            </a:r>
            <a:r>
              <a:rPr lang="en-US" sz="2990" b="0" dirty="0" err="1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Eitan</a:t>
            </a: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4756606" y="24611224"/>
            <a:ext cx="2229312" cy="222931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600" b="1" i="0" u="none" strike="noStrike" cap="none" normalizeH="0" baseline="0" smtClean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321</Words>
  <Application>Microsoft Office PowerPoint</Application>
  <PresentationFormat>Custom</PresentationFormat>
  <Paragraphs>95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Cambria Math</vt:lpstr>
      <vt:lpstr>Times New Roman</vt:lpstr>
      <vt:lpstr>Blank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2016-09-01T09:00:45Z</dcterms:created>
  <dcterms:modified xsi:type="dcterms:W3CDTF">2018-06-12T12:29:28Z</dcterms:modified>
</cp:coreProperties>
</file>