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A"/>
    <a:srgbClr val="000068"/>
    <a:srgbClr val="003399"/>
    <a:srgbClr val="3A7CCB"/>
    <a:srgbClr val="00002A"/>
    <a:srgbClr val="CFE4FE"/>
    <a:srgbClr val="2C5D98"/>
    <a:srgbClr val="00FE2A"/>
    <a:srgbClr val="4A7EBB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33" d="100"/>
          <a:sy n="33" d="100"/>
        </p:scale>
        <p:origin x="-384" y="140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18" Type="http://schemas.openxmlformats.org/officeDocument/2006/relationships/image" Target="../media/image14.emf"/><Relationship Id="rId3" Type="http://schemas.openxmlformats.org/officeDocument/2006/relationships/image" Target="../media/image2.png"/><Relationship Id="rId34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emf"/><Relationship Id="rId33" Type="http://schemas.openxmlformats.org/officeDocument/2006/relationships/image" Target="../media/image17.png"/><Relationship Id="rId38" Type="http://schemas.openxmlformats.org/officeDocument/2006/relationships/image" Target="../media/image21.emf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jpeg"/><Relationship Id="rId36" Type="http://schemas.openxmlformats.org/officeDocument/2006/relationships/image" Target="../media/image20.png"/><Relationship Id="rId10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10.png"/><Relationship Id="rId30" Type="http://schemas.openxmlformats.org/officeDocument/2006/relationships/image" Target="../media/image26.png"/><Relationship Id="rId3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565" y="20868481"/>
            <a:ext cx="6768135" cy="4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29" y="27497881"/>
            <a:ext cx="6200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" name="קבוצה 160"/>
          <p:cNvGrpSpPr/>
          <p:nvPr/>
        </p:nvGrpSpPr>
        <p:grpSpPr>
          <a:xfrm>
            <a:off x="6611030" y="18699779"/>
            <a:ext cx="3282117" cy="2469464"/>
            <a:chOff x="3886200" y="3219060"/>
            <a:chExt cx="5274945" cy="3715139"/>
          </a:xfrm>
        </p:grpSpPr>
        <p:pic>
          <p:nvPicPr>
            <p:cNvPr id="162" name="Picture 1" descr="תוצאת תמונה עבור ‪10-20 electrode placement‬‏">
              <a:extLst>
                <a:ext uri="{FF2B5EF4-FFF2-40B4-BE49-F238E27FC236}">
                  <a16:creationId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xdr="http://schemas.openxmlformats.org/drawingml/2006/spreadsheetDrawing" xmlns:a16="http://schemas.microsoft.com/office/drawing/2014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7DD7956A-D087-42E6-9CC5-EF57BA256534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01"/>
            <a:stretch/>
          </p:blipFill>
          <p:spPr bwMode="auto">
            <a:xfrm>
              <a:off x="3886200" y="3219060"/>
              <a:ext cx="5274945" cy="37151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63" name="קבוצה 162"/>
            <p:cNvGrpSpPr/>
            <p:nvPr/>
          </p:nvGrpSpPr>
          <p:grpSpPr>
            <a:xfrm>
              <a:off x="5625283" y="4214153"/>
              <a:ext cx="1968949" cy="1961350"/>
              <a:chOff x="527539" y="302455"/>
              <a:chExt cx="1969086" cy="1961857"/>
            </a:xfrm>
          </p:grpSpPr>
          <p:sp>
            <p:nvSpPr>
              <p:cNvPr id="164" name="אליפסה 163"/>
              <p:cNvSpPr/>
              <p:nvPr/>
            </p:nvSpPr>
            <p:spPr>
              <a:xfrm>
                <a:off x="1997613" y="61194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6" name="אליפסה 165"/>
              <p:cNvSpPr/>
              <p:nvPr/>
            </p:nvSpPr>
            <p:spPr>
              <a:xfrm>
                <a:off x="2166425" y="1997612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7" name="אליפסה 166"/>
              <p:cNvSpPr/>
              <p:nvPr/>
            </p:nvSpPr>
            <p:spPr>
              <a:xfrm>
                <a:off x="949570" y="302455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168" name="אליפסה 167"/>
              <p:cNvSpPr/>
              <p:nvPr/>
            </p:nvSpPr>
            <p:spPr>
              <a:xfrm>
                <a:off x="527539" y="1294228"/>
                <a:ext cx="330200" cy="266700"/>
              </a:xfrm>
              <a:prstGeom prst="ellipse">
                <a:avLst/>
              </a:prstGeom>
              <a:solidFill>
                <a:srgbClr val="0000FF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</p:grpSp>
      </p:grpSp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3"/>
            <a:ext cx="9360000" cy="12702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1"/>
            <a:ext cx="8791593" cy="849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modalities for brain imaging are not always feasible or available at early stages of the illness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 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that: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applied at the bedside of critically-ill patients.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neurological injury.</a:t>
            </a:r>
          </a:p>
          <a:p>
            <a:pPr marL="425679" indent="-425679" algn="just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 in guiding therapy and improve outcomes.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40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32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US" sz="320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activity using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monitoring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60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12099" y="184300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4"/>
              <p:cNvSpPr>
                <a:spLocks noChangeArrowheads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volunteers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critically-ill patients ranged in age from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years; all with various brain injuries.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stretchable electrode cap contained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64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electrodes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set-up consists of three types of stimuli: somatosensory, auditory and visual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407" y="23078281"/>
                <a:ext cx="8727188" cy="4741197"/>
              </a:xfrm>
              <a:prstGeom prst="rect">
                <a:avLst/>
              </a:prstGeom>
              <a:blipFill rotWithShape="1">
                <a:blip r:embed="rId5"/>
                <a:stretch>
                  <a:fillRect l="-2025" t="-3213" r="-16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827091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 Using PCA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1993033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21859081"/>
            <a:ext cx="9360000" cy="972885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3132" y="173448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7480081"/>
            <a:ext cx="9360000" cy="430342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603132" y="377664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 smtClean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4"/>
              <p:cNvSpPr>
                <a:spLocks noChangeArrowheads="1"/>
              </p:cNvSpPr>
              <p:nvPr/>
            </p:nvSpPr>
            <p:spPr bwMode="auto">
              <a:xfrm>
                <a:off x="20555999" y="38850296"/>
                <a:ext cx="8812479" cy="2734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/>
              <a:lstStyle/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managed to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obtain improved classification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using PT and rotation, especially with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different functional areas. </a:t>
                </a:r>
              </a:p>
              <a:p>
                <a:pPr marL="425679" indent="-425679" algn="just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proved that the data can be sub-sampled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electrodes).</a:t>
                </a:r>
              </a:p>
            </p:txBody>
          </p:sp>
        </mc:Choice>
        <mc:Fallback xmlns="">
          <p:sp>
            <p:nvSpPr>
              <p:cNvPr id="14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5999" y="38850296"/>
                <a:ext cx="8812479" cy="2734897"/>
              </a:xfrm>
              <a:prstGeom prst="rect">
                <a:avLst/>
              </a:prstGeom>
              <a:blipFill rotWithShape="1">
                <a:blip r:embed="rId6"/>
                <a:stretch>
                  <a:fillRect l="-2006" t="-5568" r="-2628" b="-11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934781" y="32203833"/>
            <a:ext cx="9054000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285999" y="8623033"/>
            <a:ext cx="9360000" cy="802376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 smtClean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568344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Brain Activation Patterns </a:t>
            </a:r>
            <a:r>
              <a:rPr lang="en-US" sz="1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</a:t>
            </a:r>
            <a:endParaRPr lang="en-US" sz="10000" kern="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Maman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Or </a:t>
            </a:r>
            <a:r>
              <a:rPr lang="en-US" sz="5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endParaRPr lang="en-US" sz="6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"/>
              <p:cNvSpPr>
                <a:spLocks noChangeArrowheads="1"/>
              </p:cNvSpPr>
              <p:nvPr/>
            </p:nvSpPr>
            <p:spPr bwMode="auto">
              <a:xfrm>
                <a:off x="20556000" y="32527081"/>
                <a:ext cx="8069006" cy="138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l" defTabSz="3900819" rtl="0">
                  <a:spcBef>
                    <a:spcPts val="1682"/>
                  </a:spcBef>
                  <a:buSzPct val="125000"/>
                </a:pP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 </a:t>
                </a: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ub-sampling</a:t>
                </a:r>
              </a:p>
              <a:p>
                <a:pPr algn="just" defTabSz="3900819" rtl="0">
                  <a:spcBef>
                    <a:spcPts val="1682"/>
                  </a:spcBef>
                  <a:buSzPct val="125000"/>
                </a:pP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healthy subject,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somatosensory stimuli.</a:t>
                </a:r>
                <a:b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Succeed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reserving the data structure using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electrodes only.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6000" y="32527081"/>
                <a:ext cx="8069006" cy="1384386"/>
              </a:xfrm>
              <a:prstGeom prst="rect">
                <a:avLst/>
              </a:prstGeom>
              <a:blipFill rotWithShape="1">
                <a:blip r:embed="rId7"/>
                <a:stretch>
                  <a:fillRect l="-1888" t="-33921" r="-1737" b="-409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Rounded Rectangle 172"/>
          <p:cNvSpPr/>
          <p:nvPr/>
        </p:nvSpPr>
        <p:spPr>
          <a:xfrm>
            <a:off x="10458000" y="8623034"/>
            <a:ext cx="9360000" cy="33160468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08211" y="8828881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Riemannian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4"/>
              <p:cNvSpPr>
                <a:spLocks noChangeArrowheads="1"/>
              </p:cNvSpPr>
              <p:nvPr/>
            </p:nvSpPr>
            <p:spPr bwMode="auto">
              <a:xfrm>
                <a:off x="10728000" y="9819481"/>
                <a:ext cx="8820000" cy="28727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ct val="20000"/>
                  </a:spcBef>
                </a:pPr>
                <a:r>
                  <a:rPr lang="en-US" sz="320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Framework: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our algorithm we used covariance matrices as features. The covariance matrix is symmetric and positive definite; therefore it lies on a Riemannian manifold.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ℳ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the Riemannian Manifold of all SPD matrices.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ℳ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 covariance matrices created from </a:t>
                </a:r>
                <a14:m>
                  <m:oMath xmlns:m="http://schemas.openxmlformats.org/officeDocument/2006/math">
                    <m:r>
                      <a:rPr lang="en-US" sz="2990" b="0" i="1" dirty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different trials.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Riemannian Geodesic distance is defined by: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40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990" b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9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99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990" b="0" dirty="0" smtClean="0">
                  <a:solidFill>
                    <a:srgbClr val="002060"/>
                  </a:solidFill>
                  <a:latin typeface="Arial" panose="020B0604020202020204" pitchFamily="34" charset="0"/>
                  <a:ea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120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be a set of SPD matrices, and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be their Riemannian mean:</a:t>
                </a: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≜</m:t>
                      </m:r>
                      <m:r>
                        <m:rPr>
                          <m:sty m:val="p"/>
                        </m:rPr>
                        <a:rPr lang="en-US" sz="2990" b="0">
                          <a:solidFill>
                            <a:srgbClr val="002060"/>
                          </a:solidFill>
                          <a:latin typeface="Cambria Math"/>
                        </a:rPr>
                        <m:t>arg</m:t>
                      </m:r>
                      <m:func>
                        <m:func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90" b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We can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𝒯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ℳ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to be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a tangent space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composed by the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set of tangent vectors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.</m:t>
                        </m:r>
                      </m:e>
                    </m:acc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</a:t>
                </a: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we can define the logarithmic mapping to the tangent plane is given by: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20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990" b="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990" b="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≜</m:t>
                          </m:r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90" b="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990" b="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990" b="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f>
                            <m:fPr>
                              <m:ctrlP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e-IL" sz="2990" b="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he-IL" sz="3200" i="1" dirty="0">
                  <a:solidFill>
                    <a:srgbClr val="002060"/>
                  </a:solidFill>
                  <a:latin typeface="Cambria Math"/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Lastly, we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denote the vector representation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algn="ctr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2060"/>
                        </a:solidFill>
                        <a:latin typeface="Cambria Math"/>
                      </a:rPr>
                      <m:t>VEC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99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99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) </a:t>
                </a: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2060"/>
                        </a:solidFill>
                        <a:latin typeface="Cambria Math"/>
                      </a:rPr>
                      <m:t>VEC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∙)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is the </a:t>
                </a:r>
                <a:r>
                  <a:rPr lang="en-US" sz="2990" b="0" dirty="0" err="1">
                    <a:solidFill>
                      <a:srgbClr val="002060"/>
                    </a:solidFill>
                  </a:rPr>
                  <a:t>vectorized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 upper triangular of a symmetric matrix,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99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weights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for its off-diagonal elements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800" b="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3200" dirty="0" smtClean="0">
                    <a:solidFill>
                      <a:srgbClr val="002060"/>
                    </a:solidFill>
                  </a:rPr>
                  <a:t>Traditional </a:t>
                </a:r>
                <a:r>
                  <a:rPr lang="en-US" sz="3200" dirty="0">
                    <a:solidFill>
                      <a:srgbClr val="002060"/>
                    </a:solidFill>
                  </a:rPr>
                  <a:t>a</a:t>
                </a:r>
                <a:r>
                  <a:rPr lang="en-US" sz="3200" dirty="0" smtClean="0">
                    <a:solidFill>
                      <a:srgbClr val="002060"/>
                    </a:solidFill>
                  </a:rPr>
                  <a:t>pproach</a:t>
                </a:r>
                <a:r>
                  <a:rPr lang="en-US" sz="3200" dirty="0">
                    <a:solidFill>
                      <a:srgbClr val="002060"/>
                    </a:solidFill>
                  </a:rPr>
                  <a:t>: </a:t>
                </a:r>
                <a:endParaRPr lang="en-US" sz="320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Project all matrices to the tangent plane located at the Riemannian mean of the entire data set. </a:t>
                </a:r>
              </a:p>
              <a:p>
                <a:pPr algn="just" rtl="0">
                  <a:spcBef>
                    <a:spcPct val="20000"/>
                  </a:spcBef>
                </a:pPr>
                <a:endParaRPr lang="en-US" sz="1800" b="0" dirty="0">
                  <a:solidFill>
                    <a:srgbClr val="002060"/>
                  </a:solidFill>
                </a:endParaRPr>
              </a:p>
              <a:p>
                <a:pPr algn="l" rtl="0">
                  <a:spcBef>
                    <a:spcPct val="20000"/>
                  </a:spcBef>
                </a:pPr>
                <a:r>
                  <a:rPr lang="en-US" sz="3200" dirty="0">
                    <a:solidFill>
                      <a:srgbClr val="002060"/>
                    </a:solidFill>
                  </a:rPr>
                  <a:t>Suggested a</a:t>
                </a:r>
                <a:r>
                  <a:rPr lang="en-US" sz="3200" dirty="0" smtClean="0">
                    <a:solidFill>
                      <a:srgbClr val="002060"/>
                    </a:solidFill>
                  </a:rPr>
                  <a:t>pproach</a:t>
                </a:r>
                <a:r>
                  <a:rPr lang="en-US" sz="3200" dirty="0">
                    <a:solidFill>
                      <a:srgbClr val="002060"/>
                    </a:solidFill>
                  </a:rPr>
                  <a:t>: </a:t>
                </a:r>
                <a:r>
                  <a:rPr lang="en-US" sz="3200" dirty="0" smtClean="0">
                    <a:solidFill>
                      <a:srgbClr val="002060"/>
                    </a:solidFill>
                  </a:rPr>
                  <a:t>Parallel Transport (PT)</a:t>
                </a:r>
                <a:endParaRPr lang="en-US" sz="320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1400" b="0" dirty="0">
                  <a:solidFill>
                    <a:srgbClr val="002060"/>
                  </a:solidFill>
                </a:endParaRPr>
              </a:p>
              <a:p>
                <a:pPr marL="342900" indent="-3429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be the Riemannian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means of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  <m:r>
                      <a:rPr lang="en-US" sz="299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different subsets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.</a:t>
                </a:r>
              </a:p>
              <a:p>
                <a:pPr marL="342900" indent="-3429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Project the covariance matrices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into the tangent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𝒯</m:t>
                        </m:r>
                      </m:e>
                      <m:sub>
                        <m:sSup>
                          <m:s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ℳ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990" b="0" dirty="0">
                  <a:solidFill>
                    <a:srgbClr val="002060"/>
                  </a:solidFill>
                </a:endParaRPr>
              </a:p>
              <a:p>
                <a:pPr marL="342900" indent="-3429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</a:rPr>
                  <a:t>Apply PT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along the </a:t>
                </a:r>
                <a:r>
                  <a:rPr lang="en-US" sz="2990" b="0" dirty="0" smtClean="0">
                    <a:solidFill>
                      <a:srgbClr val="002060"/>
                    </a:solidFill>
                  </a:rPr>
                  <a:t>geodesic 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path </a:t>
                </a:r>
                <a14:m>
                  <m:oMath xmlns:m="http://schemas.openxmlformats.org/officeDocument/2006/math"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990" b="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990" b="0" dirty="0">
                  <a:solidFill>
                    <a:srgbClr val="002060"/>
                  </a:solidFill>
                </a:endParaRPr>
              </a:p>
              <a:p>
                <a:pPr marL="342900" indent="-342900" algn="just" rtl="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PT formula:</a:t>
                </a:r>
              </a:p>
              <a:p>
                <a:pPr algn="just" rt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sz="299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sz="299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l-GR" sz="299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𝛤</m:t>
                      </m:r>
                      <m:d>
                        <m:dPr>
                          <m:ctrlP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99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99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99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99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9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99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990" i="1">
                          <a:solidFill>
                            <a:srgbClr val="00206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99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99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990" dirty="0" smtClean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r>
                  <a:rPr lang="en-US" sz="2990" b="0" dirty="0" smtClean="0">
                    <a:solidFill>
                      <a:srgbClr val="002060"/>
                    </a:solidFill>
                  </a:rPr>
                  <a:t>    Where </a:t>
                </a:r>
                <a14:m>
                  <m:oMath xmlns:m="http://schemas.openxmlformats.org/officeDocument/2006/math"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𝐸</m:t>
                    </m:r>
                    <m:r>
                      <a:rPr lang="en-US" sz="2990" b="0" i="1">
                        <a:solidFill>
                          <a:srgbClr val="002060"/>
                        </a:solidFill>
                        <a:latin typeface="Cambria Math"/>
                      </a:rPr>
                      <m:t>≜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990" b="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990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990" b="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990" b="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2990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990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990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990" b="0" dirty="0" smtClean="0">
                    <a:solidFill>
                      <a:srgbClr val="002060"/>
                    </a:solidFill>
                  </a:rPr>
                  <a:t>.</a:t>
                </a:r>
                <a:endParaRPr lang="en-US" sz="2990" b="0" dirty="0">
                  <a:solidFill>
                    <a:srgbClr val="002060"/>
                  </a:solidFill>
                </a:endParaRPr>
              </a:p>
              <a:p>
                <a:pPr algn="just" rtl="0">
                  <a:spcBef>
                    <a:spcPct val="20000"/>
                  </a:spcBef>
                </a:pPr>
                <a:endParaRPr lang="en-US" sz="299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28000" y="9819481"/>
                <a:ext cx="8820000" cy="28727400"/>
              </a:xfrm>
              <a:prstGeom prst="rect">
                <a:avLst/>
              </a:prstGeom>
              <a:blipFill rotWithShape="1">
                <a:blip r:embed="rId8"/>
                <a:stretch>
                  <a:fillRect l="-1797" t="-276" r="-15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ounded Rectangle 199"/>
          <p:cNvSpPr/>
          <p:nvPr/>
        </p:nvSpPr>
        <p:spPr>
          <a:xfrm>
            <a:off x="20286000" y="17210882"/>
            <a:ext cx="9360000" cy="1972825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2018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>
                      <a:lumMod val="50000"/>
                    </a:schemeClr>
                  </a:solidFill>
                </a:rPr>
                <a:t>Signal and Image Processing Lab</a:t>
              </a:r>
              <a:endParaRPr lang="en-US" sz="4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Andrew and Erna Viterbi</a:t>
              </a:r>
            </a:p>
            <a:p>
              <a:pPr algn="l"/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</a:rPr>
                <a:t>Faculty of Electrical Engineering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900000" y="19565006"/>
            <a:ext cx="8820000" cy="160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shot EEG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sub-sampling.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4"/>
              <p:cNvSpPr>
                <a:spLocks noChangeArrowheads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final data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contains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200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1000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trials for each stimulus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stimuli) 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every subject (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16</m:t>
                    </m:r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subjects). </a:t>
                </a:r>
              </a:p>
            </p:txBody>
          </p:sp>
        </mc:Choice>
        <mc:Fallback xmlns="">
          <p:sp>
            <p:nvSpPr>
              <p:cNvPr id="17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04" y="30164881"/>
                <a:ext cx="8954386" cy="1604237"/>
              </a:xfrm>
              <a:prstGeom prst="rect">
                <a:avLst/>
              </a:prstGeom>
              <a:blipFill rotWithShape="1">
                <a:blip r:embed="rId12"/>
                <a:stretch>
                  <a:fillRect l="-1498" t="-3802" r="-1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קבוצה 16"/>
          <p:cNvGrpSpPr/>
          <p:nvPr/>
        </p:nvGrpSpPr>
        <p:grpSpPr>
          <a:xfrm>
            <a:off x="4320803" y="33365281"/>
            <a:ext cx="3406263" cy="3089977"/>
            <a:chOff x="13414892" y="9935891"/>
            <a:chExt cx="3406263" cy="3089977"/>
          </a:xfrm>
        </p:grpSpPr>
        <p:pic>
          <p:nvPicPr>
            <p:cNvPr id="181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9935891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892" y="11617281"/>
                  <a:ext cx="3406263" cy="64633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5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3982876" y="10658940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4" descr="Image result for eeg signa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83" t="10257" r="10786" b="25629"/>
            <a:stretch/>
          </p:blipFill>
          <p:spPr bwMode="auto">
            <a:xfrm>
              <a:off x="14001694" y="11960327"/>
              <a:ext cx="2360421" cy="1065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7" name="קבוצה 416"/>
          <p:cNvGrpSpPr/>
          <p:nvPr/>
        </p:nvGrpSpPr>
        <p:grpSpPr>
          <a:xfrm>
            <a:off x="2057479" y="33692721"/>
            <a:ext cx="3924854" cy="2181497"/>
            <a:chOff x="10831752" y="10076384"/>
            <a:chExt cx="3924854" cy="2181497"/>
          </a:xfrm>
        </p:grpSpPr>
        <p:pic>
          <p:nvPicPr>
            <p:cNvPr id="418" name="Picture 7" descr="Image result for eeg electrode cap back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752" y="10076384"/>
              <a:ext cx="1636897" cy="187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9" name="מחבר חץ ישר 418"/>
            <p:cNvCxnSpPr/>
            <p:nvPr/>
          </p:nvCxnSpPr>
          <p:spPr>
            <a:xfrm flipV="1">
              <a:off x="12445376" y="11038681"/>
              <a:ext cx="1015830" cy="841268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מחבר חץ ישר 419"/>
            <p:cNvCxnSpPr/>
            <p:nvPr/>
          </p:nvCxnSpPr>
          <p:spPr>
            <a:xfrm flipV="1">
              <a:off x="12445376" y="10429081"/>
              <a:ext cx="915352" cy="14478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מחבר חץ ישר 420"/>
            <p:cNvCxnSpPr/>
            <p:nvPr/>
          </p:nvCxnSpPr>
          <p:spPr>
            <a:xfrm>
              <a:off x="12445376" y="11876881"/>
              <a:ext cx="915352" cy="381000"/>
            </a:xfrm>
            <a:prstGeom prst="straightConnector1">
              <a:avLst/>
            </a:prstGeom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w="sm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/>
                <p:cNvSpPr txBox="1"/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he-IL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343" y="11424673"/>
                  <a:ext cx="3406263" cy="64633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קבוצה 443"/>
          <p:cNvGrpSpPr/>
          <p:nvPr/>
        </p:nvGrpSpPr>
        <p:grpSpPr>
          <a:xfrm>
            <a:off x="963612" y="34736881"/>
            <a:ext cx="7787574" cy="6699780"/>
            <a:chOff x="10843339" y="11267281"/>
            <a:chExt cx="7787574" cy="6699780"/>
          </a:xfrm>
        </p:grpSpPr>
        <p:cxnSp>
          <p:nvCxnSpPr>
            <p:cNvPr id="195" name="Elbow Connector 355"/>
            <p:cNvCxnSpPr>
              <a:stCxn id="204" idx="3"/>
              <a:endCxn id="210" idx="1"/>
            </p:cNvCxnSpPr>
            <p:nvPr/>
          </p:nvCxnSpPr>
          <p:spPr>
            <a:xfrm>
              <a:off x="13651303" y="14391482"/>
              <a:ext cx="495703" cy="12700"/>
            </a:xfrm>
            <a:prstGeom prst="bentConnector3">
              <a:avLst>
                <a:gd name="adj1" fmla="val 6537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254"/>
            <p:cNvCxnSpPr/>
            <p:nvPr/>
          </p:nvCxnSpPr>
          <p:spPr>
            <a:xfrm flipV="1">
              <a:off x="13603690" y="17019731"/>
              <a:ext cx="590928" cy="3630"/>
            </a:xfrm>
            <a:prstGeom prst="bentConnector3">
              <a:avLst>
                <a:gd name="adj1" fmla="val 7435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351"/>
            <p:cNvSpPr/>
            <p:nvPr/>
          </p:nvSpPr>
          <p:spPr>
            <a:xfrm>
              <a:off x="11403806" y="1340088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Preprocessing: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 filter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Down sampling</a:t>
              </a:r>
            </a:p>
            <a:p>
              <a:pPr marL="342900" indent="-342900" algn="l" rtl="0">
                <a:buFont typeface="Arial" panose="020B0604020202020204" pitchFamily="34" charset="0"/>
                <a:buChar char="•"/>
              </a:pPr>
              <a:r>
                <a:rPr lang="en-US" sz="16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Disqualify trials and reject noisy electrodes</a:t>
              </a:r>
              <a:endParaRPr lang="en-US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ounded Rectangle 352"/>
            <p:cNvSpPr/>
            <p:nvPr/>
          </p:nvSpPr>
          <p:spPr>
            <a:xfrm>
              <a:off x="16605079" y="13400882"/>
              <a:ext cx="2025834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Features processing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ounded Rectangle 353"/>
            <p:cNvSpPr/>
            <p:nvPr/>
          </p:nvSpPr>
          <p:spPr>
            <a:xfrm>
              <a:off x="11363731" y="15985862"/>
              <a:ext cx="2247497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Elbow Connector 356"/>
            <p:cNvCxnSpPr>
              <a:stCxn id="210" idx="3"/>
              <a:endCxn id="205" idx="1"/>
            </p:cNvCxnSpPr>
            <p:nvPr/>
          </p:nvCxnSpPr>
          <p:spPr>
            <a:xfrm>
              <a:off x="16204406" y="14391482"/>
              <a:ext cx="400673" cy="12700"/>
            </a:xfrm>
            <a:prstGeom prst="bentConnector3">
              <a:avLst>
                <a:gd name="adj1" fmla="val 62012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358"/>
            <p:cNvSpPr/>
            <p:nvPr/>
          </p:nvSpPr>
          <p:spPr>
            <a:xfrm>
              <a:off x="14147006" y="13400882"/>
              <a:ext cx="2057400" cy="1981199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Statistical features extraction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8" name="קבוצה 367"/>
            <p:cNvGrpSpPr/>
            <p:nvPr/>
          </p:nvGrpSpPr>
          <p:grpSpPr>
            <a:xfrm>
              <a:off x="10870406" y="11267281"/>
              <a:ext cx="6599446" cy="3126582"/>
              <a:chOff x="10870406" y="11267281"/>
              <a:chExt cx="6599446" cy="3126582"/>
            </a:xfrm>
          </p:grpSpPr>
          <p:grpSp>
            <p:nvGrpSpPr>
              <p:cNvPr id="10582" name="קבוצה 10581"/>
              <p:cNvGrpSpPr/>
              <p:nvPr/>
            </p:nvGrpSpPr>
            <p:grpSpPr>
              <a:xfrm>
                <a:off x="10870407" y="11267281"/>
                <a:ext cx="6599445" cy="3045968"/>
                <a:chOff x="10870407" y="11267281"/>
                <a:chExt cx="6599445" cy="3045968"/>
              </a:xfrm>
            </p:grpSpPr>
            <p:cxnSp>
              <p:nvCxnSpPr>
                <p:cNvPr id="2128" name="מחבר מרפקי 2127"/>
                <p:cNvCxnSpPr/>
                <p:nvPr/>
              </p:nvCxnSpPr>
              <p:spPr bwMode="auto">
                <a:xfrm rot="10800000" flipV="1">
                  <a:off x="10946607" y="11267281"/>
                  <a:ext cx="6523245" cy="1803762"/>
                </a:xfrm>
                <a:prstGeom prst="bentConnector3">
                  <a:avLst>
                    <a:gd name="adj1" fmla="val -27908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73" name="מחבר מרפקי 10572"/>
                <p:cNvCxnSpPr/>
                <p:nvPr/>
              </p:nvCxnSpPr>
              <p:spPr bwMode="auto">
                <a:xfrm rot="10800000" flipV="1">
                  <a:off x="10870407" y="13071044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0584" name="מחבר מרפקי 10583"/>
              <p:cNvCxnSpPr/>
              <p:nvPr/>
            </p:nvCxnSpPr>
            <p:spPr bwMode="auto">
              <a:xfrm>
                <a:off x="10870406" y="14141827"/>
                <a:ext cx="528770" cy="252036"/>
              </a:xfrm>
              <a:prstGeom prst="bentConnector3">
                <a:avLst>
                  <a:gd name="adj1" fmla="val -43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65" name="קבוצה 464"/>
            <p:cNvGrpSpPr/>
            <p:nvPr/>
          </p:nvGrpSpPr>
          <p:grpSpPr>
            <a:xfrm>
              <a:off x="10843339" y="14381161"/>
              <a:ext cx="7787574" cy="2638570"/>
              <a:chOff x="10723264" y="11476362"/>
              <a:chExt cx="7787574" cy="2638570"/>
            </a:xfrm>
          </p:grpSpPr>
          <p:grpSp>
            <p:nvGrpSpPr>
              <p:cNvPr id="466" name="קבוצה 465"/>
              <p:cNvGrpSpPr/>
              <p:nvPr/>
            </p:nvGrpSpPr>
            <p:grpSpPr>
              <a:xfrm>
                <a:off x="10723265" y="11476362"/>
                <a:ext cx="7787573" cy="2550094"/>
                <a:chOff x="10723265" y="11476362"/>
                <a:chExt cx="7787573" cy="2550094"/>
              </a:xfrm>
            </p:grpSpPr>
            <p:cxnSp>
              <p:nvCxnSpPr>
                <p:cNvPr id="468" name="מחבר מרפקי 467"/>
                <p:cNvCxnSpPr/>
                <p:nvPr/>
              </p:nvCxnSpPr>
              <p:spPr bwMode="auto">
                <a:xfrm rot="10800000" flipV="1">
                  <a:off x="10946608" y="11476362"/>
                  <a:ext cx="7564230" cy="1305719"/>
                </a:xfrm>
                <a:prstGeom prst="bentConnector3">
                  <a:avLst>
                    <a:gd name="adj1" fmla="val -8915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9" name="מחבר מרפקי 468"/>
                <p:cNvCxnSpPr/>
                <p:nvPr/>
              </p:nvCxnSpPr>
              <p:spPr bwMode="auto">
                <a:xfrm rot="10800000" flipV="1">
                  <a:off x="10723265" y="12784251"/>
                  <a:ext cx="1379515" cy="1242205"/>
                </a:xfrm>
                <a:prstGeom prst="bentConnector3">
                  <a:avLst>
                    <a:gd name="adj1" fmla="val 100173"/>
                  </a:avLst>
                </a:prstGeom>
                <a:solidFill>
                  <a:srgbClr val="000066"/>
                </a:solidFill>
                <a:ln w="762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67" name="מחבר מרפקי 466"/>
              <p:cNvCxnSpPr/>
              <p:nvPr/>
            </p:nvCxnSpPr>
            <p:spPr bwMode="auto">
              <a:xfrm>
                <a:off x="10723264" y="13741994"/>
                <a:ext cx="537739" cy="372938"/>
              </a:xfrm>
              <a:prstGeom prst="bentConnector3">
                <a:avLst>
                  <a:gd name="adj1" fmla="val -68"/>
                </a:avLst>
              </a:prstGeom>
              <a:solidFill>
                <a:srgbClr val="000066"/>
              </a:solidFill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49" name="TextBox 448"/>
          <p:cNvSpPr txBox="1"/>
          <p:nvPr/>
        </p:nvSpPr>
        <p:spPr>
          <a:xfrm>
            <a:off x="4596370" y="40258498"/>
            <a:ext cx="25002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Classified data</a:t>
            </a:r>
            <a:endParaRPr lang="he-I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0130805" y="34339972"/>
            <a:ext cx="9231131" cy="2372954"/>
            <a:chOff x="20130805" y="34339972"/>
            <a:chExt cx="9231131" cy="2372954"/>
          </a:xfrm>
        </p:grpSpPr>
        <p:pic>
          <p:nvPicPr>
            <p:cNvPr id="538" name="Picture 5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3" r="6545"/>
            <a:stretch/>
          </p:blipFill>
          <p:spPr bwMode="auto">
            <a:xfrm>
              <a:off x="24777751" y="34389687"/>
              <a:ext cx="4584185" cy="232323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39" name="קבוצה 538"/>
            <p:cNvGrpSpPr/>
            <p:nvPr/>
          </p:nvGrpSpPr>
          <p:grpSpPr>
            <a:xfrm>
              <a:off x="20130805" y="34339972"/>
              <a:ext cx="4762054" cy="2341604"/>
              <a:chOff x="216098" y="2759917"/>
              <a:chExt cx="5246353" cy="2520708"/>
            </a:xfrm>
          </p:grpSpPr>
          <p:grpSp>
            <p:nvGrpSpPr>
              <p:cNvPr id="540" name="קבוצה 539"/>
              <p:cNvGrpSpPr/>
              <p:nvPr/>
            </p:nvGrpSpPr>
            <p:grpSpPr>
              <a:xfrm>
                <a:off x="216098" y="2980599"/>
                <a:ext cx="5246353" cy="2300026"/>
                <a:chOff x="144091" y="3297491"/>
                <a:chExt cx="5246353" cy="2300026"/>
              </a:xfrm>
            </p:grpSpPr>
            <p:pic>
              <p:nvPicPr>
                <p:cNvPr id="54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740"/>
                <a:stretch/>
              </p:blipFill>
              <p:spPr bwMode="auto">
                <a:xfrm>
                  <a:off x="144091" y="3297491"/>
                  <a:ext cx="5246353" cy="22091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43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77" t="93935" r="25306"/>
                <a:stretch/>
              </p:blipFill>
              <p:spPr bwMode="auto">
                <a:xfrm>
                  <a:off x="793287" y="5454918"/>
                  <a:ext cx="3475932" cy="1425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541" name="Picture 2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04" r="39162" b="85653"/>
              <a:stretch/>
            </p:blipFill>
            <p:spPr bwMode="auto">
              <a:xfrm>
                <a:off x="1656259" y="2759917"/>
                <a:ext cx="1804288" cy="413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37" name="מלבן 536"/>
          <p:cNvSpPr/>
          <p:nvPr/>
        </p:nvSpPr>
        <p:spPr>
          <a:xfrm>
            <a:off x="20524138" y="34389688"/>
            <a:ext cx="4253613" cy="23247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/>
              <p:cNvSpPr txBox="1"/>
              <p:nvPr/>
            </p:nvSpPr>
            <p:spPr>
              <a:xfrm>
                <a:off x="10337006" y="21706681"/>
                <a:ext cx="44440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e-IL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e-IL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e-IL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06" y="21706681"/>
                <a:ext cx="4444058" cy="461665"/>
              </a:xfrm>
              <a:prstGeom prst="rect">
                <a:avLst/>
              </a:prstGeom>
              <a:blipFill rotWithShape="1">
                <a:blip r:embed="rId30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171"/>
          <p:cNvSpPr/>
          <p:nvPr/>
        </p:nvSpPr>
        <p:spPr>
          <a:xfrm>
            <a:off x="648001" y="32068877"/>
            <a:ext cx="9360000" cy="974052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223" y="37711457"/>
            <a:ext cx="7665777" cy="398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20583012" y="10053425"/>
                <a:ext cx="8820000" cy="6395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achieving the new representation using PT, we obtain the final alignment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PCA:</a:t>
                </a: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left principal directions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p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990" b="0" i="1">
                            <a:solidFill>
                              <a:srgbClr val="00006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; 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vector representations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99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99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90" b="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n-US" sz="299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99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respectively.</a:t>
                </a:r>
              </a:p>
              <a:p>
                <a:pPr marL="457200" indent="-457200" algn="just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and substitute:</a:t>
                </a:r>
              </a:p>
              <a:p>
                <a:pPr algn="ctr" rtl="0">
                  <a:spcBef>
                    <a:spcPts val="1682"/>
                  </a:spcBef>
                  <a:buSzPct val="125000"/>
                </a:pP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990" b="0" i="0" smtClean="0">
                        <a:solidFill>
                          <a:srgbClr val="00006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sign</m:t>
                    </m:r>
                    <m:d>
                      <m:d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990" b="0" i="1" smtClean="0">
                                    <a:solidFill>
                                      <a:srgbClr val="000060"/>
                                    </a:solidFill>
                                    <a:latin typeface="Cambria Math"/>
                                    <a:ea typeface="Cambria Math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0"/>
                                        </a:solidFill>
                                        <a:latin typeface="Cambria Math"/>
                                        <a:ea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sSubSup>
                      <m:sSub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990" b="0" i="1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i="1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Transfer subsets to the new coordinate system: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100" b="0" dirty="0" smtClean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 i="1" smtClean="0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90" b="0" i="1" smtClean="0">
                                      <a:solidFill>
                                        <a:srgbClr val="000060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990" b="0" i="1" smtClean="0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90" b="0" i="1" smtClean="0">
                                          <a:solidFill>
                                            <a:srgbClr val="000060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 i="1" smtClean="0">
                              <a:solidFill>
                                <a:srgbClr val="00006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990" b="0" i="1" smtClean="0">
                                  <a:solidFill>
                                    <a:srgbClr val="000060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990" b="0" i="1" smtClean="0">
                          <a:solidFill>
                            <a:srgbClr val="000060"/>
                          </a:solidFill>
                          <a:latin typeface="Cambria Math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2990" b="0" i="1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83012" y="10053425"/>
                <a:ext cx="8820000" cy="6395456"/>
              </a:xfrm>
              <a:prstGeom prst="rect">
                <a:avLst/>
              </a:prstGeom>
              <a:blipFill rotWithShape="1">
                <a:blip r:embed="rId32"/>
                <a:stretch>
                  <a:fillRect l="-2004" t="-953" r="-15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20603132" y="18378706"/>
                <a:ext cx="7293984" cy="1723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 s</a:t>
                </a: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hot </a:t>
                </a:r>
                <a:r>
                  <a:rPr lang="en-US" sz="320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EEG </a:t>
                </a:r>
                <a:r>
                  <a:rPr lang="en-US" sz="320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 data set: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healthy subjects,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 results:</a:t>
                </a:r>
                <a:r>
                  <a:rPr lang="en-US" sz="299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99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132" y="18378706"/>
                <a:ext cx="7293984" cy="1723036"/>
              </a:xfrm>
              <a:prstGeom prst="rect">
                <a:avLst/>
              </a:prstGeom>
              <a:blipFill rotWithShape="1">
                <a:blip r:embed="rId33"/>
                <a:stretch>
                  <a:fillRect l="-2174" t="-4594" r="-753" b="-95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קבוצה 101"/>
          <p:cNvGrpSpPr/>
          <p:nvPr/>
        </p:nvGrpSpPr>
        <p:grpSpPr>
          <a:xfrm>
            <a:off x="20419349" y="20629884"/>
            <a:ext cx="9120057" cy="4810597"/>
            <a:chOff x="112665" y="644226"/>
            <a:chExt cx="10689933" cy="5752525"/>
          </a:xfrm>
        </p:grpSpPr>
        <p:pic>
          <p:nvPicPr>
            <p:cNvPr id="103" name="Picture 2" descr="C:\Users\User\Desktop\gal\Technion\EEG_Project\Paper\figures\example_rotation_2_subj\Riemannian.pn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0" r="-11"/>
            <a:stretch/>
          </p:blipFill>
          <p:spPr bwMode="auto">
            <a:xfrm>
              <a:off x="112666" y="3523380"/>
              <a:ext cx="3592466" cy="2873371"/>
            </a:xfrm>
            <a:prstGeom prst="rect">
              <a:avLst/>
            </a:prstGeom>
            <a:noFill/>
            <a:ln w="31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3" descr="C:\Users\User\Desktop\gal\Technion\EEG_Project\Paper\figures\example_rotation_2_subj\Riemannian.png"/>
            <p:cNvPicPr>
              <a:picLocks noChangeAspect="1" noChangeArrowheads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112665" y="644226"/>
              <a:ext cx="3592467" cy="288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User\Desktop\gal\Technion\EEG_Project\Paper\figures\example_rotation_2_subj\PT.png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59" r="-2"/>
            <a:stretch/>
          </p:blipFill>
          <p:spPr bwMode="auto">
            <a:xfrm>
              <a:off x="3705132" y="3533792"/>
              <a:ext cx="3559127" cy="2862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User\Desktop\gal\Technion\EEG_Project\Paper\figures\example_rotation_2_subj\PT.png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9959"/>
            <a:stretch/>
          </p:blipFill>
          <p:spPr bwMode="auto">
            <a:xfrm>
              <a:off x="3705132" y="646168"/>
              <a:ext cx="3583939" cy="287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C:\Users\User\Desktop\gal\Technion\EEG_Project\Paper\figures\example_rotation_2_subj\ROT.png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85" r="1"/>
            <a:stretch/>
          </p:blipFill>
          <p:spPr bwMode="auto">
            <a:xfrm>
              <a:off x="7261057" y="3523380"/>
              <a:ext cx="3535955" cy="287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5" descr="C:\Users\User\Desktop\gal\Technion\EEG_Project\Paper\figures\example_rotation_2_subj\ROT.png"/>
            <p:cNvPicPr>
              <a:picLocks noChangeAspect="1" noChangeArrowheads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7270571" y="644227"/>
              <a:ext cx="3532027" cy="287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20615549" y="19111845"/>
            <a:ext cx="8954386" cy="6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4"/>
              <p:cNvSpPr>
                <a:spLocks noChangeArrowheads="1"/>
              </p:cNvSpPr>
              <p:nvPr/>
            </p:nvSpPr>
            <p:spPr bwMode="auto">
              <a:xfrm>
                <a:off x="20583012" y="25510444"/>
                <a:ext cx="8533090" cy="632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Second data set: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healthy subjects, </a:t>
                </a:r>
                <a14:m>
                  <m:oMath xmlns:m="http://schemas.openxmlformats.org/officeDocument/2006/math"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stimuli</a:t>
                </a: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approach, we trained and apply linear SVM classifier using “leave one out” method.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990" b="0" dirty="0" smtClean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results:</a:t>
                </a:r>
              </a:p>
              <a:p>
                <a:pPr algn="just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83012" y="25510444"/>
                <a:ext cx="8533090" cy="632272"/>
              </a:xfrm>
              <a:prstGeom prst="rect">
                <a:avLst/>
              </a:prstGeom>
              <a:blipFill rotWithShape="1">
                <a:blip r:embed="rId37"/>
                <a:stretch>
                  <a:fillRect l="-1571" t="-9615" r="-1643" b="-2644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0395406" y="20182681"/>
            <a:ext cx="88838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0" dirty="0" smtClean="0">
                <a:solidFill>
                  <a:srgbClr val="000068"/>
                </a:solidFill>
              </a:rPr>
              <a:t>Traditional Approach                 PT                    </a:t>
            </a:r>
            <a:r>
              <a:rPr lang="en-US" sz="2400" b="0" dirty="0" err="1" smtClean="0">
                <a:solidFill>
                  <a:srgbClr val="000068"/>
                </a:solidFill>
              </a:rPr>
              <a:t>PT</a:t>
            </a:r>
            <a:r>
              <a:rPr lang="en-US" sz="2400" b="0" dirty="0" smtClean="0">
                <a:solidFill>
                  <a:srgbClr val="000068"/>
                </a:solidFill>
              </a:rPr>
              <a:t> and Rotation</a:t>
            </a:r>
            <a:endParaRPr lang="he-IL" sz="2400" b="0" dirty="0">
              <a:solidFill>
                <a:srgbClr val="000068"/>
              </a:solidFill>
            </a:endParaRPr>
          </a:p>
        </p:txBody>
      </p:sp>
      <p:pic>
        <p:nvPicPr>
          <p:cNvPr id="119" name="Picture 9"/>
          <p:cNvPicPr>
            <a:picLocks noChangeAspect="1" noChangeArrowheads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7045"/>
          <a:stretch/>
        </p:blipFill>
        <p:spPr bwMode="auto">
          <a:xfrm>
            <a:off x="21069381" y="27878881"/>
            <a:ext cx="8046721" cy="3994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7917" y="41899681"/>
            <a:ext cx="6880689" cy="5524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990" b="0" dirty="0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Dr. Danny </a:t>
            </a:r>
            <a:r>
              <a:rPr lang="en-US" sz="2990" b="0" dirty="0" err="1" smtClean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Eitan</a:t>
            </a: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927</Words>
  <Application>Microsoft Office PowerPoint</Application>
  <PresentationFormat>מותאם אישית</PresentationFormat>
  <Paragraphs>98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Blank Presentation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2016-09-01T09:00:45Z</dcterms:created>
  <dcterms:modified xsi:type="dcterms:W3CDTF">2018-06-11T10:26:05Z</dcterms:modified>
</cp:coreProperties>
</file>