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A7CCB"/>
    <a:srgbClr val="00007A"/>
    <a:srgbClr val="000068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 varScale="1">
        <p:scale>
          <a:sx n="18" d="100"/>
          <a:sy n="18" d="100"/>
        </p:scale>
        <p:origin x="-3808" y="-16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jpeg"/><Relationship Id="rId1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3.emf"/><Relationship Id="rId2" Type="http://schemas.openxmlformats.org/officeDocument/2006/relationships/image" Target="../media/image1.png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emf"/><Relationship Id="rId15" Type="http://schemas.openxmlformats.org/officeDocument/2006/relationships/image" Target="../media/image11.emf"/><Relationship Id="rId10" Type="http://schemas.openxmlformats.org/officeDocument/2006/relationships/image" Target="../media/image8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67" y="37156231"/>
            <a:ext cx="6200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קבוצה 160"/>
          <p:cNvGrpSpPr/>
          <p:nvPr/>
        </p:nvGrpSpPr>
        <p:grpSpPr>
          <a:xfrm>
            <a:off x="6606650" y="25189114"/>
            <a:ext cx="3282117" cy="2469464"/>
            <a:chOff x="3886200" y="3219060"/>
            <a:chExt cx="5274945" cy="3715139"/>
          </a:xfrm>
        </p:grpSpPr>
        <p:pic>
          <p:nvPicPr>
            <p:cNvPr id="162" name="Picture 1" descr="תוצאת תמונה עבור ‪10-20 electrode placement‬‏">
              <a:extLst>
                <a:ext uri="{FF2B5EF4-FFF2-40B4-BE49-F238E27FC236}">
  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a16="http://schemas.microsoft.com/office/drawing/2014/main" xmlns:xdr="http://schemas.openxmlformats.org/drawingml/2006/spreadsheetDrawing" xmlns:w="http://schemas.openxmlformats.org/wordprocessingml/2006/main" xmlns:w10="urn:schemas-microsoft-com:office:word" xmlns:v="urn:schemas-microsoft-com:vml" xmlns:o="urn:schemas-microsoft-com:office:office" xmlns:lc="http://schemas.openxmlformats.org/drawingml/2006/lockedCanvas" id="{7DD7956A-D087-42E6-9CC5-EF57BA25653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1"/>
            <a:stretch/>
          </p:blipFill>
          <p:spPr bwMode="auto">
            <a:xfrm>
              <a:off x="3886200" y="3219060"/>
              <a:ext cx="5274945" cy="37151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63" name="קבוצה 162"/>
            <p:cNvGrpSpPr/>
            <p:nvPr/>
          </p:nvGrpSpPr>
          <p:grpSpPr>
            <a:xfrm>
              <a:off x="5625283" y="4214153"/>
              <a:ext cx="1968949" cy="1961350"/>
              <a:chOff x="527539" y="302455"/>
              <a:chExt cx="1969086" cy="196185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1997613" y="61194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2166425" y="1997612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949570" y="30245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527539" y="1294228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</p:grpSp>
      </p:grpSp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92558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917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11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that: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at the bedside of critically-ill patients.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neurological injury.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 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11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voltage fluctuations resulting from ionic current within the neurons of the brain.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Noninvasive, with the electrodes placed along the scalp. </a:t>
            </a: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11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60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 -  causes poor spatial resolution comparing to other methods.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consistency (Sensitive to movement, modifications,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60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24446588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87359" y="29860081"/>
            <a:ext cx="5548201" cy="474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healthy volunteers ranged in age from 7 to 16 years.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critically-ill patients ranged in age from 2.5 to 16 years; all with various brain injuries.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stretchable electrode cap contained 64 EEG electrodes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to Horizon 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ounded Rectangle 171"/>
          <p:cNvSpPr/>
          <p:nvPr/>
        </p:nvSpPr>
        <p:spPr>
          <a:xfrm>
            <a:off x="10458000" y="8623034"/>
            <a:ext cx="9360000" cy="98070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8640881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8374192"/>
            <a:ext cx="9360000" cy="13409310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908972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7480081"/>
            <a:ext cx="9360000" cy="4303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03132" y="376140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8850296"/>
            <a:ext cx="8641154" cy="273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managed to reach good classification performance using PT and rotation, especially with stimulus from different functional areas.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proved that the data can be sub-sampled (2-5 electrodes).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825387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8623033"/>
            <a:ext cx="9360000" cy="802376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of each pixel in the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from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horizon is calculated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pixel with maximal distance is chosen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186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3480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Collaboration 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Danny </a:t>
            </a:r>
            <a:r>
              <a:rPr lang="en-US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80000"/>
              </a:lnSpc>
              <a:spcBef>
                <a:spcPct val="20000"/>
              </a:spcBef>
            </a:pP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ounded Rectangle 199"/>
          <p:cNvSpPr/>
          <p:nvPr/>
        </p:nvSpPr>
        <p:spPr>
          <a:xfrm>
            <a:off x="20285441" y="17114792"/>
            <a:ext cx="9360000" cy="8150743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592000" y="17298372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Sub-Sampling </a:t>
            </a:r>
          </a:p>
        </p:txBody>
      </p:sp>
      <p:sp>
        <p:nvSpPr>
          <p:cNvPr id="252" name="Rounded Rectangle 172"/>
          <p:cNvSpPr/>
          <p:nvPr/>
        </p:nvSpPr>
        <p:spPr>
          <a:xfrm>
            <a:off x="10458000" y="18840820"/>
            <a:ext cx="9360000" cy="22942681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1903358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728000" y="20258132"/>
                <a:ext cx="8820000" cy="5019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ct val="20000"/>
                  </a:spcBef>
                </a:pPr>
                <a:r>
                  <a:rPr lang="en-US" sz="36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Riemannian Manifold of all SPD matrices.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covariance matrices created from </a:t>
                </a:r>
                <a14:m>
                  <m:oMath xmlns:m="http://schemas.openxmlformats.org/officeDocument/2006/math">
                    <m:r>
                      <a:rPr lang="en-US" sz="2990" b="0" i="1" dirty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different trials.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Riemannian Geodesic distance is defined by: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4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990" b="0" dirty="0" smtClean="0">
                  <a:solidFill>
                    <a:srgbClr val="002060"/>
                  </a:solidFill>
                  <a:latin typeface="Arial" panose="020B0604020202020204" pitchFamily="34" charset="0"/>
                  <a:ea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 a set of SPD matrices,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be their Riemannian mean:</a:t>
                </a: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We can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to be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a tangent space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composed by the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set of tangent vectors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we can define the logarithmic mapping to the tangent plane is given by: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32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he-IL" sz="32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002060"/>
                    </a:solidFill>
                  </a:rPr>
                  <a:t>Traditional approach: </a:t>
                </a:r>
                <a:endParaRPr lang="en-US" sz="360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Project all matrices to the tangent plane located at the Riemannian mean of the entire set of SPD matrices. </a:t>
                </a:r>
                <a:endParaRPr lang="en-US" sz="299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8000" y="20258132"/>
                <a:ext cx="8820000" cy="5019492"/>
              </a:xfrm>
              <a:prstGeom prst="rect">
                <a:avLst/>
              </a:prstGeom>
              <a:blipFill rotWithShape="1">
                <a:blip r:embed="rId4"/>
                <a:stretch>
                  <a:fillRect l="-2142" t="-1820" r="-1520" b="-2189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7" name="Group 396"/>
          <p:cNvGrpSpPr/>
          <p:nvPr/>
        </p:nvGrpSpPr>
        <p:grpSpPr>
          <a:xfrm>
            <a:off x="20618305" y="11541149"/>
            <a:ext cx="8349790" cy="4766623"/>
            <a:chOff x="-685800" y="1220545"/>
            <a:chExt cx="10515600" cy="6003013"/>
          </a:xfrm>
        </p:grpSpPr>
        <p:pic>
          <p:nvPicPr>
            <p:cNvPr id="398" name="Picture 397"/>
            <p:cNvPicPr>
              <a:picLocks noChangeAspect="1"/>
            </p:cNvPicPr>
            <p:nvPr/>
          </p:nvPicPr>
          <p:blipFill>
            <a:blip r:embed="rId5">
              <a:lum bright="20000" contrast="40000"/>
            </a:blip>
            <a:stretch>
              <a:fillRect/>
            </a:stretch>
          </p:blipFill>
          <p:spPr>
            <a:xfrm>
              <a:off x="-685800" y="1220545"/>
              <a:ext cx="10515600" cy="6003013"/>
            </a:xfrm>
            <a:prstGeom prst="rect">
              <a:avLst/>
            </a:prstGeom>
          </p:spPr>
        </p:pic>
        <p:sp>
          <p:nvSpPr>
            <p:cNvPr id="399" name="Rectangle 398"/>
            <p:cNvSpPr/>
            <p:nvPr/>
          </p:nvSpPr>
          <p:spPr>
            <a:xfrm rot="151824">
              <a:off x="6472235" y="4553666"/>
              <a:ext cx="135377" cy="116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00" name="Straight Connector 399"/>
            <p:cNvCxnSpPr/>
            <p:nvPr/>
          </p:nvCxnSpPr>
          <p:spPr>
            <a:xfrm flipV="1">
              <a:off x="6265304" y="4550734"/>
              <a:ext cx="59296" cy="771361"/>
            </a:xfrm>
            <a:prstGeom prst="line">
              <a:avLst/>
            </a:prstGeom>
            <a:ln w="28575">
              <a:solidFill>
                <a:srgbClr val="00FE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/>
            <p:cNvSpPr/>
            <p:nvPr/>
          </p:nvSpPr>
          <p:spPr>
            <a:xfrm rot="222171">
              <a:off x="6317563" y="4551912"/>
              <a:ext cx="135377" cy="116375"/>
            </a:xfrm>
            <a:prstGeom prst="rect">
              <a:avLst/>
            </a:prstGeom>
            <a:ln w="28575">
              <a:solidFill>
                <a:srgbClr val="00FE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02" name="Straight Connector 401"/>
            <p:cNvCxnSpPr/>
            <p:nvPr/>
          </p:nvCxnSpPr>
          <p:spPr>
            <a:xfrm flipV="1">
              <a:off x="6400800" y="4533900"/>
              <a:ext cx="76200" cy="609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52400" y="4495800"/>
              <a:ext cx="8839200" cy="76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283868" y="15985862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of two pixels in the ROI to the horizon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ounded Rectangle 199"/>
          <p:cNvSpPr/>
          <p:nvPr/>
        </p:nvSpPr>
        <p:spPr>
          <a:xfrm>
            <a:off x="20286000" y="25732691"/>
            <a:ext cx="9360000" cy="1129019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090612" y="25745281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shot EEG classification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sub-sampling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22" y="30011209"/>
            <a:ext cx="3411014" cy="237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22" y="32831881"/>
            <a:ext cx="3710161" cy="278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2099" y="36011934"/>
            <a:ext cx="8694243" cy="16967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set-up consists of three types of stimuli: somatosensory, auditory and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endParaRPr lang="he-IL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849220" y="40143044"/>
            <a:ext cx="8954386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data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200-1000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 for each stimulus (9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stimuli)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every subject (16 subjects). </a:t>
            </a:r>
          </a:p>
        </p:txBody>
      </p:sp>
      <p:grpSp>
        <p:nvGrpSpPr>
          <p:cNvPr id="17" name="קבוצה 16"/>
          <p:cNvGrpSpPr/>
          <p:nvPr/>
        </p:nvGrpSpPr>
        <p:grpSpPr>
          <a:xfrm>
            <a:off x="14200530" y="98956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11937206" y="102231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10843339" y="112672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Statistical features extraction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49" name="TextBox 448"/>
          <p:cNvSpPr txBox="1"/>
          <p:nvPr/>
        </p:nvSpPr>
        <p:spPr>
          <a:xfrm>
            <a:off x="14423432" y="16790713"/>
            <a:ext cx="2500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Classified data</a:t>
            </a:r>
            <a:endParaRPr lang="he-IL" sz="2400" dirty="0"/>
          </a:p>
        </p:txBody>
      </p:sp>
      <p:grpSp>
        <p:nvGrpSpPr>
          <p:cNvPr id="535" name="קבוצה 534"/>
          <p:cNvGrpSpPr/>
          <p:nvPr/>
        </p:nvGrpSpPr>
        <p:grpSpPr>
          <a:xfrm>
            <a:off x="20120893" y="20001108"/>
            <a:ext cx="9227219" cy="2378109"/>
            <a:chOff x="154322" y="1026651"/>
            <a:chExt cx="10165623" cy="2560005"/>
          </a:xfrm>
        </p:grpSpPr>
        <p:grpSp>
          <p:nvGrpSpPr>
            <p:cNvPr id="536" name="קבוצה 535"/>
            <p:cNvGrpSpPr/>
            <p:nvPr/>
          </p:nvGrpSpPr>
          <p:grpSpPr>
            <a:xfrm>
              <a:off x="154322" y="1026651"/>
              <a:ext cx="10165623" cy="2560005"/>
              <a:chOff x="154322" y="1026651"/>
              <a:chExt cx="10165623" cy="2560005"/>
            </a:xfrm>
          </p:grpSpPr>
          <p:pic>
            <p:nvPicPr>
              <p:cNvPr id="538" name="Picture 5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3" r="6545"/>
              <a:stretch/>
            </p:blipFill>
            <p:spPr bwMode="auto">
              <a:xfrm>
                <a:off x="5269551" y="1084116"/>
                <a:ext cx="5050394" cy="25025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39" name="קבוצה 538"/>
              <p:cNvGrpSpPr/>
              <p:nvPr/>
            </p:nvGrpSpPr>
            <p:grpSpPr>
              <a:xfrm>
                <a:off x="154322" y="1026651"/>
                <a:ext cx="5246353" cy="2520708"/>
                <a:chOff x="216098" y="2759917"/>
                <a:chExt cx="5246353" cy="2520708"/>
              </a:xfrm>
            </p:grpSpPr>
            <p:grpSp>
              <p:nvGrpSpPr>
                <p:cNvPr id="540" name="קבוצה 539"/>
                <p:cNvGrpSpPr/>
                <p:nvPr/>
              </p:nvGrpSpPr>
              <p:grpSpPr>
                <a:xfrm>
                  <a:off x="216098" y="2980599"/>
                  <a:ext cx="5246353" cy="2300026"/>
                  <a:chOff x="144091" y="3297491"/>
                  <a:chExt cx="5246353" cy="2300026"/>
                </a:xfrm>
              </p:grpSpPr>
              <p:pic>
                <p:nvPicPr>
                  <p:cNvPr id="542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8740"/>
                  <a:stretch/>
                </p:blipFill>
                <p:spPr bwMode="auto">
                  <a:xfrm>
                    <a:off x="144091" y="3297491"/>
                    <a:ext cx="5246353" cy="22091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43" name="Picture 5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77" t="93935" r="25306"/>
                  <a:stretch/>
                </p:blipFill>
                <p:spPr bwMode="auto">
                  <a:xfrm>
                    <a:off x="793287" y="5454918"/>
                    <a:ext cx="3475932" cy="1425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54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404" r="39162" b="85653"/>
                <a:stretch/>
              </p:blipFill>
              <p:spPr bwMode="auto">
                <a:xfrm>
                  <a:off x="1656259" y="2759917"/>
                  <a:ext cx="1804288" cy="4135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537" name="מלבן 536"/>
            <p:cNvSpPr/>
            <p:nvPr/>
          </p:nvSpPr>
          <p:spPr>
            <a:xfrm>
              <a:off x="576139" y="1080170"/>
              <a:ext cx="4686204" cy="25025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>
                  <a:solidFill>
                    <a:sysClr val="windowText" lastClr="000000"/>
                  </a:solidFill>
                </a:ln>
                <a:noFill/>
              </a:endParaRPr>
            </a:p>
          </p:txBody>
        </p:sp>
      </p:grpSp>
      <p:pic>
        <p:nvPicPr>
          <p:cNvPr id="54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708" y="32068877"/>
            <a:ext cx="10207625" cy="486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016" y="29639610"/>
            <a:ext cx="55721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10260806" y="31838044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e-IL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806" y="31838044"/>
                <a:ext cx="4444058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582</Words>
  <Application>Microsoft Office PowerPoint</Application>
  <PresentationFormat>מותאם אישית</PresentationFormat>
  <Paragraphs>81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Blank Presentation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2018-06-09T17:10:03Z</dcterms:modified>
</cp:coreProperties>
</file>