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מחבר" initials="א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8FD7E5"/>
    <a:srgbClr val="93BAE1"/>
    <a:srgbClr val="A4A4DC"/>
    <a:srgbClr val="6F7F99"/>
    <a:srgbClr val="026FA0"/>
    <a:srgbClr val="1774F1"/>
    <a:srgbClr val="77BAFD"/>
    <a:srgbClr val="5208E6"/>
    <a:srgbClr val="98C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33" d="100"/>
          <a:sy n="33" d="100"/>
        </p:scale>
        <p:origin x="-2304" y="2308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7.jpeg"/><Relationship Id="rId18" Type="http://schemas.openxmlformats.org/officeDocument/2006/relationships/image" Target="../media/image9.png"/><Relationship Id="rId26" Type="http://schemas.openxmlformats.org/officeDocument/2006/relationships/image" Target="../media/image22.png"/><Relationship Id="rId39" Type="http://schemas.openxmlformats.org/officeDocument/2006/relationships/image" Target="../media/image33.emf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34" Type="http://schemas.openxmlformats.org/officeDocument/2006/relationships/image" Target="../media/image28.emf"/><Relationship Id="rId42" Type="http://schemas.openxmlformats.org/officeDocument/2006/relationships/image" Target="../media/image36.emf"/><Relationship Id="rId47" Type="http://schemas.openxmlformats.org/officeDocument/2006/relationships/image" Target="../media/image41.jpeg"/><Relationship Id="rId50" Type="http://schemas.openxmlformats.org/officeDocument/2006/relationships/image" Target="../media/image44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5" Type="http://schemas.openxmlformats.org/officeDocument/2006/relationships/image" Target="../media/image21.png"/><Relationship Id="rId33" Type="http://schemas.openxmlformats.org/officeDocument/2006/relationships/image" Target="../media/image27.emf"/><Relationship Id="rId38" Type="http://schemas.openxmlformats.org/officeDocument/2006/relationships/image" Target="../media/image32.emf"/><Relationship Id="rId46" Type="http://schemas.openxmlformats.org/officeDocument/2006/relationships/image" Target="../media/image40.jpe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0.png"/><Relationship Id="rId29" Type="http://schemas.openxmlformats.org/officeDocument/2006/relationships/image" Target="../media/image23.png"/><Relationship Id="rId41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24" Type="http://schemas.openxmlformats.org/officeDocument/2006/relationships/image" Target="../media/image20.png"/><Relationship Id="rId32" Type="http://schemas.openxmlformats.org/officeDocument/2006/relationships/image" Target="../media/image26.emf"/><Relationship Id="rId37" Type="http://schemas.openxmlformats.org/officeDocument/2006/relationships/image" Target="../media/image31.emf"/><Relationship Id="rId40" Type="http://schemas.openxmlformats.org/officeDocument/2006/relationships/image" Target="../media/image34.emf"/><Relationship Id="rId45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8.jpeg"/><Relationship Id="rId23" Type="http://schemas.openxmlformats.org/officeDocument/2006/relationships/image" Target="../media/image16.png"/><Relationship Id="rId28" Type="http://schemas.openxmlformats.org/officeDocument/2006/relationships/image" Target="../media/image18.png"/><Relationship Id="rId36" Type="http://schemas.openxmlformats.org/officeDocument/2006/relationships/image" Target="../media/image30.emf"/><Relationship Id="rId49" Type="http://schemas.openxmlformats.org/officeDocument/2006/relationships/image" Target="../media/image43.jpeg"/><Relationship Id="rId19" Type="http://schemas.openxmlformats.org/officeDocument/2006/relationships/image" Target="../media/image14.png"/><Relationship Id="rId31" Type="http://schemas.openxmlformats.org/officeDocument/2006/relationships/image" Target="../media/image25.emf"/><Relationship Id="rId44" Type="http://schemas.openxmlformats.org/officeDocument/2006/relationships/image" Target="../media/image38.emf"/><Relationship Id="rId14" Type="http://schemas.openxmlformats.org/officeDocument/2006/relationships/image" Target="../media/image110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Relationship Id="rId30" Type="http://schemas.openxmlformats.org/officeDocument/2006/relationships/image" Target="../media/image24.png"/><Relationship Id="rId35" Type="http://schemas.openxmlformats.org/officeDocument/2006/relationships/image" Target="../media/image29.emf"/><Relationship Id="rId43" Type="http://schemas.openxmlformats.org/officeDocument/2006/relationships/image" Target="../media/image37.emf"/><Relationship Id="rId48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4"/>
              <p:cNvSpPr>
                <a:spLocks noChangeArrowheads="1"/>
              </p:cNvSpPr>
              <p:nvPr/>
            </p:nvSpPr>
            <p:spPr bwMode="auto">
              <a:xfrm>
                <a:off x="10661006" y="9743281"/>
                <a:ext cx="8820000" cy="1744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Framework: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the Riemannian Manifold of all SPD matrices.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Riemannian Geodesic distance is given by: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Riemannian mean of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given by: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32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tangent space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define the logarithmic mapping to the tangent plane by: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1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denote the vector representation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ec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(∙)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ct val="20000"/>
                  </a:spcBef>
                </a:pPr>
                <a:endParaRPr lang="en-US" sz="1600" b="0" dirty="0" smtClean="0">
                  <a:solidFill>
                    <a:srgbClr val="002060"/>
                  </a:solidFill>
                </a:endParaRPr>
              </a:p>
              <a:p>
                <a:pPr algn="l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 i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Vec</m:t>
                    </m:r>
                    <m:d>
                      <m:d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1006" y="9743281"/>
                <a:ext cx="8820000" cy="17449800"/>
              </a:xfrm>
              <a:prstGeom prst="rect">
                <a:avLst/>
              </a:prstGeom>
              <a:blipFill>
                <a:blip r:embed="rId2"/>
                <a:stretch>
                  <a:fillRect l="-2073" t="-454" r="-15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232" y="16751200"/>
            <a:ext cx="4592367" cy="320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3"/>
            <a:ext cx="9360000" cy="12702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791593" cy="849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modalities for brain imaging are not always feasible or available at early stages of the illness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 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can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applied at the bedside of critically-ill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patients, detect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neurological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injury, aid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guiding therapy and improve outcomes.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0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endParaRPr lang="en-US" sz="320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activity using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monitoring: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 voltage fluctuations resulting from ionic current within the neurons of the brain.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Noninvasive, with the electrodes placed along the scalp. 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12099" y="18640233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4"/>
              <p:cNvSpPr>
                <a:spLocks noChangeArrowheads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11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volunteers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critically-ill patients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years; all with various brain injuries.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stretchable electrode cap contained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64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EEG electrodes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set-up consists of three types of stimuli: somatosensory, auditory and visual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blipFill rotWithShape="1">
                <a:blip r:embed="rId5"/>
                <a:stretch>
                  <a:fillRect l="-2025" t="-3213" r="-16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10736641" y="34794633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 Using PCA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21993033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21859081"/>
            <a:ext cx="9360000" cy="9728857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3132" y="88104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8623081"/>
            <a:ext cx="9360000" cy="316042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488285" y="386230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488285" y="39728224"/>
            <a:ext cx="8812479" cy="17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managed to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improved classification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using PT and rotation, especially with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stimuli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different functional areas. 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934781" y="32203833"/>
            <a:ext cx="9054000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568344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Brain Activation Patterns </a:t>
            </a:r>
            <a:r>
              <a:rPr lang="en-US" sz="1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Data</a:t>
            </a:r>
            <a:endParaRPr lang="en-US" sz="10000" kern="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Maman</a:t>
            </a: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Or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Yair</a:t>
            </a:r>
            <a:endParaRPr lang="en-US" sz="6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08211" y="8828881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Riemannian Geometry</a:t>
            </a:r>
          </a:p>
        </p:txBody>
      </p:sp>
      <p:sp>
        <p:nvSpPr>
          <p:cNvPr id="127" name="Rounded Rectangle 199"/>
          <p:cNvSpPr/>
          <p:nvPr/>
        </p:nvSpPr>
        <p:spPr>
          <a:xfrm>
            <a:off x="20286000" y="8623033"/>
            <a:ext cx="9360000" cy="2946664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2018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07735"/>
            <a:chOff x="10489406" y="218282"/>
            <a:chExt cx="9283377" cy="2907735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>
                      <a:lumMod val="50000"/>
                    </a:schemeClr>
                  </a:solidFill>
                </a:rPr>
                <a:t>Signal and Image Processing Lab</a:t>
              </a:r>
              <a:endParaRPr lang="en-US" sz="4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Andrew and Erna Viterbi</a:t>
              </a:r>
            </a:p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Faculty of Electrical Engineering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899998" y="19649281"/>
            <a:ext cx="5405560" cy="160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of stimuli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recordings.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4"/>
              <p:cNvSpPr>
                <a:spLocks noChangeArrowheads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final data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contains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200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1000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trials for each stimulus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stimuli)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every subject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subjects). </a:t>
                </a:r>
              </a:p>
            </p:txBody>
          </p:sp>
        </mc:Choice>
        <mc:Fallback xmlns="">
          <p:sp>
            <p:nvSpPr>
              <p:cNvPr id="17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blipFill rotWithShape="1">
                <a:blip r:embed="rId12"/>
                <a:stretch>
                  <a:fillRect l="-1498" t="-3802" r="-15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קבוצה 16"/>
          <p:cNvGrpSpPr/>
          <p:nvPr/>
        </p:nvGrpSpPr>
        <p:grpSpPr>
          <a:xfrm>
            <a:off x="4320803" y="33365281"/>
            <a:ext cx="3406263" cy="3089977"/>
            <a:chOff x="13414892" y="9935891"/>
            <a:chExt cx="3406263" cy="3089977"/>
          </a:xfrm>
        </p:grpSpPr>
        <p:pic>
          <p:nvPicPr>
            <p:cNvPr id="181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9935891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5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3982876" y="10658940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11960327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7" name="קבוצה 416"/>
          <p:cNvGrpSpPr/>
          <p:nvPr/>
        </p:nvGrpSpPr>
        <p:grpSpPr>
          <a:xfrm>
            <a:off x="2057479" y="33692721"/>
            <a:ext cx="3924854" cy="2181497"/>
            <a:chOff x="10831752" y="10076384"/>
            <a:chExt cx="3924854" cy="2181497"/>
          </a:xfrm>
        </p:grpSpPr>
        <p:pic>
          <p:nvPicPr>
            <p:cNvPr id="418" name="Picture 7" descr="Image result for eeg electrode cap back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1752" y="10076384"/>
              <a:ext cx="1636897" cy="187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9" name="מחבר חץ ישר 418"/>
            <p:cNvCxnSpPr/>
            <p:nvPr/>
          </p:nvCxnSpPr>
          <p:spPr>
            <a:xfrm flipV="1">
              <a:off x="12445376" y="11038681"/>
              <a:ext cx="1015830" cy="841268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מחבר חץ ישר 419"/>
            <p:cNvCxnSpPr/>
            <p:nvPr/>
          </p:nvCxnSpPr>
          <p:spPr>
            <a:xfrm flipV="1">
              <a:off x="12445376" y="10429081"/>
              <a:ext cx="915352" cy="14478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מחבר חץ ישר 420"/>
            <p:cNvCxnSpPr/>
            <p:nvPr/>
          </p:nvCxnSpPr>
          <p:spPr>
            <a:xfrm>
              <a:off x="12445376" y="11876881"/>
              <a:ext cx="915352" cy="3810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/>
                <p:cNvSpPr txBox="1"/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קבוצה 443"/>
          <p:cNvGrpSpPr/>
          <p:nvPr/>
        </p:nvGrpSpPr>
        <p:grpSpPr>
          <a:xfrm>
            <a:off x="963612" y="34736881"/>
            <a:ext cx="7787574" cy="6699780"/>
            <a:chOff x="10843339" y="11267281"/>
            <a:chExt cx="7787574" cy="6699780"/>
          </a:xfrm>
        </p:grpSpPr>
        <p:cxnSp>
          <p:nvCxnSpPr>
            <p:cNvPr id="195" name="Elbow Connector 355"/>
            <p:cNvCxnSpPr>
              <a:stCxn id="204" idx="3"/>
              <a:endCxn id="210" idx="1"/>
            </p:cNvCxnSpPr>
            <p:nvPr/>
          </p:nvCxnSpPr>
          <p:spPr>
            <a:xfrm>
              <a:off x="13651303" y="14391482"/>
              <a:ext cx="495703" cy="12700"/>
            </a:xfrm>
            <a:prstGeom prst="bentConnector3">
              <a:avLst>
                <a:gd name="adj1" fmla="val 6537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254"/>
            <p:cNvCxnSpPr/>
            <p:nvPr/>
          </p:nvCxnSpPr>
          <p:spPr>
            <a:xfrm flipV="1">
              <a:off x="13603690" y="17019731"/>
              <a:ext cx="590928" cy="3630"/>
            </a:xfrm>
            <a:prstGeom prst="bentConnector3">
              <a:avLst>
                <a:gd name="adj1" fmla="val 7435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351"/>
            <p:cNvSpPr/>
            <p:nvPr/>
          </p:nvSpPr>
          <p:spPr>
            <a:xfrm>
              <a:off x="11403806" y="1340088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Preprocessing: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BP filter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Down sampling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Disqualify trials and reject noisy electrodes</a:t>
              </a:r>
              <a:endParaRPr lang="en-US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ounded Rectangle 352"/>
            <p:cNvSpPr/>
            <p:nvPr/>
          </p:nvSpPr>
          <p:spPr>
            <a:xfrm>
              <a:off x="16605079" y="13400882"/>
              <a:ext cx="2025834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processing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ounded Rectangle 353"/>
            <p:cNvSpPr/>
            <p:nvPr/>
          </p:nvSpPr>
          <p:spPr>
            <a:xfrm>
              <a:off x="11363731" y="1598586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Elbow Connector 356"/>
            <p:cNvCxnSpPr>
              <a:stCxn id="210" idx="3"/>
              <a:endCxn id="205" idx="1"/>
            </p:cNvCxnSpPr>
            <p:nvPr/>
          </p:nvCxnSpPr>
          <p:spPr>
            <a:xfrm>
              <a:off x="16204406" y="14391482"/>
              <a:ext cx="400673" cy="12700"/>
            </a:xfrm>
            <a:prstGeom prst="bentConnector3">
              <a:avLst>
                <a:gd name="adj1" fmla="val 6201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358"/>
            <p:cNvSpPr/>
            <p:nvPr/>
          </p:nvSpPr>
          <p:spPr>
            <a:xfrm>
              <a:off x="14147006" y="13400882"/>
              <a:ext cx="2057400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extraction: SPD matrices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8" name="קבוצה 367"/>
            <p:cNvGrpSpPr/>
            <p:nvPr/>
          </p:nvGrpSpPr>
          <p:grpSpPr>
            <a:xfrm>
              <a:off x="10870406" y="11267281"/>
              <a:ext cx="6599446" cy="3126582"/>
              <a:chOff x="10870406" y="11267281"/>
              <a:chExt cx="6599446" cy="3126582"/>
            </a:xfrm>
          </p:grpSpPr>
          <p:grpSp>
            <p:nvGrpSpPr>
              <p:cNvPr id="10582" name="קבוצה 10581"/>
              <p:cNvGrpSpPr/>
              <p:nvPr/>
            </p:nvGrpSpPr>
            <p:grpSpPr>
              <a:xfrm>
                <a:off x="10870407" y="11267281"/>
                <a:ext cx="6599445" cy="3045968"/>
                <a:chOff x="10870407" y="11267281"/>
                <a:chExt cx="6599445" cy="3045968"/>
              </a:xfrm>
            </p:grpSpPr>
            <p:cxnSp>
              <p:nvCxnSpPr>
                <p:cNvPr id="2128" name="מחבר מרפקי 2127"/>
                <p:cNvCxnSpPr/>
                <p:nvPr/>
              </p:nvCxnSpPr>
              <p:spPr bwMode="auto">
                <a:xfrm rot="10800000" flipV="1">
                  <a:off x="10946607" y="11267281"/>
                  <a:ext cx="6523245" cy="1803762"/>
                </a:xfrm>
                <a:prstGeom prst="bentConnector3">
                  <a:avLst>
                    <a:gd name="adj1" fmla="val -27908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73" name="מחבר מרפקי 10572"/>
                <p:cNvCxnSpPr/>
                <p:nvPr/>
              </p:nvCxnSpPr>
              <p:spPr bwMode="auto">
                <a:xfrm rot="10800000" flipV="1">
                  <a:off x="10870407" y="13071044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0584" name="מחבר מרפקי 10583"/>
              <p:cNvCxnSpPr/>
              <p:nvPr/>
            </p:nvCxnSpPr>
            <p:spPr bwMode="auto">
              <a:xfrm>
                <a:off x="10870406" y="14141827"/>
                <a:ext cx="528770" cy="252036"/>
              </a:xfrm>
              <a:prstGeom prst="bentConnector3">
                <a:avLst>
                  <a:gd name="adj1" fmla="val -43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5" name="קבוצה 464"/>
            <p:cNvGrpSpPr/>
            <p:nvPr/>
          </p:nvGrpSpPr>
          <p:grpSpPr>
            <a:xfrm>
              <a:off x="10843339" y="14381161"/>
              <a:ext cx="7787574" cy="2638570"/>
              <a:chOff x="10723264" y="11476362"/>
              <a:chExt cx="7787574" cy="2638570"/>
            </a:xfrm>
          </p:grpSpPr>
          <p:grpSp>
            <p:nvGrpSpPr>
              <p:cNvPr id="466" name="קבוצה 465"/>
              <p:cNvGrpSpPr/>
              <p:nvPr/>
            </p:nvGrpSpPr>
            <p:grpSpPr>
              <a:xfrm>
                <a:off x="10723265" y="11476362"/>
                <a:ext cx="7787573" cy="2550094"/>
                <a:chOff x="10723265" y="11476362"/>
                <a:chExt cx="7787573" cy="2550094"/>
              </a:xfrm>
            </p:grpSpPr>
            <p:cxnSp>
              <p:nvCxnSpPr>
                <p:cNvPr id="468" name="מחבר מרפקי 467"/>
                <p:cNvCxnSpPr/>
                <p:nvPr/>
              </p:nvCxnSpPr>
              <p:spPr bwMode="auto">
                <a:xfrm rot="10800000" flipV="1">
                  <a:off x="10946608" y="11476362"/>
                  <a:ext cx="7564230" cy="1305719"/>
                </a:xfrm>
                <a:prstGeom prst="bentConnector3">
                  <a:avLst>
                    <a:gd name="adj1" fmla="val -8915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9" name="מחבר מרפקי 468"/>
                <p:cNvCxnSpPr/>
                <p:nvPr/>
              </p:nvCxnSpPr>
              <p:spPr bwMode="auto">
                <a:xfrm rot="10800000" flipV="1">
                  <a:off x="10723265" y="12784251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7" name="מחבר מרפקי 466"/>
              <p:cNvCxnSpPr/>
              <p:nvPr/>
            </p:nvCxnSpPr>
            <p:spPr bwMode="auto">
              <a:xfrm>
                <a:off x="10723264" y="13741994"/>
                <a:ext cx="537739" cy="372938"/>
              </a:xfrm>
              <a:prstGeom prst="bentConnector3">
                <a:avLst>
                  <a:gd name="adj1" fmla="val -6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/>
              <p:cNvSpPr txBox="1"/>
              <p:nvPr/>
            </p:nvSpPr>
            <p:spPr>
              <a:xfrm>
                <a:off x="11150748" y="18430081"/>
                <a:ext cx="44440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e-IL" sz="240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he-IL" sz="240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acc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he-IL" sz="24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2" name="TextBox 5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748" y="18430081"/>
                <a:ext cx="4444058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171"/>
          <p:cNvSpPr/>
          <p:nvPr/>
        </p:nvSpPr>
        <p:spPr>
          <a:xfrm>
            <a:off x="648001" y="32068877"/>
            <a:ext cx="9360000" cy="974052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541" y="28739432"/>
            <a:ext cx="5201605" cy="270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10668962" y="35732825"/>
                <a:ext cx="8820000" cy="548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left singular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and substitute: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2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ea typeface="Cambria Math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sign</m:t>
                    </m:r>
                    <m:d>
                      <m:d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sz="2990" b="0" i="1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2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990" b="0" i="1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US" sz="2990" b="0" i="1" dirty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sz="2990" b="0" dirty="0" err="1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i="1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12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Rotate the subsets by:</a:t>
                </a:r>
              </a:p>
              <a:p>
                <a:pPr algn="l" rtl="0">
                  <a:spcBef>
                    <a:spcPts val="600"/>
                  </a:spcBef>
                  <a:buSzPct val="125000"/>
                </a:pPr>
                <a:endParaRPr lang="en-US" sz="1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6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endParaRPr lang="en-US" sz="2990" b="0" i="1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962" y="35732825"/>
                <a:ext cx="8820000" cy="5481056"/>
              </a:xfrm>
              <a:prstGeom prst="rect">
                <a:avLst/>
              </a:prstGeom>
              <a:blipFill>
                <a:blip r:embed="rId19"/>
                <a:stretch>
                  <a:fillRect l="-2004" t="-2447" r="-15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20475223" y="15299227"/>
                <a:ext cx="8987010" cy="236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 dimensional representation: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visualization purpose, we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 the first 2 principle components (PCA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I: </a:t>
                </a:r>
                <a14:m>
                  <m:oMath xmlns:m="http://schemas.openxmlformats.org/officeDocument/2006/math">
                    <m:r>
                      <a:rPr lang="en-US" sz="2990" b="0" dirty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subjects, </a:t>
                </a:r>
                <a14:m>
                  <m:oMath xmlns:m="http://schemas.openxmlformats.org/officeDocument/2006/math">
                    <m:r>
                      <a:rPr lang="en-US" sz="2990" b="0" dirty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 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223" y="15299227"/>
                <a:ext cx="8987010" cy="2368854"/>
              </a:xfrm>
              <a:prstGeom prst="rect">
                <a:avLst/>
              </a:prstGeom>
              <a:blipFill rotWithShape="1">
                <a:blip r:embed="rId20"/>
                <a:stretch>
                  <a:fillRect l="-1560" t="-2577" r="-1493" b="-69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20615549" y="19111845"/>
            <a:ext cx="8954386" cy="63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4"/>
              <p:cNvSpPr>
                <a:spLocks noChangeArrowheads="1"/>
              </p:cNvSpPr>
              <p:nvPr/>
            </p:nvSpPr>
            <p:spPr bwMode="auto">
              <a:xfrm>
                <a:off x="20475223" y="23459281"/>
                <a:ext cx="8533090" cy="698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II: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8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subjects,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</a:t>
                </a: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75223" y="23459281"/>
                <a:ext cx="8533090" cy="698833"/>
              </a:xfrm>
              <a:prstGeom prst="rect">
                <a:avLst/>
              </a:prstGeom>
              <a:blipFill rotWithShape="1">
                <a:blip r:embed="rId21"/>
                <a:stretch>
                  <a:fillRect l="-1643" t="-8696" b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17917" y="41899681"/>
            <a:ext cx="6880689" cy="5524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Dr. Danny </a:t>
            </a:r>
            <a:r>
              <a:rPr lang="en-US" sz="2990" b="0" dirty="0" err="1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Eitan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89429" y="21478081"/>
                <a:ext cx="8219606" cy="123630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40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ec</m:t>
                    </m:r>
                    <m:r>
                      <a:rPr lang="en-US" sz="240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(∙)</m:t>
                    </m:r>
                  </m:oMath>
                </a14:m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sz="2400" b="0" dirty="0" err="1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vectorized</a:t>
                </a:r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upper triangular of a symmetric matrix,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rad>
                    <m:r>
                      <a:rPr lang="en-US" sz="240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weights for its off-diagonal elements.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29" y="21478081"/>
                <a:ext cx="8219606" cy="1236300"/>
              </a:xfrm>
              <a:prstGeom prst="rect">
                <a:avLst/>
              </a:prstGeom>
              <a:blipFill>
                <a:blip r:embed="rId22"/>
                <a:stretch>
                  <a:fillRect l="-1187" t="-3448" r="-111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מחבר חץ ישר 12"/>
          <p:cNvCxnSpPr/>
          <p:nvPr/>
        </p:nvCxnSpPr>
        <p:spPr bwMode="auto">
          <a:xfrm>
            <a:off x="13994606" y="21020881"/>
            <a:ext cx="1901812" cy="0"/>
          </a:xfrm>
          <a:prstGeom prst="straightConnector1">
            <a:avLst/>
          </a:prstGeom>
          <a:solidFill>
            <a:srgbClr val="000066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Rounded Rectangle 193"/>
          <p:cNvSpPr/>
          <p:nvPr/>
        </p:nvSpPr>
        <p:spPr>
          <a:xfrm>
            <a:off x="10489588" y="23306881"/>
            <a:ext cx="9283195" cy="10866002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10679541" y="234592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Transport (PT)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מלבן 14"/>
              <p:cNvSpPr/>
              <p:nvPr/>
            </p:nvSpPr>
            <p:spPr>
              <a:xfrm>
                <a:off x="10689429" y="24373681"/>
                <a:ext cx="8883177" cy="3789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the Riemannian means of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.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990" b="0" i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b>
                        <m:sSup>
                          <m:sSup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990" b="0" i="0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PT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along the geodesic path </a:t>
                </a:r>
                <a14:m>
                  <m:oMath xmlns:m="http://schemas.openxmlformats.org/officeDocument/2006/math"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900" b="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מלבן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29" y="24373681"/>
                <a:ext cx="8883177" cy="3789179"/>
              </a:xfrm>
              <a:prstGeom prst="rect">
                <a:avLst/>
              </a:prstGeom>
              <a:blipFill rotWithShape="1">
                <a:blip r:embed="rId23"/>
                <a:stretch>
                  <a:fillRect l="-2059" t="-3215" r="-151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811668" y="12296280"/>
                <a:ext cx="5221538" cy="675954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≜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0060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0060"/>
                                                  </a:solidFill>
                                                  <a:latin typeface="Cambria Math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90" b="0">
                                                  <a:solidFill>
                                                    <a:srgbClr val="000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90" b="0">
                                                  <a:solidFill>
                                                    <a:srgbClr val="000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990" b="0" i="1">
                                              <a:solidFill>
                                                <a:srgbClr val="000060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668" y="12296280"/>
                <a:ext cx="5221538" cy="6759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2945937" y="13553281"/>
                <a:ext cx="4953000" cy="940450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acc>
                      <m: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≜</m:t>
                      </m:r>
                      <m:r>
                        <m:rPr>
                          <m:sty m:val="p"/>
                        </m:rP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arg</m:t>
                      </m:r>
                      <m:func>
                        <m:func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937" y="13553281"/>
                <a:ext cx="4953000" cy="9404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2165806" y="16105512"/>
                <a:ext cx="6724443" cy="808106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≜</m:t>
                          </m:r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806" y="16105512"/>
                <a:ext cx="6724443" cy="80810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ounded Rectangle 193"/>
          <p:cNvSpPr/>
          <p:nvPr/>
        </p:nvSpPr>
        <p:spPr>
          <a:xfrm>
            <a:off x="10483032" y="8623033"/>
            <a:ext cx="9231904" cy="14150448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14993330" y="28173824"/>
                <a:ext cx="4636042" cy="162557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990" b="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990" b="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90" b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330" y="28173824"/>
                <a:ext cx="4636042" cy="162557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79" y="27662186"/>
            <a:ext cx="60674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קבוצה 22"/>
          <p:cNvGrpSpPr/>
          <p:nvPr/>
        </p:nvGrpSpPr>
        <p:grpSpPr>
          <a:xfrm>
            <a:off x="4458261" y="39659605"/>
            <a:ext cx="1778873" cy="1666712"/>
            <a:chOff x="4545806" y="39918481"/>
            <a:chExt cx="1203061" cy="1118463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58" r="32014" b="84175"/>
            <a:stretch/>
          </p:blipFill>
          <p:spPr bwMode="auto">
            <a:xfrm>
              <a:off x="4545806" y="39918481"/>
              <a:ext cx="1203061" cy="384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73" t="46961" r="32028" b="23758"/>
            <a:stretch/>
          </p:blipFill>
          <p:spPr bwMode="auto">
            <a:xfrm>
              <a:off x="4547548" y="40325744"/>
              <a:ext cx="120131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5993606" y="39766081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Somatosensory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63375" y="40305363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Auditory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410975" y="40832881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718111" y="31411230"/>
                <a:ext cx="8771645" cy="27616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be the vector representations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990" b="0" i="0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990" b="0" i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respectively.</a:t>
                </a:r>
                <a:b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the concatenation of the column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matrices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111" y="31411230"/>
                <a:ext cx="8771645" cy="2761653"/>
              </a:xfrm>
              <a:prstGeom prst="rect">
                <a:avLst/>
              </a:prstGeom>
              <a:blipFill rotWithShape="1">
                <a:blip r:embed="rId29"/>
                <a:stretch>
                  <a:fillRect l="-2015" t="-1766" r="-1598" b="-13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567893" y="9785048"/>
                <a:ext cx="8898976" cy="30069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Previous (baseline) work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projecting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SPD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matrices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14:m>
                  <m:oMath xmlns:m="http://schemas.openxmlformats.org/officeDocument/2006/math">
                    <m:r>
                      <a:rPr lang="en-US" sz="299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99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Riemannian mean of the entire dataset.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used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covariance matrices as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for the presented results. </a:t>
                </a:r>
              </a:p>
              <a:p>
                <a:pPr algn="just" rtl="0">
                  <a:spcBef>
                    <a:spcPts val="600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features extraction process: 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7893" y="9785048"/>
                <a:ext cx="8898976" cy="3006977"/>
              </a:xfrm>
              <a:prstGeom prst="rect">
                <a:avLst/>
              </a:prstGeom>
              <a:blipFill rotWithShape="1">
                <a:blip r:embed="rId30"/>
                <a:stretch>
                  <a:fillRect l="-2055" t="-5071" r="-1507" b="-50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93"/>
          <p:cNvSpPr/>
          <p:nvPr/>
        </p:nvSpPr>
        <p:spPr>
          <a:xfrm>
            <a:off x="10523867" y="34621100"/>
            <a:ext cx="9283195" cy="7188301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03" y="36310940"/>
            <a:ext cx="3389002" cy="254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04" y="38973369"/>
            <a:ext cx="3389002" cy="254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9" name="Group 118"/>
          <p:cNvGrpSpPr/>
          <p:nvPr/>
        </p:nvGrpSpPr>
        <p:grpSpPr>
          <a:xfrm>
            <a:off x="12699206" y="20400592"/>
            <a:ext cx="1104381" cy="1104381"/>
            <a:chOff x="2792627" y="2174789"/>
            <a:chExt cx="2743200" cy="2743200"/>
          </a:xfrm>
        </p:grpSpPr>
        <p:sp>
          <p:nvSpPr>
            <p:cNvPr id="128" name="Rectangle 127"/>
            <p:cNvSpPr/>
            <p:nvPr/>
          </p:nvSpPr>
          <p:spPr>
            <a:xfrm>
              <a:off x="2792627" y="3089189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92627" y="4003589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07027" y="4003589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792627" y="2174789"/>
              <a:ext cx="914400" cy="9144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707027" y="2174789"/>
              <a:ext cx="914400" cy="9144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621427" y="2174789"/>
              <a:ext cx="914400" cy="9144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707027" y="3089189"/>
              <a:ext cx="914400" cy="9144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621427" y="3089189"/>
              <a:ext cx="914400" cy="9144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621427" y="4003589"/>
              <a:ext cx="914400" cy="9144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8992432" y="20010783"/>
            <a:ext cx="368131" cy="2222625"/>
            <a:chOff x="6043047" y="2257774"/>
            <a:chExt cx="368131" cy="2222625"/>
          </a:xfrm>
        </p:grpSpPr>
        <p:sp>
          <p:nvSpPr>
            <p:cNvPr id="156" name="Rectangle 155"/>
            <p:cNvSpPr/>
            <p:nvPr/>
          </p:nvSpPr>
          <p:spPr>
            <a:xfrm>
              <a:off x="6043051" y="2257774"/>
              <a:ext cx="368127" cy="36812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043051" y="2625901"/>
              <a:ext cx="368127" cy="36812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043050" y="2998649"/>
              <a:ext cx="368127" cy="36812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043049" y="3371397"/>
              <a:ext cx="368127" cy="3681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043048" y="3744145"/>
              <a:ext cx="368127" cy="3681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043047" y="4112272"/>
              <a:ext cx="368127" cy="368127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קבוצה 169"/>
          <p:cNvGrpSpPr/>
          <p:nvPr/>
        </p:nvGrpSpPr>
        <p:grpSpPr>
          <a:xfrm>
            <a:off x="20420762" y="24373681"/>
            <a:ext cx="9046107" cy="5486399"/>
            <a:chOff x="77426" y="175317"/>
            <a:chExt cx="11371395" cy="6086004"/>
          </a:xfrm>
        </p:grpSpPr>
        <p:pic>
          <p:nvPicPr>
            <p:cNvPr id="171" name="Picture 2"/>
            <p:cNvPicPr>
              <a:picLocks noChangeAspect="1" noChangeArrowheads="1"/>
            </p:cNvPicPr>
            <p:nvPr/>
          </p:nvPicPr>
          <p:blipFill rotWithShape="1"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"/>
            <a:stretch/>
          </p:blipFill>
          <p:spPr bwMode="auto">
            <a:xfrm>
              <a:off x="77426" y="175318"/>
              <a:ext cx="3840167" cy="303765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" name="Picture 3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6"/>
            <a:stretch/>
          </p:blipFill>
          <p:spPr bwMode="auto">
            <a:xfrm>
              <a:off x="77426" y="3218159"/>
              <a:ext cx="3839362" cy="304316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3" name="Picture 4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0" r="4010"/>
            <a:stretch/>
          </p:blipFill>
          <p:spPr bwMode="auto">
            <a:xfrm>
              <a:off x="3923672" y="175318"/>
              <a:ext cx="3658437" cy="303765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7" name="Picture 5"/>
            <p:cNvPicPr>
              <a:picLocks noChangeAspect="1" noChangeArrowheads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7" r="4412" b="327"/>
            <a:stretch/>
          </p:blipFill>
          <p:spPr bwMode="auto">
            <a:xfrm>
              <a:off x="3923517" y="3218158"/>
              <a:ext cx="3651863" cy="30431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8" name="Picture 6"/>
            <p:cNvPicPr>
              <a:picLocks noChangeAspect="1" noChangeArrowheads="1"/>
            </p:cNvPicPr>
            <p:nvPr/>
          </p:nvPicPr>
          <p:blipFill rotWithShape="1"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5" t="-1" b="-509"/>
            <a:stretch/>
          </p:blipFill>
          <p:spPr bwMode="auto">
            <a:xfrm>
              <a:off x="7588683" y="175317"/>
              <a:ext cx="3860138" cy="303765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9" name="Picture 7"/>
            <p:cNvPicPr>
              <a:picLocks noChangeAspect="1" noChangeArrowheads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2"/>
            <a:stretch/>
          </p:blipFill>
          <p:spPr bwMode="auto">
            <a:xfrm>
              <a:off x="7582109" y="3218159"/>
              <a:ext cx="3866712" cy="304316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0" name="קבוצה 199"/>
          <p:cNvGrpSpPr/>
          <p:nvPr/>
        </p:nvGrpSpPr>
        <p:grpSpPr>
          <a:xfrm>
            <a:off x="20475223" y="18057483"/>
            <a:ext cx="8991646" cy="4792198"/>
            <a:chOff x="72406" y="260648"/>
            <a:chExt cx="11226805" cy="5942398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"/>
            <a:stretch/>
          </p:blipFill>
          <p:spPr bwMode="auto">
            <a:xfrm>
              <a:off x="72406" y="260648"/>
              <a:ext cx="3744416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2" name="Picture 3"/>
            <p:cNvPicPr>
              <a:picLocks noChangeAspect="1" noChangeArrowheads="1"/>
            </p:cNvPicPr>
            <p:nvPr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"/>
            <a:stretch/>
          </p:blipFill>
          <p:spPr bwMode="auto">
            <a:xfrm>
              <a:off x="72406" y="3231847"/>
              <a:ext cx="3744416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3" name="Picture 4"/>
            <p:cNvPicPr>
              <a:picLocks noChangeAspect="1" noChangeArrowheads="1"/>
            </p:cNvPicPr>
            <p:nvPr/>
          </p:nvPicPr>
          <p:blipFill rotWithShape="1"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3"/>
            <a:stretch/>
          </p:blipFill>
          <p:spPr bwMode="auto">
            <a:xfrm>
              <a:off x="3818997" y="260648"/>
              <a:ext cx="3732835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7" name="Picture 5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9"/>
            <a:stretch/>
          </p:blipFill>
          <p:spPr bwMode="auto">
            <a:xfrm>
              <a:off x="3817556" y="3231847"/>
              <a:ext cx="3735717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9" name="Picture 6"/>
            <p:cNvPicPr>
              <a:picLocks noChangeAspect="1" noChangeArrowheads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2"/>
            <a:stretch/>
          </p:blipFill>
          <p:spPr bwMode="auto">
            <a:xfrm>
              <a:off x="7555447" y="260648"/>
              <a:ext cx="3737975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" name="Picture 7"/>
            <p:cNvPicPr>
              <a:picLocks noChangeAspect="1" noChangeArrowheads="1"/>
            </p:cNvPicPr>
            <p:nvPr/>
          </p:nvPicPr>
          <p:blipFill rotWithShape="1"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0"/>
            <a:stretch/>
          </p:blipFill>
          <p:spPr bwMode="auto">
            <a:xfrm>
              <a:off x="7549657" y="3231846"/>
              <a:ext cx="3749554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0474429" y="29799397"/>
            <a:ext cx="8992440" cy="30146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/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approach, we trained and applied linear SVM classifier using “leave one subject out” method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rtl="0"/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105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4146018" y="13352988"/>
            <a:ext cx="1497011" cy="1015663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defTabSz="914342" rtl="0">
              <a:spcBef>
                <a:spcPts val="600"/>
              </a:spcBef>
              <a:buSzPct val="125000"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Fourier Transform</a:t>
            </a:r>
            <a:endParaRPr lang="he-IL" sz="20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5" name="Group 1"/>
          <p:cNvGrpSpPr/>
          <p:nvPr/>
        </p:nvGrpSpPr>
        <p:grpSpPr>
          <a:xfrm>
            <a:off x="20166806" y="12809756"/>
            <a:ext cx="3901124" cy="1323438"/>
            <a:chOff x="990600" y="5485744"/>
            <a:chExt cx="2286000" cy="449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TextBox 255"/>
                <p:cNvSpPr txBox="1"/>
                <p:nvPr/>
              </p:nvSpPr>
              <p:spPr>
                <a:xfrm>
                  <a:off x="990600" y="5485744"/>
                  <a:ext cx="2286000" cy="44998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defTabSz="914342" rtl="0"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he-IL" sz="1400" b="0" dirty="0">
                    <a:solidFill>
                      <a:prstClr val="black"/>
                    </a:solidFill>
                    <a:latin typeface="Calibri"/>
                    <a:cs typeface="Arial"/>
                  </a:endParaRPr>
                </a:p>
              </p:txBody>
            </p:sp>
          </mc:Choice>
          <mc:Fallback>
            <p:sp>
              <p:nvSpPr>
                <p:cNvPr id="256" name="TextBox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5485744"/>
                  <a:ext cx="2286000" cy="449989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7" name="Picture 2" descr="Image result for eeg signal"/>
            <p:cNvPicPr>
              <a:picLocks noChangeAspect="1" noChangeArrowheads="1"/>
            </p:cNvPicPr>
            <p:nvPr/>
          </p:nvPicPr>
          <p:blipFill rotWithShape="1"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6" t="44815" r="7284" b="18541"/>
            <a:stretch/>
          </p:blipFill>
          <p:spPr bwMode="auto">
            <a:xfrm>
              <a:off x="1670627" y="5573936"/>
              <a:ext cx="925945" cy="30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2" name="Picture 4" descr="Related image"/>
          <p:cNvPicPr>
            <a:picLocks noChangeAspect="1" noChangeArrowheads="1"/>
          </p:cNvPicPr>
          <p:nvPr/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6" r="35358"/>
          <a:stretch/>
        </p:blipFill>
        <p:spPr bwMode="auto">
          <a:xfrm>
            <a:off x="27915930" y="12879219"/>
            <a:ext cx="1681858" cy="123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451342" y="13324681"/>
            <a:ext cx="17468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914342" rtl="0">
              <a:spcBef>
                <a:spcPts val="600"/>
              </a:spcBef>
              <a:buSzPct val="125000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endParaRPr lang="he-IL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5" name="Picture 2"/>
          <p:cNvPicPr>
            <a:picLocks noChangeAspect="1" noChangeArrowheads="1"/>
          </p:cNvPicPr>
          <p:nvPr/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t="3425" r="7792"/>
          <a:stretch/>
        </p:blipFill>
        <p:spPr bwMode="auto">
          <a:xfrm>
            <a:off x="20508867" y="32943573"/>
            <a:ext cx="8913377" cy="482186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" name="Picture 2" descr="Related image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77" y="18575915"/>
            <a:ext cx="3386035" cy="25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7" name="מחבר חץ ישר 276"/>
          <p:cNvCxnSpPr/>
          <p:nvPr/>
        </p:nvCxnSpPr>
        <p:spPr bwMode="auto">
          <a:xfrm>
            <a:off x="25643029" y="13888507"/>
            <a:ext cx="1442409" cy="0"/>
          </a:xfrm>
          <a:prstGeom prst="straightConnector1">
            <a:avLst/>
          </a:prstGeom>
          <a:solidFill>
            <a:srgbClr val="000066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8" name="Group 1"/>
          <p:cNvGrpSpPr/>
          <p:nvPr/>
        </p:nvGrpSpPr>
        <p:grpSpPr>
          <a:xfrm>
            <a:off x="19889219" y="13185130"/>
            <a:ext cx="3901124" cy="1323438"/>
            <a:chOff x="990600" y="5483533"/>
            <a:chExt cx="2286000" cy="449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990600" y="5483533"/>
                  <a:ext cx="2286000" cy="44998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defTabSz="914342" rtl="0"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he-IL" sz="1400" b="0" dirty="0">
                    <a:solidFill>
                      <a:prstClr val="black"/>
                    </a:solidFill>
                    <a:latin typeface="Calibri"/>
                    <a:cs typeface="Arial"/>
                  </a:endParaRPr>
                </a:p>
              </p:txBody>
            </p:sp>
          </mc:Choice>
          <mc:Fallback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5483533"/>
                  <a:ext cx="2286000" cy="449989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0" name="Picture 2" descr="Image result for eeg signal"/>
            <p:cNvPicPr>
              <a:picLocks noChangeAspect="1" noChangeArrowheads="1"/>
            </p:cNvPicPr>
            <p:nvPr/>
          </p:nvPicPr>
          <p:blipFill rotWithShape="1"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6" t="44815" r="7284" b="18541"/>
            <a:stretch/>
          </p:blipFill>
          <p:spPr bwMode="auto">
            <a:xfrm>
              <a:off x="1670627" y="5573936"/>
              <a:ext cx="925945" cy="30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1" name="Group 1"/>
          <p:cNvGrpSpPr/>
          <p:nvPr/>
        </p:nvGrpSpPr>
        <p:grpSpPr>
          <a:xfrm>
            <a:off x="19557206" y="13601443"/>
            <a:ext cx="3901124" cy="1323438"/>
            <a:chOff x="990600" y="5485744"/>
            <a:chExt cx="2286000" cy="449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TextBox 281"/>
                <p:cNvSpPr txBox="1"/>
                <p:nvPr/>
              </p:nvSpPr>
              <p:spPr>
                <a:xfrm>
                  <a:off x="990600" y="5485744"/>
                  <a:ext cx="2286000" cy="44998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defTabSz="914342" rtl="0"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he-IL" sz="1400" b="0" dirty="0">
                    <a:solidFill>
                      <a:prstClr val="black"/>
                    </a:solidFill>
                    <a:latin typeface="Calibri"/>
                    <a:cs typeface="Arial"/>
                  </a:endParaRPr>
                </a:p>
              </p:txBody>
            </p:sp>
          </mc:Choice>
          <mc:Fallback>
            <p:sp>
              <p:nvSpPr>
                <p:cNvPr id="282" name="TextBox 2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5485744"/>
                  <a:ext cx="2286000" cy="449989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3" name="Picture 2" descr="Image result for eeg signal"/>
            <p:cNvPicPr>
              <a:picLocks noChangeAspect="1" noChangeArrowheads="1"/>
            </p:cNvPicPr>
            <p:nvPr/>
          </p:nvPicPr>
          <p:blipFill rotWithShape="1"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6" t="44815" r="7284" b="18541"/>
            <a:stretch/>
          </p:blipFill>
          <p:spPr bwMode="auto">
            <a:xfrm>
              <a:off x="1670627" y="5573936"/>
              <a:ext cx="925945" cy="30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4" name="Picture 4" descr="Related image"/>
          <p:cNvPicPr>
            <a:picLocks noChangeAspect="1" noChangeArrowheads="1"/>
          </p:cNvPicPr>
          <p:nvPr/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6" r="35358"/>
          <a:stretch/>
        </p:blipFill>
        <p:spPr bwMode="auto">
          <a:xfrm>
            <a:off x="27623467" y="13169554"/>
            <a:ext cx="1681858" cy="123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4" descr="Related image"/>
          <p:cNvPicPr>
            <a:picLocks noChangeAspect="1" noChangeArrowheads="1"/>
          </p:cNvPicPr>
          <p:nvPr/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6" r="35358"/>
          <a:stretch/>
        </p:blipFill>
        <p:spPr bwMode="auto">
          <a:xfrm>
            <a:off x="27253406" y="13498878"/>
            <a:ext cx="1681858" cy="123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0" name="מחבר חץ ישר 259"/>
          <p:cNvCxnSpPr/>
          <p:nvPr/>
        </p:nvCxnSpPr>
        <p:spPr bwMode="auto">
          <a:xfrm>
            <a:off x="23214806" y="13895008"/>
            <a:ext cx="898880" cy="0"/>
          </a:xfrm>
          <a:prstGeom prst="straightConnector1">
            <a:avLst/>
          </a:prstGeom>
          <a:solidFill>
            <a:srgbClr val="000066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924</Words>
  <Application>Microsoft Office PowerPoint</Application>
  <PresentationFormat>מותאם אישית</PresentationFormat>
  <Paragraphs>113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Blank Presentation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2016-09-01T09:00:45Z</dcterms:created>
  <dcterms:modified xsi:type="dcterms:W3CDTF">2018-06-19T17:30:51Z</dcterms:modified>
</cp:coreProperties>
</file>