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42741850" cy="31943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מחבר" initials="א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D1"/>
    <a:srgbClr val="8FD7E5"/>
    <a:srgbClr val="93BAE1"/>
    <a:srgbClr val="A4A4DC"/>
    <a:srgbClr val="6F7F99"/>
    <a:srgbClr val="026FA0"/>
    <a:srgbClr val="1774F1"/>
    <a:srgbClr val="77BAFD"/>
    <a:srgbClr val="5208E6"/>
    <a:srgbClr val="98C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08" autoAdjust="0"/>
    <p:restoredTop sz="99637" autoAdjust="0"/>
  </p:normalViewPr>
  <p:slideViewPr>
    <p:cSldViewPr>
      <p:cViewPr varScale="1">
        <p:scale>
          <a:sx n="18" d="100"/>
          <a:sy n="18" d="100"/>
        </p:scale>
        <p:origin x="-3808" y="-160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30713" y="2398713"/>
            <a:ext cx="8472487" cy="11977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73550" y="15178088"/>
            <a:ext cx="34202688" cy="143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7.jpeg"/><Relationship Id="rId18" Type="http://schemas.openxmlformats.org/officeDocument/2006/relationships/image" Target="../media/image9.png"/><Relationship Id="rId26" Type="http://schemas.openxmlformats.org/officeDocument/2006/relationships/image" Target="../media/image22.png"/><Relationship Id="rId39" Type="http://schemas.openxmlformats.org/officeDocument/2006/relationships/image" Target="../media/image27.emf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34" Type="http://schemas.openxmlformats.org/officeDocument/2006/relationships/image" Target="../media/image22.emf"/><Relationship Id="rId42" Type="http://schemas.openxmlformats.org/officeDocument/2006/relationships/image" Target="../media/image30.emf"/><Relationship Id="rId47" Type="http://schemas.openxmlformats.org/officeDocument/2006/relationships/image" Target="../media/image34.jpeg"/><Relationship Id="rId50" Type="http://schemas.openxmlformats.org/officeDocument/2006/relationships/image" Target="../media/image44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17" Type="http://schemas.openxmlformats.org/officeDocument/2006/relationships/image" Target="../media/image12.png"/><Relationship Id="rId25" Type="http://schemas.openxmlformats.org/officeDocument/2006/relationships/image" Target="../media/image21.png"/><Relationship Id="rId33" Type="http://schemas.openxmlformats.org/officeDocument/2006/relationships/image" Target="../media/image21.emf"/><Relationship Id="rId38" Type="http://schemas.openxmlformats.org/officeDocument/2006/relationships/image" Target="../media/image26.emf"/><Relationship Id="rId46" Type="http://schemas.openxmlformats.org/officeDocument/2006/relationships/image" Target="../media/image33.jpe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0.png"/><Relationship Id="rId29" Type="http://schemas.openxmlformats.org/officeDocument/2006/relationships/image" Target="../media/image23.png"/><Relationship Id="rId41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24" Type="http://schemas.openxmlformats.org/officeDocument/2006/relationships/image" Target="../media/image20.png"/><Relationship Id="rId32" Type="http://schemas.openxmlformats.org/officeDocument/2006/relationships/image" Target="../media/image20.emf"/><Relationship Id="rId37" Type="http://schemas.openxmlformats.org/officeDocument/2006/relationships/image" Target="../media/image25.emf"/><Relationship Id="rId40" Type="http://schemas.openxmlformats.org/officeDocument/2006/relationships/image" Target="../media/image28.emf"/><Relationship Id="rId45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8.jpeg"/><Relationship Id="rId23" Type="http://schemas.openxmlformats.org/officeDocument/2006/relationships/image" Target="../media/image16.png"/><Relationship Id="rId28" Type="http://schemas.openxmlformats.org/officeDocument/2006/relationships/image" Target="../media/image18.png"/><Relationship Id="rId36" Type="http://schemas.openxmlformats.org/officeDocument/2006/relationships/image" Target="../media/image24.emf"/><Relationship Id="rId49" Type="http://schemas.openxmlformats.org/officeDocument/2006/relationships/image" Target="../media/image36.jpeg"/><Relationship Id="rId19" Type="http://schemas.openxmlformats.org/officeDocument/2006/relationships/image" Target="../media/image14.png"/><Relationship Id="rId31" Type="http://schemas.openxmlformats.org/officeDocument/2006/relationships/image" Target="../media/image19.emf"/><Relationship Id="rId44" Type="http://schemas.openxmlformats.org/officeDocument/2006/relationships/image" Target="../media/image32.emf"/><Relationship Id="rId14" Type="http://schemas.openxmlformats.org/officeDocument/2006/relationships/image" Target="../media/image110.png"/><Relationship Id="rId22" Type="http://schemas.openxmlformats.org/officeDocument/2006/relationships/image" Target="../media/image17.png"/><Relationship Id="rId27" Type="http://schemas.openxmlformats.org/officeDocument/2006/relationships/image" Target="../media/image19.png"/><Relationship Id="rId30" Type="http://schemas.openxmlformats.org/officeDocument/2006/relationships/image" Target="../media/image24.png"/><Relationship Id="rId35" Type="http://schemas.openxmlformats.org/officeDocument/2006/relationships/image" Target="../media/image23.emf"/><Relationship Id="rId43" Type="http://schemas.openxmlformats.org/officeDocument/2006/relationships/image" Target="../media/image31.emf"/><Relationship Id="rId48" Type="http://schemas.openxmlformats.org/officeDocument/2006/relationships/image" Target="../media/image3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Rectangle 4"/>
              <p:cNvSpPr>
                <a:spLocks noChangeArrowheads="1"/>
              </p:cNvSpPr>
              <p:nvPr/>
            </p:nvSpPr>
            <p:spPr bwMode="auto">
              <a:xfrm>
                <a:off x="10661006" y="9743281"/>
                <a:ext cx="8820000" cy="17449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rtl="0">
                  <a:spcBef>
                    <a:spcPts val="1682"/>
                  </a:spcBef>
                  <a:buSzPct val="125000"/>
                </a:pPr>
                <a:r>
                  <a:rPr lang="en-US" sz="320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Framework:</a:t>
                </a:r>
              </a:p>
              <a:p>
                <a:pPr marL="457200" indent="-457200" algn="just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ℳ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be the Riemannian Manifold of all SPD matrices.</a:t>
                </a:r>
              </a:p>
              <a:p>
                <a:pPr marL="457200" indent="-457200" algn="just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ℳ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the Riemannian Geodesic distance is given by:</a:t>
                </a: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Riemannian mean of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990" b="0" i="1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given by:</a:t>
                </a:r>
              </a:p>
              <a:p>
                <a:pPr marL="457200" indent="-457200" algn="just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endParaRPr lang="en-US" sz="320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denote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𝒯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</m:acc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ℳ</m:t>
                    </m:r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tangent space 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457200" indent="-457200" algn="just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ℳ</m:t>
                    </m:r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can define the logarithmic mapping to the tangent plane by:</a:t>
                </a: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110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rtl="0">
                  <a:spcBef>
                    <a:spcPts val="1682"/>
                  </a:spcBef>
                  <a:buSzPct val="125000"/>
                  <a:buFont typeface="Arial" panose="020B0604020202020204" pitchFamily="34" charset="0"/>
                  <a:buChar char="•"/>
                </a:pPr>
                <a:endParaRPr lang="en-US" sz="299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rtl="0">
                  <a:spcBef>
                    <a:spcPts val="1682"/>
                  </a:spcBef>
                  <a:buSzPct val="125000"/>
                  <a:buFont typeface="Arial" panose="020B0604020202020204" pitchFamily="34" charset="0"/>
                  <a:buChar char="•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60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60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rtl="0">
                  <a:spcBef>
                    <a:spcPts val="1682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denote the vector representation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sz="2990" b="0" i="0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ec</m:t>
                    </m:r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(∙)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US" sz="299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ct val="20000"/>
                  </a:spcBef>
                </a:pPr>
                <a:endParaRPr lang="en-US" sz="1600" b="0" dirty="0" smtClean="0">
                  <a:solidFill>
                    <a:srgbClr val="002060"/>
                  </a:solidFill>
                </a:endParaRPr>
              </a:p>
              <a:p>
                <a:pPr algn="l" rtl="0">
                  <a:spcBef>
                    <a:spcPct val="20000"/>
                  </a:spcBef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 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90" b="0" i="0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Vec</m:t>
                    </m:r>
                    <m:d>
                      <m:d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 smtClean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8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1006" y="9743281"/>
                <a:ext cx="8820000" cy="17449800"/>
              </a:xfrm>
              <a:prstGeom prst="rect">
                <a:avLst/>
              </a:prstGeom>
              <a:blipFill>
                <a:blip r:embed="rId2"/>
                <a:stretch>
                  <a:fillRect l="-2073" t="-454" r="-15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4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9232" y="16751200"/>
            <a:ext cx="4592367" cy="320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Rounded Rectangle 18"/>
          <p:cNvSpPr/>
          <p:nvPr/>
        </p:nvSpPr>
        <p:spPr>
          <a:xfrm>
            <a:off x="316800" y="781848"/>
            <a:ext cx="29646000" cy="41838493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44800" y="0"/>
            <a:ext cx="29790000" cy="815587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003399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5433" tIns="42716" rIns="85433" bIns="42716" numCol="1" rtlCol="1" anchor="ctr" anchorCtr="0" compatLnSpc="1">
            <a:prstTxWarp prst="textNoShape">
              <a:avLst/>
            </a:prstTxWarp>
          </a:bodyPr>
          <a:lstStyle/>
          <a:p>
            <a:pPr algn="ctr" defTabSz="974464" rtl="0" eaLnBrk="0" hangingPunct="0"/>
            <a:endParaRPr lang="he-IL" sz="4298">
              <a:solidFill>
                <a:srgbClr val="0000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ounded Rectangle 18"/>
          <p:cNvSpPr/>
          <p:nvPr/>
        </p:nvSpPr>
        <p:spPr>
          <a:xfrm>
            <a:off x="629999" y="8623033"/>
            <a:ext cx="9360000" cy="1270264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853912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9935891"/>
            <a:ext cx="8791593" cy="849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32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  <a:p>
            <a:pPr marL="425679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 modalities for brain imaging are not always feasible or available at early stages of the illness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32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 </a:t>
            </a:r>
          </a:p>
          <a:p>
            <a:pPr marL="457200" indent="-457200" algn="just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system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can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applied at the bedside of critically-ill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patients, detect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neurological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injury, aid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guiding therapy and improve outcomes.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200" b="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32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</a:t>
            </a:r>
            <a:endParaRPr lang="en-US" sz="320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 activity using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monitoring:</a:t>
            </a:r>
          </a:p>
          <a:p>
            <a:pPr marL="457200" indent="-457200" algn="just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Measures voltage fluctuations resulting from ionic current within the neurons of the brain.</a:t>
            </a:r>
          </a:p>
          <a:p>
            <a:pPr marL="457200" indent="-457200" algn="just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Noninvasive, with the electrodes placed along the scalp. 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912099" y="18716433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4"/>
              <p:cNvSpPr>
                <a:spLocks noChangeArrowheads="1"/>
              </p:cNvSpPr>
              <p:nvPr/>
            </p:nvSpPr>
            <p:spPr bwMode="auto">
              <a:xfrm>
                <a:off x="964407" y="23078281"/>
                <a:ext cx="8727188" cy="4741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11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healthy volunteers ranged in age from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7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16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years.</a:t>
                </a:r>
              </a:p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5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critically-ill patients ranged in age from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.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5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16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years; all with various brain injuries.</a:t>
                </a:r>
              </a:p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stretchable electrode cap contained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64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EEG electrodes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set-up consists of three types of stimuli: somatosensory, auditory and visual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7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4407" y="23078281"/>
                <a:ext cx="8727188" cy="4741197"/>
              </a:xfrm>
              <a:prstGeom prst="rect">
                <a:avLst/>
              </a:prstGeom>
              <a:blipFill rotWithShape="1">
                <a:blip r:embed="rId5"/>
                <a:stretch>
                  <a:fillRect l="-2025" t="-3213" r="-16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ectangle 4"/>
          <p:cNvSpPr>
            <a:spLocks noChangeArrowheads="1"/>
          </p:cNvSpPr>
          <p:nvPr/>
        </p:nvSpPr>
        <p:spPr bwMode="auto">
          <a:xfrm>
            <a:off x="10736641" y="34794633"/>
            <a:ext cx="902446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Rotation Using PCA</a:t>
            </a: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36000" y="21993033"/>
            <a:ext cx="875559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 smtClean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</a:t>
            </a:r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36" name="Rounded Rectangle 145"/>
          <p:cNvSpPr/>
          <p:nvPr/>
        </p:nvSpPr>
        <p:spPr>
          <a:xfrm>
            <a:off x="629999" y="21859081"/>
            <a:ext cx="9360000" cy="9728857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603132" y="8810433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 smtClean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5400" dirty="0">
              <a:solidFill>
                <a:srgbClr val="D1282E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ounded Rectangle 193"/>
          <p:cNvSpPr/>
          <p:nvPr/>
        </p:nvSpPr>
        <p:spPr>
          <a:xfrm>
            <a:off x="20285999" y="38623081"/>
            <a:ext cx="9360000" cy="3160420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488285" y="38623081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 smtClean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5400" dirty="0">
              <a:solidFill>
                <a:srgbClr val="D1282E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488285" y="39728224"/>
            <a:ext cx="8812479" cy="17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managed to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improved classification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using PT and rotation, especially with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stimuli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different functional areas. </a:t>
            </a: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934781" y="32203833"/>
            <a:ext cx="9054000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Diagram</a:t>
            </a:r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20556000" y="9935340"/>
            <a:ext cx="8474400" cy="168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</a:pPr>
            <a:endParaRPr lang="en-US" sz="2990" b="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568344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Estimating Brain Activation Patterns </a:t>
            </a:r>
            <a:r>
              <a:rPr lang="en-US" sz="1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Data</a:t>
            </a:r>
            <a:endParaRPr lang="en-US" sz="10000" kern="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7271882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 </a:t>
            </a:r>
            <a:r>
              <a:rPr lang="en-US" sz="5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Maman</a:t>
            </a:r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Supervised by Or </a:t>
            </a:r>
            <a:r>
              <a:rPr lang="en-US" sz="5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Yair</a:t>
            </a:r>
            <a:endParaRPr lang="en-US" sz="6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Rectangle 4"/>
          <p:cNvSpPr>
            <a:spLocks noChangeArrowheads="1"/>
          </p:cNvSpPr>
          <p:nvPr/>
        </p:nvSpPr>
        <p:spPr bwMode="auto">
          <a:xfrm>
            <a:off x="10708211" y="8828881"/>
            <a:ext cx="878154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Riemannian Geometry</a:t>
            </a:r>
          </a:p>
        </p:txBody>
      </p:sp>
      <p:sp>
        <p:nvSpPr>
          <p:cNvPr id="127" name="Rounded Rectangle 199"/>
          <p:cNvSpPr/>
          <p:nvPr/>
        </p:nvSpPr>
        <p:spPr>
          <a:xfrm>
            <a:off x="20286000" y="8623033"/>
            <a:ext cx="9360000" cy="29466647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26186606" y="41899681"/>
            <a:ext cx="3280263" cy="6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2018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781848"/>
            <a:ext cx="4076043" cy="1646233"/>
          </a:xfrm>
          <a:prstGeom prst="rect">
            <a:avLst/>
          </a:prstGeom>
          <a:noFill/>
        </p:spPr>
      </p:pic>
      <p:grpSp>
        <p:nvGrpSpPr>
          <p:cNvPr id="141" name="Group 140"/>
          <p:cNvGrpSpPr/>
          <p:nvPr/>
        </p:nvGrpSpPr>
        <p:grpSpPr>
          <a:xfrm>
            <a:off x="10489406" y="218282"/>
            <a:ext cx="9283377" cy="2907735"/>
            <a:chOff x="10489406" y="218282"/>
            <a:chExt cx="9283377" cy="2907735"/>
          </a:xfrm>
        </p:grpSpPr>
        <p:sp>
          <p:nvSpPr>
            <p:cNvPr id="147" name="TextBox 146"/>
            <p:cNvSpPr txBox="1"/>
            <p:nvPr/>
          </p:nvSpPr>
          <p:spPr>
            <a:xfrm>
              <a:off x="10489406" y="2418131"/>
              <a:ext cx="92833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6">
                      <a:lumMod val="50000"/>
                    </a:schemeClr>
                  </a:solidFill>
                </a:rPr>
                <a:t>Signal and Image Processing Lab</a:t>
              </a:r>
              <a:endParaRPr lang="en-US" sz="4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4362" y="218282"/>
              <a:ext cx="4649244" cy="2274969"/>
            </a:xfrm>
            <a:prstGeom prst="rect">
              <a:avLst/>
            </a:prstGeom>
          </p:spPr>
        </p:pic>
      </p:grpSp>
      <p:grpSp>
        <p:nvGrpSpPr>
          <p:cNvPr id="150" name="Group 149"/>
          <p:cNvGrpSpPr/>
          <p:nvPr/>
        </p:nvGrpSpPr>
        <p:grpSpPr>
          <a:xfrm>
            <a:off x="520229" y="294481"/>
            <a:ext cx="9283377" cy="2419651"/>
            <a:chOff x="520229" y="370681"/>
            <a:chExt cx="9283377" cy="2419651"/>
          </a:xfrm>
        </p:grpSpPr>
        <p:pic>
          <p:nvPicPr>
            <p:cNvPr id="151" name="Picture 150"/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698"/>
            <a:stretch/>
          </p:blipFill>
          <p:spPr>
            <a:xfrm>
              <a:off x="583406" y="1463775"/>
              <a:ext cx="4001918" cy="1326557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520229" y="370681"/>
              <a:ext cx="928337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</a:rPr>
                <a:t>Andrew and Erna Viterbi</a:t>
              </a:r>
            </a:p>
            <a:p>
              <a:pPr algn="l"/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</a:rPr>
                <a:t>Faculty of Electrical Engineering</a:t>
              </a:r>
              <a:endParaRPr lang="en-US" sz="3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69" name="Rectangle 4"/>
          <p:cNvSpPr>
            <a:spLocks noChangeArrowheads="1"/>
          </p:cNvSpPr>
          <p:nvPr/>
        </p:nvSpPr>
        <p:spPr bwMode="auto">
          <a:xfrm>
            <a:off x="899998" y="19873844"/>
            <a:ext cx="5405560" cy="160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of stimuli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EEG recordings.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4"/>
              <p:cNvSpPr>
                <a:spLocks noChangeArrowheads="1"/>
              </p:cNvSpPr>
              <p:nvPr/>
            </p:nvSpPr>
            <p:spPr bwMode="auto">
              <a:xfrm>
                <a:off x="836604" y="30164881"/>
                <a:ext cx="8954386" cy="1604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rtl="0">
                  <a:spcBef>
                    <a:spcPts val="1682"/>
                  </a:spcBef>
                  <a:buSzPct val="125000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final data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contains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200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1000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trials for each stimulus (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9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stimuli)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 every subject (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16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subjects). </a:t>
                </a:r>
              </a:p>
            </p:txBody>
          </p:sp>
        </mc:Choice>
        <mc:Fallback xmlns="">
          <p:sp>
            <p:nvSpPr>
              <p:cNvPr id="17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6604" y="30164881"/>
                <a:ext cx="8954386" cy="1604237"/>
              </a:xfrm>
              <a:prstGeom prst="rect">
                <a:avLst/>
              </a:prstGeom>
              <a:blipFill rotWithShape="1">
                <a:blip r:embed="rId12"/>
                <a:stretch>
                  <a:fillRect l="-1498" t="-3802" r="-15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קבוצה 16"/>
          <p:cNvGrpSpPr/>
          <p:nvPr/>
        </p:nvGrpSpPr>
        <p:grpSpPr>
          <a:xfrm>
            <a:off x="4320803" y="33365281"/>
            <a:ext cx="3406263" cy="3089977"/>
            <a:chOff x="13414892" y="9935891"/>
            <a:chExt cx="3406263" cy="3089977"/>
          </a:xfrm>
        </p:grpSpPr>
        <p:pic>
          <p:nvPicPr>
            <p:cNvPr id="181" name="Picture 14" descr="Image result for eeg signal"/>
            <p:cNvPicPr>
              <a:picLocks noChangeAspect="1" noChangeArrowheads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83" t="10257" r="10786" b="25629"/>
            <a:stretch/>
          </p:blipFill>
          <p:spPr bwMode="auto">
            <a:xfrm>
              <a:off x="14001694" y="9935891"/>
              <a:ext cx="2360421" cy="1065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3414892" y="11617281"/>
                  <a:ext cx="3406263" cy="64633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3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he-IL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4892" y="11617281"/>
                  <a:ext cx="3406263" cy="64633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85" name="Picture 14" descr="Image result for eeg signal"/>
            <p:cNvPicPr>
              <a:picLocks noChangeAspect="1" noChangeArrowheads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83" t="10257" r="10786" b="25629"/>
            <a:stretch/>
          </p:blipFill>
          <p:spPr bwMode="auto">
            <a:xfrm>
              <a:off x="13982876" y="10658940"/>
              <a:ext cx="2360421" cy="1065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14" descr="Image result for eeg signal"/>
            <p:cNvPicPr>
              <a:picLocks noChangeAspect="1" noChangeArrowheads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83" t="10257" r="10786" b="25629"/>
            <a:stretch/>
          </p:blipFill>
          <p:spPr bwMode="auto">
            <a:xfrm>
              <a:off x="14001694" y="11960327"/>
              <a:ext cx="2360421" cy="1065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7" name="קבוצה 416"/>
          <p:cNvGrpSpPr/>
          <p:nvPr/>
        </p:nvGrpSpPr>
        <p:grpSpPr>
          <a:xfrm>
            <a:off x="2057479" y="33692721"/>
            <a:ext cx="3924854" cy="2181497"/>
            <a:chOff x="10831752" y="10076384"/>
            <a:chExt cx="3924854" cy="2181497"/>
          </a:xfrm>
        </p:grpSpPr>
        <p:pic>
          <p:nvPicPr>
            <p:cNvPr id="418" name="Picture 7" descr="Image result for eeg electrode cap back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1752" y="10076384"/>
              <a:ext cx="1636897" cy="187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9" name="מחבר חץ ישר 418"/>
            <p:cNvCxnSpPr/>
            <p:nvPr/>
          </p:nvCxnSpPr>
          <p:spPr>
            <a:xfrm flipV="1">
              <a:off x="12445376" y="11038681"/>
              <a:ext cx="1015830" cy="841268"/>
            </a:xfrm>
            <a:prstGeom prst="straightConnector1">
              <a:avLst/>
            </a:prstGeom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w="sm" len="med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מחבר חץ ישר 419"/>
            <p:cNvCxnSpPr/>
            <p:nvPr/>
          </p:nvCxnSpPr>
          <p:spPr>
            <a:xfrm flipV="1">
              <a:off x="12445376" y="10429081"/>
              <a:ext cx="915352" cy="1447800"/>
            </a:xfrm>
            <a:prstGeom prst="straightConnector1">
              <a:avLst/>
            </a:prstGeom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w="sm" len="med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מחבר חץ ישר 420"/>
            <p:cNvCxnSpPr/>
            <p:nvPr/>
          </p:nvCxnSpPr>
          <p:spPr>
            <a:xfrm>
              <a:off x="12445376" y="11876881"/>
              <a:ext cx="915352" cy="381000"/>
            </a:xfrm>
            <a:prstGeom prst="straightConnector1">
              <a:avLst/>
            </a:prstGeom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w="sm" len="med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TextBox 421"/>
                <p:cNvSpPr txBox="1"/>
                <p:nvPr/>
              </p:nvSpPr>
              <p:spPr>
                <a:xfrm>
                  <a:off x="11350343" y="11424673"/>
                  <a:ext cx="3406263" cy="64633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3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he-IL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2" name="TextBox 4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0343" y="11424673"/>
                  <a:ext cx="3406263" cy="646331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4" name="קבוצה 443"/>
          <p:cNvGrpSpPr/>
          <p:nvPr/>
        </p:nvGrpSpPr>
        <p:grpSpPr>
          <a:xfrm>
            <a:off x="963612" y="34736881"/>
            <a:ext cx="7787574" cy="6699780"/>
            <a:chOff x="10843339" y="11267281"/>
            <a:chExt cx="7787574" cy="6699780"/>
          </a:xfrm>
        </p:grpSpPr>
        <p:cxnSp>
          <p:nvCxnSpPr>
            <p:cNvPr id="195" name="Elbow Connector 355"/>
            <p:cNvCxnSpPr>
              <a:stCxn id="204" idx="3"/>
              <a:endCxn id="210" idx="1"/>
            </p:cNvCxnSpPr>
            <p:nvPr/>
          </p:nvCxnSpPr>
          <p:spPr>
            <a:xfrm>
              <a:off x="13651303" y="14391482"/>
              <a:ext cx="495703" cy="12700"/>
            </a:xfrm>
            <a:prstGeom prst="bentConnector3">
              <a:avLst>
                <a:gd name="adj1" fmla="val 65372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Elbow Connector 254"/>
            <p:cNvCxnSpPr/>
            <p:nvPr/>
          </p:nvCxnSpPr>
          <p:spPr>
            <a:xfrm flipV="1">
              <a:off x="13603690" y="17019731"/>
              <a:ext cx="590928" cy="3630"/>
            </a:xfrm>
            <a:prstGeom prst="bentConnector3">
              <a:avLst>
                <a:gd name="adj1" fmla="val 74357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ounded Rectangle 351"/>
            <p:cNvSpPr/>
            <p:nvPr/>
          </p:nvSpPr>
          <p:spPr>
            <a:xfrm>
              <a:off x="11403806" y="13400882"/>
              <a:ext cx="2247497" cy="1981199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Preprocessing:</a:t>
              </a:r>
            </a:p>
            <a:p>
              <a:pPr marL="342900" indent="-342900" algn="l" rtl="0">
                <a:buFont typeface="Arial" panose="020B0604020202020204" pitchFamily="34" charset="0"/>
                <a:buChar char="•"/>
              </a:pPr>
              <a:r>
                <a:rPr lang="en-US" sz="16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Down sampling</a:t>
              </a:r>
            </a:p>
            <a:p>
              <a:pPr marL="342900" indent="-342900" algn="l" rtl="0">
                <a:buFont typeface="Arial" panose="020B0604020202020204" pitchFamily="34" charset="0"/>
                <a:buChar char="•"/>
              </a:pPr>
              <a:r>
                <a:rPr lang="en-US" sz="1600" b="0" smtClean="0">
                  <a:latin typeface="Arial" panose="020B0604020202020204" pitchFamily="34" charset="0"/>
                  <a:cs typeface="Arial" panose="020B0604020202020204" pitchFamily="34" charset="0"/>
                </a:rPr>
                <a:t>DC notch </a:t>
              </a:r>
              <a:r>
                <a:rPr lang="en-US" sz="16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filter</a:t>
              </a:r>
            </a:p>
            <a:p>
              <a:pPr marL="342900" indent="-342900" algn="l" rtl="0">
                <a:buFont typeface="Arial" panose="020B0604020202020204" pitchFamily="34" charset="0"/>
                <a:buChar char="•"/>
              </a:pPr>
              <a:r>
                <a:rPr lang="en-US" sz="16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Disqualify trials and reject noisy electrodes</a:t>
              </a:r>
              <a:endParaRPr lang="en-US" sz="16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Rounded Rectangle 352"/>
            <p:cNvSpPr/>
            <p:nvPr/>
          </p:nvSpPr>
          <p:spPr>
            <a:xfrm>
              <a:off x="16605079" y="13400882"/>
              <a:ext cx="2025834" cy="1981199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Features processing</a:t>
              </a:r>
              <a:endParaRPr lang="he-IL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Rounded Rectangle 353"/>
            <p:cNvSpPr/>
            <p:nvPr/>
          </p:nvSpPr>
          <p:spPr>
            <a:xfrm>
              <a:off x="11363731" y="15985862"/>
              <a:ext cx="2247497" cy="1981199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Classification</a:t>
              </a:r>
              <a:endParaRPr lang="he-IL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8" name="Elbow Connector 356"/>
            <p:cNvCxnSpPr>
              <a:stCxn id="210" idx="3"/>
              <a:endCxn id="205" idx="1"/>
            </p:cNvCxnSpPr>
            <p:nvPr/>
          </p:nvCxnSpPr>
          <p:spPr>
            <a:xfrm>
              <a:off x="16204406" y="14391482"/>
              <a:ext cx="400673" cy="12700"/>
            </a:xfrm>
            <a:prstGeom prst="bentConnector3">
              <a:avLst>
                <a:gd name="adj1" fmla="val 62012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ounded Rectangle 358"/>
            <p:cNvSpPr/>
            <p:nvPr/>
          </p:nvSpPr>
          <p:spPr>
            <a:xfrm>
              <a:off x="14147006" y="13400882"/>
              <a:ext cx="2057400" cy="1981199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Features extraction: SPD matrices</a:t>
              </a:r>
              <a:endParaRPr lang="he-IL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8" name="קבוצה 367"/>
            <p:cNvGrpSpPr/>
            <p:nvPr/>
          </p:nvGrpSpPr>
          <p:grpSpPr>
            <a:xfrm>
              <a:off x="10870406" y="11267281"/>
              <a:ext cx="6599446" cy="3126582"/>
              <a:chOff x="10870406" y="11267281"/>
              <a:chExt cx="6599446" cy="3126582"/>
            </a:xfrm>
          </p:grpSpPr>
          <p:grpSp>
            <p:nvGrpSpPr>
              <p:cNvPr id="10582" name="קבוצה 10581"/>
              <p:cNvGrpSpPr/>
              <p:nvPr/>
            </p:nvGrpSpPr>
            <p:grpSpPr>
              <a:xfrm>
                <a:off x="10870407" y="11267281"/>
                <a:ext cx="6599445" cy="3045968"/>
                <a:chOff x="10870407" y="11267281"/>
                <a:chExt cx="6599445" cy="3045968"/>
              </a:xfrm>
            </p:grpSpPr>
            <p:cxnSp>
              <p:nvCxnSpPr>
                <p:cNvPr id="2128" name="מחבר מרפקי 2127"/>
                <p:cNvCxnSpPr/>
                <p:nvPr/>
              </p:nvCxnSpPr>
              <p:spPr bwMode="auto">
                <a:xfrm rot="10800000" flipV="1">
                  <a:off x="10946607" y="11267281"/>
                  <a:ext cx="6523245" cy="1803762"/>
                </a:xfrm>
                <a:prstGeom prst="bentConnector3">
                  <a:avLst>
                    <a:gd name="adj1" fmla="val -27908"/>
                  </a:avLst>
                </a:prstGeom>
                <a:solidFill>
                  <a:srgbClr val="000066"/>
                </a:solidFill>
                <a:ln w="762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73" name="מחבר מרפקי 10572"/>
                <p:cNvCxnSpPr/>
                <p:nvPr/>
              </p:nvCxnSpPr>
              <p:spPr bwMode="auto">
                <a:xfrm rot="10800000" flipV="1">
                  <a:off x="10870407" y="13071044"/>
                  <a:ext cx="1379515" cy="1242205"/>
                </a:xfrm>
                <a:prstGeom prst="bentConnector3">
                  <a:avLst>
                    <a:gd name="adj1" fmla="val 100173"/>
                  </a:avLst>
                </a:prstGeom>
                <a:solidFill>
                  <a:srgbClr val="000066"/>
                </a:solidFill>
                <a:ln w="762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0584" name="מחבר מרפקי 10583"/>
              <p:cNvCxnSpPr/>
              <p:nvPr/>
            </p:nvCxnSpPr>
            <p:spPr bwMode="auto">
              <a:xfrm>
                <a:off x="10870406" y="14141827"/>
                <a:ext cx="528770" cy="252036"/>
              </a:xfrm>
              <a:prstGeom prst="bentConnector3">
                <a:avLst>
                  <a:gd name="adj1" fmla="val -438"/>
                </a:avLst>
              </a:prstGeom>
              <a:solidFill>
                <a:srgbClr val="000066"/>
              </a:solidFill>
              <a:ln w="762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arrow" w="med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65" name="קבוצה 464"/>
            <p:cNvGrpSpPr/>
            <p:nvPr/>
          </p:nvGrpSpPr>
          <p:grpSpPr>
            <a:xfrm>
              <a:off x="10843339" y="14381161"/>
              <a:ext cx="7787574" cy="2638570"/>
              <a:chOff x="10723264" y="11476362"/>
              <a:chExt cx="7787574" cy="2638570"/>
            </a:xfrm>
          </p:grpSpPr>
          <p:grpSp>
            <p:nvGrpSpPr>
              <p:cNvPr id="466" name="קבוצה 465"/>
              <p:cNvGrpSpPr/>
              <p:nvPr/>
            </p:nvGrpSpPr>
            <p:grpSpPr>
              <a:xfrm>
                <a:off x="10723265" y="11476362"/>
                <a:ext cx="7787573" cy="2550094"/>
                <a:chOff x="10723265" y="11476362"/>
                <a:chExt cx="7787573" cy="2550094"/>
              </a:xfrm>
            </p:grpSpPr>
            <p:cxnSp>
              <p:nvCxnSpPr>
                <p:cNvPr id="468" name="מחבר מרפקי 467"/>
                <p:cNvCxnSpPr/>
                <p:nvPr/>
              </p:nvCxnSpPr>
              <p:spPr bwMode="auto">
                <a:xfrm rot="10800000" flipV="1">
                  <a:off x="10946608" y="11476362"/>
                  <a:ext cx="7564230" cy="1305719"/>
                </a:xfrm>
                <a:prstGeom prst="bentConnector3">
                  <a:avLst>
                    <a:gd name="adj1" fmla="val -8915"/>
                  </a:avLst>
                </a:prstGeom>
                <a:solidFill>
                  <a:srgbClr val="000066"/>
                </a:solidFill>
                <a:ln w="762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9" name="מחבר מרפקי 468"/>
                <p:cNvCxnSpPr/>
                <p:nvPr/>
              </p:nvCxnSpPr>
              <p:spPr bwMode="auto">
                <a:xfrm rot="10800000" flipV="1">
                  <a:off x="10723265" y="12784251"/>
                  <a:ext cx="1379515" cy="1242205"/>
                </a:xfrm>
                <a:prstGeom prst="bentConnector3">
                  <a:avLst>
                    <a:gd name="adj1" fmla="val 100173"/>
                  </a:avLst>
                </a:prstGeom>
                <a:solidFill>
                  <a:srgbClr val="000066"/>
                </a:solidFill>
                <a:ln w="762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467" name="מחבר מרפקי 466"/>
              <p:cNvCxnSpPr/>
              <p:nvPr/>
            </p:nvCxnSpPr>
            <p:spPr bwMode="auto">
              <a:xfrm>
                <a:off x="10723264" y="13741994"/>
                <a:ext cx="537739" cy="372938"/>
              </a:xfrm>
              <a:prstGeom prst="bentConnector3">
                <a:avLst>
                  <a:gd name="adj1" fmla="val -68"/>
                </a:avLst>
              </a:prstGeom>
              <a:solidFill>
                <a:srgbClr val="000066"/>
              </a:solidFill>
              <a:ln w="762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arrow" w="med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2" name="TextBox 551"/>
              <p:cNvSpPr txBox="1"/>
              <p:nvPr/>
            </p:nvSpPr>
            <p:spPr>
              <a:xfrm>
                <a:off x="11150748" y="18430081"/>
                <a:ext cx="444405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sz="2400" b="0" i="1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he-IL" sz="2400" b="0" i="1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solidFill>
                                        <a:srgbClr val="000060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>
                                      <a:solidFill>
                                        <a:srgbClr val="000060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he-IL" sz="2400" b="0" i="1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</m:e>
                      </m:acc>
                      <m:r>
                        <a:rPr lang="en-US" sz="2400" b="0">
                          <a:solidFill>
                            <a:srgbClr val="000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sub>
                      </m:sSub>
                      <m:r>
                        <a:rPr lang="en-US" sz="2400" b="0">
                          <a:solidFill>
                            <a:srgbClr val="000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>
                          <a:solidFill>
                            <a:srgbClr val="000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>
                          <a:solidFill>
                            <a:srgbClr val="000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he-IL" sz="240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2" name="TextBox 5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0748" y="18430081"/>
                <a:ext cx="4444058" cy="461665"/>
              </a:xfrm>
              <a:prstGeom prst="rect">
                <a:avLst/>
              </a:prstGeom>
              <a:blipFill rotWithShape="1">
                <a:blip r:embed="rId17"/>
                <a:stretch>
                  <a:fillRect b="-197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ounded Rectangle 171"/>
          <p:cNvSpPr/>
          <p:nvPr/>
        </p:nvSpPr>
        <p:spPr>
          <a:xfrm>
            <a:off x="648001" y="32068877"/>
            <a:ext cx="9360000" cy="9740524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541" y="28739432"/>
            <a:ext cx="5201605" cy="270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4"/>
              <p:cNvSpPr>
                <a:spLocks noChangeArrowheads="1"/>
              </p:cNvSpPr>
              <p:nvPr/>
            </p:nvSpPr>
            <p:spPr bwMode="auto">
              <a:xfrm>
                <a:off x="10668962" y="35732825"/>
                <a:ext cx="8820000" cy="5481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57200" indent="-457200" algn="just" rtl="0">
                  <a:spcBef>
                    <a:spcPts val="12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the left singular 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p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p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457200" indent="-457200" algn="just" rtl="0">
                  <a:spcBef>
                    <a:spcPts val="12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Compute and substitute:</a:t>
                </a:r>
              </a:p>
              <a:p>
                <a:pPr marL="457200" indent="-457200" algn="just" rtl="0">
                  <a:spcBef>
                    <a:spcPts val="1200"/>
                  </a:spcBef>
                  <a:buSzPct val="125000"/>
                  <a:buFont typeface="Arial" panose="020B0604020202020204" pitchFamily="34" charset="0"/>
                  <a:buChar char="•"/>
                </a:pPr>
                <a:endParaRPr lang="en-US" sz="60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200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ea typeface="Cambria Math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∀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:</m:t>
                    </m:r>
                    <m:sSubSup>
                      <m:sSub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990" b="0" i="0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sign</m:t>
                    </m:r>
                    <m:d>
                      <m:d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d>
                    <m:sSubSup>
                      <m:sSub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endParaRPr lang="en-US" sz="2990" b="0" i="1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200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990" b="0" i="1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the </a:t>
                </a:r>
                <a14:m>
                  <m:oMath xmlns:m="http://schemas.openxmlformats.org/officeDocument/2006/math">
                    <m:r>
                      <a:rPr lang="en-US" sz="2990" b="0" i="1" dirty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en-US" sz="2990" b="0" dirty="0" err="1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column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p>
                        <m:d>
                          <m:dPr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990" b="0" i="1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l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endParaRPr lang="en-US" sz="120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l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Rotate the subsets by:</a:t>
                </a:r>
              </a:p>
              <a:p>
                <a:pPr algn="l" rtl="0">
                  <a:spcBef>
                    <a:spcPts val="600"/>
                  </a:spcBef>
                  <a:buSzPct val="125000"/>
                </a:pPr>
                <a:endParaRPr lang="en-US" sz="10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600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  <m:t>𝑈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</m:oMath>
                </a14:m>
                <a:endParaRPr lang="en-US" sz="2990" b="0" i="1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962" y="35732825"/>
                <a:ext cx="8820000" cy="5481056"/>
              </a:xfrm>
              <a:prstGeom prst="rect">
                <a:avLst/>
              </a:prstGeom>
              <a:blipFill>
                <a:blip r:embed="rId19"/>
                <a:stretch>
                  <a:fillRect l="-2004" t="-2447" r="-15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לבן 1"/>
              <p:cNvSpPr/>
              <p:nvPr/>
            </p:nvSpPr>
            <p:spPr>
              <a:xfrm>
                <a:off x="20475223" y="15299227"/>
                <a:ext cx="8987010" cy="2368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>
                  <a:spcBef>
                    <a:spcPts val="1682"/>
                  </a:spcBef>
                  <a:buSzPct val="125000"/>
                </a:pPr>
                <a:r>
                  <a:rPr lang="en-US" sz="299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Low dimensional representation:</a:t>
                </a:r>
              </a:p>
              <a:p>
                <a:pPr algn="just" rtl="0">
                  <a:spcBef>
                    <a:spcPts val="1682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visualization purpose, we present the first 2 principle components (PCA).</a:t>
                </a: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682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Case I: </a:t>
                </a:r>
                <a14:m>
                  <m:oMath xmlns:m="http://schemas.openxmlformats.org/officeDocument/2006/math">
                    <m:r>
                      <a:rPr lang="en-US" sz="2990" b="0" dirty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subjects, </a:t>
                </a:r>
                <a14:m>
                  <m:oMath xmlns:m="http://schemas.openxmlformats.org/officeDocument/2006/math">
                    <m:r>
                      <a:rPr lang="en-US" sz="2990" b="0" dirty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stimuli </a:t>
                </a: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5223" y="15299227"/>
                <a:ext cx="8987010" cy="2368854"/>
              </a:xfrm>
              <a:prstGeom prst="rect">
                <a:avLst/>
              </a:prstGeom>
              <a:blipFill rotWithShape="1">
                <a:blip r:embed="rId20"/>
                <a:stretch>
                  <a:fillRect l="-1560" t="-2577" r="-1493" b="-69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4"/>
          <p:cNvSpPr>
            <a:spLocks noChangeArrowheads="1"/>
          </p:cNvSpPr>
          <p:nvPr/>
        </p:nvSpPr>
        <p:spPr bwMode="auto">
          <a:xfrm>
            <a:off x="20615549" y="19111845"/>
            <a:ext cx="8954386" cy="632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4"/>
              <p:cNvSpPr>
                <a:spLocks noChangeArrowheads="1"/>
              </p:cNvSpPr>
              <p:nvPr/>
            </p:nvSpPr>
            <p:spPr bwMode="auto">
              <a:xfrm>
                <a:off x="20475223" y="23459281"/>
                <a:ext cx="8533090" cy="698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rtl="0">
                  <a:spcBef>
                    <a:spcPts val="1682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Case II: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8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subjects,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stimuli</a:t>
                </a: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105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105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105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105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105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105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105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105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105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105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105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105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75223" y="23459281"/>
                <a:ext cx="8533090" cy="698833"/>
              </a:xfrm>
              <a:prstGeom prst="rect">
                <a:avLst/>
              </a:prstGeom>
              <a:blipFill rotWithShape="1">
                <a:blip r:embed="rId21"/>
                <a:stretch>
                  <a:fillRect l="-1643" t="-8696" b="-43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17917" y="41899681"/>
            <a:ext cx="6880689" cy="5524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collaboration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Dr. Danny </a:t>
            </a:r>
            <a:r>
              <a:rPr lang="en-US" sz="2990" b="0" dirty="0" err="1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Eitan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689429" y="21478081"/>
                <a:ext cx="8219606" cy="123630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just" rtl="0">
                  <a:spcBef>
                    <a:spcPts val="1682"/>
                  </a:spcBef>
                  <a:buSzPct val="125000"/>
                </a:pPr>
                <a:r>
                  <a:rPr lang="en-US" sz="240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ec</m:t>
                    </m:r>
                    <m:r>
                      <a:rPr lang="en-US" sz="240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(∙)</m:t>
                    </m:r>
                  </m:oMath>
                </a14:m>
                <a:r>
                  <a:rPr lang="en-US" sz="240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</a:t>
                </a:r>
                <a:r>
                  <a:rPr lang="en-US" sz="2400" b="0" dirty="0" err="1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vectorized</a:t>
                </a:r>
                <a:r>
                  <a:rPr lang="en-US" sz="240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upper triangular of a symmetric matrix, with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40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</m:rad>
                    <m:r>
                      <a:rPr lang="en-US" sz="240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weights for its off-diagonal elements.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429" y="21478081"/>
                <a:ext cx="8219606" cy="1236300"/>
              </a:xfrm>
              <a:prstGeom prst="rect">
                <a:avLst/>
              </a:prstGeom>
              <a:blipFill>
                <a:blip r:embed="rId22"/>
                <a:stretch>
                  <a:fillRect l="-1187" t="-3448" r="-1113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מחבר חץ ישר 12"/>
          <p:cNvCxnSpPr/>
          <p:nvPr/>
        </p:nvCxnSpPr>
        <p:spPr bwMode="auto">
          <a:xfrm>
            <a:off x="13994606" y="21020881"/>
            <a:ext cx="1901812" cy="0"/>
          </a:xfrm>
          <a:prstGeom prst="straightConnector1">
            <a:avLst/>
          </a:prstGeom>
          <a:solidFill>
            <a:srgbClr val="000066"/>
          </a:solidFill>
          <a:ln w="762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" name="Rounded Rectangle 193"/>
          <p:cNvSpPr/>
          <p:nvPr/>
        </p:nvSpPr>
        <p:spPr>
          <a:xfrm>
            <a:off x="10489588" y="23306881"/>
            <a:ext cx="9283195" cy="10866002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2"/>
          <p:cNvSpPr>
            <a:spLocks noChangeArrowheads="1"/>
          </p:cNvSpPr>
          <p:nvPr/>
        </p:nvSpPr>
        <p:spPr bwMode="auto">
          <a:xfrm>
            <a:off x="10679541" y="23459281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 smtClean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Transport (PT)</a:t>
            </a:r>
            <a:endParaRPr lang="en-US" sz="5400" dirty="0">
              <a:solidFill>
                <a:srgbClr val="D1282E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מלבן 14"/>
              <p:cNvSpPr/>
              <p:nvPr/>
            </p:nvSpPr>
            <p:spPr>
              <a:xfrm>
                <a:off x="10689429" y="24373681"/>
                <a:ext cx="8883177" cy="37891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 rtl="0">
                  <a:spcBef>
                    <a:spcPts val="12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be the Riemannian means of subsets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.</a:t>
                </a:r>
              </a:p>
              <a:p>
                <a:pPr marL="457200" indent="-457200" algn="just" rtl="0">
                  <a:spcBef>
                    <a:spcPts val="12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990" b="0" i="0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e>
                      <m:sub>
                        <m:sSup>
                          <m:sSupPr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2990" b="0" i="1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990" b="0" i="1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sub>
                    </m:sSub>
                    <m:d>
                      <m:d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rtl="0">
                  <a:spcBef>
                    <a:spcPts val="12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990" b="0" i="0" smtClean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PT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along the geodesic path </a:t>
                </a:r>
                <a14:m>
                  <m:oMath xmlns:m="http://schemas.openxmlformats.org/officeDocument/2006/math"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900" b="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מלבן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429" y="24373681"/>
                <a:ext cx="8883177" cy="3789179"/>
              </a:xfrm>
              <a:prstGeom prst="rect">
                <a:avLst/>
              </a:prstGeom>
              <a:blipFill rotWithShape="1">
                <a:blip r:embed="rId23"/>
                <a:stretch>
                  <a:fillRect l="-2059" t="-3215" r="-151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811668" y="12296280"/>
                <a:ext cx="5221538" cy="675954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90" b="0" i="1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2990" b="0" i="1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990" b="0" i="1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90" b="0" i="1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990" b="0">
                          <a:solidFill>
                            <a:srgbClr val="000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≜</m:t>
                      </m:r>
                      <m:sSub>
                        <m:sSubPr>
                          <m:ctrlPr>
                            <a:rPr lang="en-US" sz="2990" b="0" i="1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990" b="0" i="1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990" b="0" i="1">
                                      <a:solidFill>
                                        <a:srgbClr val="000060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990" b="0" i="1">
                                          <a:solidFill>
                                            <a:srgbClr val="000060"/>
                                          </a:solidFill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990" b="0" i="1">
                                              <a:solidFill>
                                                <a:srgbClr val="000060"/>
                                              </a:solidFill>
                                              <a:latin typeface="Cambria Math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990" b="0" i="1">
                                                  <a:solidFill>
                                                    <a:srgbClr val="000060"/>
                                                  </a:solidFill>
                                                  <a:latin typeface="Cambria Math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990" b="0">
                                                  <a:solidFill>
                                                    <a:srgbClr val="000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990" b="0">
                                                  <a:solidFill>
                                                    <a:srgbClr val="000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sz="2990" b="0">
                                              <a:solidFill>
                                                <a:srgbClr val="00006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990" b="0">
                                              <a:solidFill>
                                                <a:srgbClr val="00006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990" b="0" i="1">
                                              <a:solidFill>
                                                <a:srgbClr val="000060"/>
                                              </a:solidFill>
                                              <a:latin typeface="Cambria Math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90" b="0">
                                              <a:solidFill>
                                                <a:srgbClr val="00006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990" b="0">
                                              <a:solidFill>
                                                <a:srgbClr val="00006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he-IL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1668" y="12296280"/>
                <a:ext cx="5221538" cy="675954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12945937" y="13553281"/>
                <a:ext cx="4953000" cy="940450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990" b="0" i="1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</m:acc>
                      <m:r>
                        <a:rPr lang="en-US" sz="2990" b="0">
                          <a:solidFill>
                            <a:srgbClr val="000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≜</m:t>
                      </m:r>
                      <m:r>
                        <m:rPr>
                          <m:sty m:val="p"/>
                        </m:rPr>
                        <a:rPr lang="en-US" sz="2990" b="0">
                          <a:solidFill>
                            <a:srgbClr val="000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arg</m:t>
                      </m:r>
                      <m:func>
                        <m:funcPr>
                          <m:ctrlPr>
                            <a:rPr lang="en-US" sz="2990" b="0" i="1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990" b="0" i="1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990" b="0" i="1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990" b="0" i="1">
                                      <a:solidFill>
                                        <a:srgbClr val="000060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990" b="0" i="1">
                                      <a:solidFill>
                                        <a:srgbClr val="000060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he-IL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5937" y="13553281"/>
                <a:ext cx="4953000" cy="94045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2165806" y="16105512"/>
                <a:ext cx="6724443" cy="808106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90" b="0" i="1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990" b="0">
                          <a:solidFill>
                            <a:srgbClr val="000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990" b="0" i="1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Log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990" b="0" i="1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2990" b="0" i="1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990" b="0" i="1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≜</m:t>
                          </m:r>
                          <m:acc>
                            <m:accPr>
                              <m:chr m:val="̅"/>
                              <m:ctrlPr>
                                <a:rPr lang="en-US" sz="2990" b="0" i="1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f>
                            <m:fPr>
                              <m:ctrlPr>
                                <a:rPr lang="en-US" sz="2990" b="0" i="1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sz="2990" b="0" i="1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990" b="0" i="1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990" b="0" i="1">
                                      <a:solidFill>
                                        <a:srgbClr val="000060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990" b="0" i="1">
                                          <a:solidFill>
                                            <a:srgbClr val="000060"/>
                                          </a:solidFill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990" b="0" i="1">
                                          <a:solidFill>
                                            <a:srgbClr val="000060"/>
                                          </a:solidFill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sSub>
                                <m:sSubPr>
                                  <m:ctrlPr>
                                    <a:rPr lang="en-US" sz="2990" b="0" i="1">
                                      <a:solidFill>
                                        <a:srgbClr val="000060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990" b="0" i="1">
                                      <a:solidFill>
                                        <a:srgbClr val="000060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990" b="0" i="1">
                                          <a:solidFill>
                                            <a:srgbClr val="000060"/>
                                          </a:solidFill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990" b="0" i="1">
                                          <a:solidFill>
                                            <a:srgbClr val="000060"/>
                                          </a:solidFill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sz="2990" b="0" i="1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990" b="0" i="1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f>
                            <m:fPr>
                              <m:ctrlPr>
                                <a:rPr lang="en-US" sz="2990" b="0" i="1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he-IL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5806" y="16105512"/>
                <a:ext cx="6724443" cy="808106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ounded Rectangle 193"/>
          <p:cNvSpPr/>
          <p:nvPr/>
        </p:nvSpPr>
        <p:spPr>
          <a:xfrm>
            <a:off x="10483032" y="8623033"/>
            <a:ext cx="9231904" cy="14150448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14993330" y="28173824"/>
                <a:ext cx="4636042" cy="162557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99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990" b="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990" b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990" b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sz="2990" b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990" b="0" i="1">
                          <a:solidFill>
                            <a:srgbClr val="00206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2990" b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990" b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990" b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990" b="0" i="1" dirty="0" smtClean="0">
                  <a:solidFill>
                    <a:srgbClr val="00206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90" b="0">
                          <a:solidFill>
                            <a:srgbClr val="00206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2990" b="0">
                          <a:solidFill>
                            <a:srgbClr val="002060"/>
                          </a:solidFill>
                          <a:latin typeface="Cambria Math"/>
                        </a:rPr>
                        <m:t>≜</m:t>
                      </m:r>
                      <m:sSup>
                        <m:sSup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90" b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990" b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990" b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99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990" b="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990" b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2990" b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990" b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990" b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990" b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990" b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990" b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990" b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he-IL" sz="299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3330" y="28173824"/>
                <a:ext cx="4636042" cy="1625573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79" y="27662186"/>
            <a:ext cx="60674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קבוצה 22"/>
          <p:cNvGrpSpPr/>
          <p:nvPr/>
        </p:nvGrpSpPr>
        <p:grpSpPr>
          <a:xfrm>
            <a:off x="4458261" y="39659605"/>
            <a:ext cx="1778873" cy="1666712"/>
            <a:chOff x="4545806" y="39918481"/>
            <a:chExt cx="1203061" cy="1118463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58" r="32014" b="84175"/>
            <a:stretch/>
          </p:blipFill>
          <p:spPr bwMode="auto">
            <a:xfrm>
              <a:off x="4545806" y="39918481"/>
              <a:ext cx="1203061" cy="384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73" t="46961" r="32028" b="23758"/>
            <a:stretch/>
          </p:blipFill>
          <p:spPr bwMode="auto">
            <a:xfrm>
              <a:off x="4547548" y="40325744"/>
              <a:ext cx="1201319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TextBox 21"/>
          <p:cNvSpPr txBox="1"/>
          <p:nvPr/>
        </p:nvSpPr>
        <p:spPr>
          <a:xfrm>
            <a:off x="5993606" y="39766081"/>
            <a:ext cx="225903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Somatosensory</a:t>
            </a:r>
            <a:endParaRPr lang="he-IL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563375" y="40305363"/>
            <a:ext cx="225903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Auditory</a:t>
            </a:r>
            <a:endParaRPr lang="he-IL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410975" y="40832881"/>
            <a:ext cx="225903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</a:t>
            </a:r>
            <a:endParaRPr lang="he-IL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718111" y="31411230"/>
                <a:ext cx="8771645" cy="276165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457200" indent="-457200" algn="just" rtl="0">
                  <a:spcBef>
                    <a:spcPts val="1682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be the vector representations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990" b="0" i="0" smtClean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990" b="0" i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respectively.</a:t>
                </a:r>
                <a:b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 the concatenation of the column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990" b="0" i="1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into matrices.</a:t>
                </a:r>
                <a:endParaRPr lang="he-IL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111" y="31411230"/>
                <a:ext cx="8771645" cy="2761653"/>
              </a:xfrm>
              <a:prstGeom prst="rect">
                <a:avLst/>
              </a:prstGeom>
              <a:blipFill rotWithShape="1">
                <a:blip r:embed="rId29"/>
                <a:stretch>
                  <a:fillRect l="-2015" t="-1766" r="-1598" b="-132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567893" y="9785048"/>
                <a:ext cx="8898976" cy="30069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457200" indent="-457200" algn="just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Previous (baseline) work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 projecting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all SPD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matrices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14:m>
                  <m:oMath xmlns:m="http://schemas.openxmlformats.org/officeDocument/2006/math">
                    <m:r>
                      <a:rPr lang="en-US" sz="2990" b="0" i="0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𝒯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990" b="0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</m:acc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ℳ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  <a14:m>
                  <m:oMath xmlns:m="http://schemas.openxmlformats.org/officeDocument/2006/math">
                    <m:r>
                      <a:rPr lang="en-US" sz="2990" b="0" i="0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Riemannian mean of the entire dataset.</a:t>
                </a:r>
              </a:p>
              <a:p>
                <a:pPr marL="457200" indent="-457200" algn="just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used covariance matrices as features for the presented results. </a:t>
                </a:r>
              </a:p>
              <a:p>
                <a:pPr algn="just" rtl="0">
                  <a:spcBef>
                    <a:spcPts val="600"/>
                  </a:spcBef>
                  <a:buSzPct val="125000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The features extraction process: </a:t>
                </a: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7893" y="9785048"/>
                <a:ext cx="8898976" cy="3006977"/>
              </a:xfrm>
              <a:prstGeom prst="rect">
                <a:avLst/>
              </a:prstGeom>
              <a:blipFill rotWithShape="1">
                <a:blip r:embed="rId30"/>
                <a:stretch>
                  <a:fillRect l="-2055" t="-5071" r="-1507" b="-507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ounded Rectangle 193"/>
          <p:cNvSpPr/>
          <p:nvPr/>
        </p:nvSpPr>
        <p:spPr>
          <a:xfrm>
            <a:off x="10523867" y="34621100"/>
            <a:ext cx="9283195" cy="7188301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203" y="36310940"/>
            <a:ext cx="3389002" cy="254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204" y="38973369"/>
            <a:ext cx="3389002" cy="254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9" name="Group 118"/>
          <p:cNvGrpSpPr/>
          <p:nvPr/>
        </p:nvGrpSpPr>
        <p:grpSpPr>
          <a:xfrm>
            <a:off x="12699206" y="20400592"/>
            <a:ext cx="1104381" cy="1104381"/>
            <a:chOff x="2792627" y="2174789"/>
            <a:chExt cx="2743200" cy="2743200"/>
          </a:xfrm>
        </p:grpSpPr>
        <p:sp>
          <p:nvSpPr>
            <p:cNvPr id="128" name="Rectangle 127"/>
            <p:cNvSpPr/>
            <p:nvPr/>
          </p:nvSpPr>
          <p:spPr>
            <a:xfrm>
              <a:off x="2792627" y="3089189"/>
              <a:ext cx="9144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792627" y="4003589"/>
              <a:ext cx="9144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707027" y="4003589"/>
              <a:ext cx="9144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792627" y="2174789"/>
              <a:ext cx="914400" cy="91440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707027" y="2174789"/>
              <a:ext cx="914400" cy="91440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621427" y="2174789"/>
              <a:ext cx="914400" cy="91440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707027" y="3089189"/>
              <a:ext cx="914400" cy="9144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621427" y="3089189"/>
              <a:ext cx="914400" cy="9144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621427" y="4003589"/>
              <a:ext cx="914400" cy="9144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8992432" y="20010783"/>
            <a:ext cx="368131" cy="2222625"/>
            <a:chOff x="6043047" y="2257774"/>
            <a:chExt cx="368131" cy="2222625"/>
          </a:xfrm>
        </p:grpSpPr>
        <p:sp>
          <p:nvSpPr>
            <p:cNvPr id="156" name="Rectangle 155"/>
            <p:cNvSpPr/>
            <p:nvPr/>
          </p:nvSpPr>
          <p:spPr>
            <a:xfrm>
              <a:off x="6043051" y="2257774"/>
              <a:ext cx="368127" cy="368127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6043051" y="2625901"/>
              <a:ext cx="368127" cy="368127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043050" y="2998649"/>
              <a:ext cx="368127" cy="368127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043049" y="3371397"/>
              <a:ext cx="368127" cy="36812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043048" y="3744145"/>
              <a:ext cx="368127" cy="36812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043047" y="4112272"/>
              <a:ext cx="368127" cy="368127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קבוצה 169"/>
          <p:cNvGrpSpPr/>
          <p:nvPr/>
        </p:nvGrpSpPr>
        <p:grpSpPr>
          <a:xfrm>
            <a:off x="20420762" y="24373681"/>
            <a:ext cx="9046107" cy="5486399"/>
            <a:chOff x="77426" y="175317"/>
            <a:chExt cx="11371395" cy="6086004"/>
          </a:xfrm>
        </p:grpSpPr>
        <p:pic>
          <p:nvPicPr>
            <p:cNvPr id="171" name="Picture 2"/>
            <p:cNvPicPr>
              <a:picLocks noChangeAspect="1" noChangeArrowheads="1"/>
            </p:cNvPicPr>
            <p:nvPr/>
          </p:nvPicPr>
          <p:blipFill rotWithShape="1"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4"/>
            <a:stretch/>
          </p:blipFill>
          <p:spPr bwMode="auto">
            <a:xfrm>
              <a:off x="77426" y="175318"/>
              <a:ext cx="3840167" cy="303765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2" name="Picture 3"/>
            <p:cNvPicPr>
              <a:picLocks noChangeAspect="1" noChangeArrowheads="1"/>
            </p:cNvPicPr>
            <p:nvPr/>
          </p:nvPicPr>
          <p:blipFill rotWithShape="1"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6"/>
            <a:stretch/>
          </p:blipFill>
          <p:spPr bwMode="auto">
            <a:xfrm>
              <a:off x="77426" y="3218159"/>
              <a:ext cx="3839362" cy="304316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3" name="Picture 4"/>
            <p:cNvPicPr>
              <a:picLocks noChangeAspect="1" noChangeArrowheads="1"/>
            </p:cNvPicPr>
            <p:nvPr/>
          </p:nvPicPr>
          <p:blipFill rotWithShape="1"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0" r="4010"/>
            <a:stretch/>
          </p:blipFill>
          <p:spPr bwMode="auto">
            <a:xfrm>
              <a:off x="3923672" y="175318"/>
              <a:ext cx="3658437" cy="303765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7" name="Picture 5"/>
            <p:cNvPicPr>
              <a:picLocks noChangeAspect="1" noChangeArrowheads="1"/>
            </p:cNvPicPr>
            <p:nvPr/>
          </p:nvPicPr>
          <p:blipFill rotWithShape="1"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7" r="4412" b="327"/>
            <a:stretch/>
          </p:blipFill>
          <p:spPr bwMode="auto">
            <a:xfrm>
              <a:off x="3923517" y="3218158"/>
              <a:ext cx="3651863" cy="30431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8" name="Picture 6"/>
            <p:cNvPicPr>
              <a:picLocks noChangeAspect="1" noChangeArrowheads="1"/>
            </p:cNvPicPr>
            <p:nvPr/>
          </p:nvPicPr>
          <p:blipFill rotWithShape="1"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45" t="-1" b="-509"/>
            <a:stretch/>
          </p:blipFill>
          <p:spPr bwMode="auto">
            <a:xfrm>
              <a:off x="7588683" y="175317"/>
              <a:ext cx="3860138" cy="3037659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9" name="Picture 7"/>
            <p:cNvPicPr>
              <a:picLocks noChangeAspect="1" noChangeArrowheads="1"/>
            </p:cNvPicPr>
            <p:nvPr/>
          </p:nvPicPr>
          <p:blipFill rotWithShape="1"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42"/>
            <a:stretch/>
          </p:blipFill>
          <p:spPr bwMode="auto">
            <a:xfrm>
              <a:off x="7582109" y="3218159"/>
              <a:ext cx="3866712" cy="304316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0" name="קבוצה 199"/>
          <p:cNvGrpSpPr/>
          <p:nvPr/>
        </p:nvGrpSpPr>
        <p:grpSpPr>
          <a:xfrm>
            <a:off x="20475223" y="18057483"/>
            <a:ext cx="8991646" cy="4792198"/>
            <a:chOff x="72406" y="260648"/>
            <a:chExt cx="11226805" cy="5942398"/>
          </a:xfrm>
        </p:grpSpPr>
        <p:pic>
          <p:nvPicPr>
            <p:cNvPr id="201" name="Picture 2"/>
            <p:cNvPicPr>
              <a:picLocks noChangeAspect="1" noChangeArrowheads="1"/>
            </p:cNvPicPr>
            <p:nvPr/>
          </p:nvPicPr>
          <p:blipFill rotWithShape="1"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0"/>
            <a:stretch/>
          </p:blipFill>
          <p:spPr bwMode="auto">
            <a:xfrm>
              <a:off x="72406" y="260648"/>
              <a:ext cx="3744416" cy="2971199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2" name="Picture 3"/>
            <p:cNvPicPr>
              <a:picLocks noChangeAspect="1" noChangeArrowheads="1"/>
            </p:cNvPicPr>
            <p:nvPr/>
          </p:nvPicPr>
          <p:blipFill rotWithShape="1"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0"/>
            <a:stretch/>
          </p:blipFill>
          <p:spPr bwMode="auto">
            <a:xfrm>
              <a:off x="72406" y="3231847"/>
              <a:ext cx="3744416" cy="2971199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3" name="Picture 4"/>
            <p:cNvPicPr>
              <a:picLocks noChangeAspect="1" noChangeArrowheads="1"/>
            </p:cNvPicPr>
            <p:nvPr/>
          </p:nvPicPr>
          <p:blipFill rotWithShape="1"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3"/>
            <a:stretch/>
          </p:blipFill>
          <p:spPr bwMode="auto">
            <a:xfrm>
              <a:off x="3818997" y="260648"/>
              <a:ext cx="3732835" cy="2971199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7" name="Picture 5"/>
            <p:cNvPicPr>
              <a:picLocks noChangeAspect="1" noChangeArrowheads="1"/>
            </p:cNvPicPr>
            <p:nvPr/>
          </p:nvPicPr>
          <p:blipFill rotWithShape="1"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39"/>
            <a:stretch/>
          </p:blipFill>
          <p:spPr bwMode="auto">
            <a:xfrm>
              <a:off x="3817556" y="3231847"/>
              <a:ext cx="3735717" cy="2971199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9" name="Picture 6"/>
            <p:cNvPicPr>
              <a:picLocks noChangeAspect="1" noChangeArrowheads="1"/>
            </p:cNvPicPr>
            <p:nvPr/>
          </p:nvPicPr>
          <p:blipFill rotWithShape="1"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82"/>
            <a:stretch/>
          </p:blipFill>
          <p:spPr bwMode="auto">
            <a:xfrm>
              <a:off x="7555447" y="260648"/>
              <a:ext cx="3737975" cy="2971199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1" name="Picture 7"/>
            <p:cNvPicPr>
              <a:picLocks noChangeAspect="1" noChangeArrowheads="1"/>
            </p:cNvPicPr>
            <p:nvPr/>
          </p:nvPicPr>
          <p:blipFill rotWithShape="1"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0"/>
            <a:stretch/>
          </p:blipFill>
          <p:spPr bwMode="auto">
            <a:xfrm>
              <a:off x="7549657" y="3231846"/>
              <a:ext cx="3749554" cy="2971199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20474429" y="29799397"/>
            <a:ext cx="8992440" cy="30146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2990" b="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/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approach, we trained and applied linear SVM classifier using “leave one subject out” method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rtl="0"/>
            <a:endParaRPr lang="en-US" sz="2990" b="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en-US" sz="105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24146018" y="13352988"/>
            <a:ext cx="1497011" cy="1015663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 defTabSz="914342" rtl="0">
              <a:spcBef>
                <a:spcPts val="600"/>
              </a:spcBef>
              <a:buSzPct val="125000"/>
            </a:pP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Fourier Transform</a:t>
            </a:r>
            <a:endParaRPr lang="he-IL" sz="2000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5" name="Group 1"/>
          <p:cNvGrpSpPr/>
          <p:nvPr/>
        </p:nvGrpSpPr>
        <p:grpSpPr>
          <a:xfrm>
            <a:off x="20166806" y="12809756"/>
            <a:ext cx="3901124" cy="1323438"/>
            <a:chOff x="990600" y="5485744"/>
            <a:chExt cx="2286000" cy="4499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TextBox 255"/>
                <p:cNvSpPr txBox="1"/>
                <p:nvPr/>
              </p:nvSpPr>
              <p:spPr>
                <a:xfrm>
                  <a:off x="990600" y="5485744"/>
                  <a:ext cx="2286000" cy="449989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l" defTabSz="914342" rtl="0" fontAlgn="auto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he-IL" sz="8000" b="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he-IL" sz="8000" b="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     </m:t>
                            </m:r>
                          </m:e>
                        </m:d>
                      </m:oMath>
                    </m:oMathPara>
                  </a14:m>
                  <a:endParaRPr lang="he-IL" sz="1400" b="0" dirty="0">
                    <a:solidFill>
                      <a:prstClr val="black"/>
                    </a:solidFill>
                    <a:latin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256" name="TextBox 2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5485744"/>
                  <a:ext cx="2286000" cy="449989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57" name="Picture 2" descr="Image result for eeg signal"/>
            <p:cNvPicPr>
              <a:picLocks noChangeAspect="1" noChangeArrowheads="1"/>
            </p:cNvPicPr>
            <p:nvPr/>
          </p:nvPicPr>
          <p:blipFill rotWithShape="1"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26" t="44815" r="7284" b="18541"/>
            <a:stretch/>
          </p:blipFill>
          <p:spPr bwMode="auto">
            <a:xfrm>
              <a:off x="1670627" y="5573936"/>
              <a:ext cx="925945" cy="301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2" name="Picture 4" descr="Related image"/>
          <p:cNvPicPr>
            <a:picLocks noChangeAspect="1" noChangeArrowheads="1"/>
          </p:cNvPicPr>
          <p:nvPr/>
        </p:nvPicPr>
        <p:blipFill rotWithShape="1"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6" r="35358"/>
          <a:stretch/>
        </p:blipFill>
        <p:spPr bwMode="auto">
          <a:xfrm>
            <a:off x="27915930" y="12879219"/>
            <a:ext cx="1681858" cy="123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5451342" y="13324681"/>
            <a:ext cx="17468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defTabSz="914342" rtl="0">
              <a:spcBef>
                <a:spcPts val="600"/>
              </a:spcBef>
              <a:buSzPct val="125000"/>
            </a:pPr>
            <a:r>
              <a:rPr lang="en-US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Covariance</a:t>
            </a:r>
            <a:endParaRPr lang="he-IL" sz="1800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5" name="Picture 2"/>
          <p:cNvPicPr>
            <a:picLocks noChangeAspect="1" noChangeArrowheads="1"/>
          </p:cNvPicPr>
          <p:nvPr/>
        </p:nvPicPr>
        <p:blipFill rotWithShape="1"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" t="3425" r="7792"/>
          <a:stretch/>
        </p:blipFill>
        <p:spPr bwMode="auto">
          <a:xfrm>
            <a:off x="20508867" y="32943573"/>
            <a:ext cx="8913377" cy="482186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" name="Picture 2" descr="Related image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177" y="18575915"/>
            <a:ext cx="3386035" cy="254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7" name="מחבר חץ ישר 276"/>
          <p:cNvCxnSpPr/>
          <p:nvPr/>
        </p:nvCxnSpPr>
        <p:spPr bwMode="auto">
          <a:xfrm>
            <a:off x="25643029" y="13888507"/>
            <a:ext cx="1442409" cy="0"/>
          </a:xfrm>
          <a:prstGeom prst="straightConnector1">
            <a:avLst/>
          </a:prstGeom>
          <a:solidFill>
            <a:srgbClr val="000066"/>
          </a:solidFill>
          <a:ln w="762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8" name="Group 1"/>
          <p:cNvGrpSpPr/>
          <p:nvPr/>
        </p:nvGrpSpPr>
        <p:grpSpPr>
          <a:xfrm>
            <a:off x="19889219" y="13185130"/>
            <a:ext cx="3901124" cy="1323438"/>
            <a:chOff x="990600" y="5483533"/>
            <a:chExt cx="2286000" cy="4499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TextBox 278"/>
                <p:cNvSpPr txBox="1"/>
                <p:nvPr/>
              </p:nvSpPr>
              <p:spPr>
                <a:xfrm>
                  <a:off x="990600" y="5483533"/>
                  <a:ext cx="2286000" cy="449989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l" defTabSz="914342" rtl="0" fontAlgn="auto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he-IL" sz="8000" b="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he-IL" sz="8000" b="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     </m:t>
                            </m:r>
                          </m:e>
                        </m:d>
                      </m:oMath>
                    </m:oMathPara>
                  </a14:m>
                  <a:endParaRPr lang="he-IL" sz="1400" b="0" dirty="0">
                    <a:solidFill>
                      <a:prstClr val="black"/>
                    </a:solidFill>
                    <a:latin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279" name="TextBox 2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5483533"/>
                  <a:ext cx="2286000" cy="449989"/>
                </a:xfrm>
                <a:prstGeom prst="rect">
                  <a:avLst/>
                </a:prstGeom>
                <a:blipFill rotWithShape="1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80" name="Picture 2" descr="Image result for eeg signal"/>
            <p:cNvPicPr>
              <a:picLocks noChangeAspect="1" noChangeArrowheads="1"/>
            </p:cNvPicPr>
            <p:nvPr/>
          </p:nvPicPr>
          <p:blipFill rotWithShape="1"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26" t="44815" r="7284" b="18541"/>
            <a:stretch/>
          </p:blipFill>
          <p:spPr bwMode="auto">
            <a:xfrm>
              <a:off x="1670627" y="5573936"/>
              <a:ext cx="925945" cy="301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1" name="Group 1"/>
          <p:cNvGrpSpPr/>
          <p:nvPr/>
        </p:nvGrpSpPr>
        <p:grpSpPr>
          <a:xfrm>
            <a:off x="19557206" y="13601443"/>
            <a:ext cx="3901124" cy="1323438"/>
            <a:chOff x="990600" y="5485744"/>
            <a:chExt cx="2286000" cy="4499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TextBox 281"/>
                <p:cNvSpPr txBox="1"/>
                <p:nvPr/>
              </p:nvSpPr>
              <p:spPr>
                <a:xfrm>
                  <a:off x="990600" y="5485744"/>
                  <a:ext cx="2286000" cy="449989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l" defTabSz="914342" rtl="0" fontAlgn="auto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he-IL" sz="8000" b="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he-IL" sz="8000" b="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     </m:t>
                            </m:r>
                          </m:e>
                        </m:d>
                      </m:oMath>
                    </m:oMathPara>
                  </a14:m>
                  <a:endParaRPr lang="he-IL" sz="1400" b="0" dirty="0">
                    <a:solidFill>
                      <a:prstClr val="black"/>
                    </a:solidFill>
                    <a:latin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282" name="TextBox 2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5485744"/>
                  <a:ext cx="2286000" cy="449989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83" name="Picture 2" descr="Image result for eeg signal"/>
            <p:cNvPicPr>
              <a:picLocks noChangeAspect="1" noChangeArrowheads="1"/>
            </p:cNvPicPr>
            <p:nvPr/>
          </p:nvPicPr>
          <p:blipFill rotWithShape="1"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26" t="44815" r="7284" b="18541"/>
            <a:stretch/>
          </p:blipFill>
          <p:spPr bwMode="auto">
            <a:xfrm>
              <a:off x="1670627" y="5573936"/>
              <a:ext cx="925945" cy="301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84" name="Picture 4" descr="Related image"/>
          <p:cNvPicPr>
            <a:picLocks noChangeAspect="1" noChangeArrowheads="1"/>
          </p:cNvPicPr>
          <p:nvPr/>
        </p:nvPicPr>
        <p:blipFill rotWithShape="1"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6" r="35358"/>
          <a:stretch/>
        </p:blipFill>
        <p:spPr bwMode="auto">
          <a:xfrm>
            <a:off x="27623467" y="13169554"/>
            <a:ext cx="1681858" cy="123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5" name="Picture 4" descr="Related image"/>
          <p:cNvPicPr>
            <a:picLocks noChangeAspect="1" noChangeArrowheads="1"/>
          </p:cNvPicPr>
          <p:nvPr/>
        </p:nvPicPr>
        <p:blipFill rotWithShape="1"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6" r="35358"/>
          <a:stretch/>
        </p:blipFill>
        <p:spPr bwMode="auto">
          <a:xfrm>
            <a:off x="27253406" y="13498878"/>
            <a:ext cx="1681858" cy="123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0" name="מחבר חץ ישר 259"/>
          <p:cNvCxnSpPr/>
          <p:nvPr/>
        </p:nvCxnSpPr>
        <p:spPr bwMode="auto">
          <a:xfrm>
            <a:off x="23214806" y="13895008"/>
            <a:ext cx="898880" cy="0"/>
          </a:xfrm>
          <a:prstGeom prst="straightConnector1">
            <a:avLst/>
          </a:prstGeom>
          <a:solidFill>
            <a:srgbClr val="000066"/>
          </a:solidFill>
          <a:ln w="762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924</Words>
  <Application>Microsoft Office PowerPoint</Application>
  <PresentationFormat>מותאם אישית</PresentationFormat>
  <Paragraphs>113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Blank Presentation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2016-09-01T09:00:45Z</dcterms:created>
  <dcterms:modified xsi:type="dcterms:W3CDTF">2018-06-19T20:57:32Z</dcterms:modified>
</cp:coreProperties>
</file>