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8FD7E5"/>
    <a:srgbClr val="93BAE1"/>
    <a:srgbClr val="A4A4DC"/>
    <a:srgbClr val="6F7F99"/>
    <a:srgbClr val="026FA0"/>
    <a:srgbClr val="1774F1"/>
    <a:srgbClr val="77BAFD"/>
    <a:srgbClr val="5208E6"/>
    <a:srgbClr val="98C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33" d="100"/>
          <a:sy n="33" d="100"/>
        </p:scale>
        <p:origin x="-2304" y="60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5.emf"/><Relationship Id="rId3" Type="http://schemas.openxmlformats.org/officeDocument/2006/relationships/image" Target="../media/image2.jpeg"/><Relationship Id="rId21" Type="http://schemas.openxmlformats.org/officeDocument/2006/relationships/image" Target="../media/image17.png"/><Relationship Id="rId34" Type="http://schemas.openxmlformats.org/officeDocument/2006/relationships/image" Target="../media/image30.emf"/><Relationship Id="rId42" Type="http://schemas.openxmlformats.org/officeDocument/2006/relationships/image" Target="../media/image38.emf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25" Type="http://schemas.openxmlformats.org/officeDocument/2006/relationships/image" Target="../media/image21.png"/><Relationship Id="rId33" Type="http://schemas.openxmlformats.org/officeDocument/2006/relationships/image" Target="../media/image29.emf"/><Relationship Id="rId38" Type="http://schemas.openxmlformats.org/officeDocument/2006/relationships/image" Target="../media/image34.emf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41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jpg"/><Relationship Id="rId24" Type="http://schemas.openxmlformats.org/officeDocument/2006/relationships/image" Target="../media/image20.png"/><Relationship Id="rId32" Type="http://schemas.openxmlformats.org/officeDocument/2006/relationships/image" Target="../media/image28.emf"/><Relationship Id="rId37" Type="http://schemas.openxmlformats.org/officeDocument/2006/relationships/image" Target="../media/image33.emf"/><Relationship Id="rId40" Type="http://schemas.openxmlformats.org/officeDocument/2006/relationships/image" Target="../media/image36.emf"/><Relationship Id="rId5" Type="http://schemas.openxmlformats.org/officeDocument/2006/relationships/image" Target="../media/image4.png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emf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31" Type="http://schemas.openxmlformats.org/officeDocument/2006/relationships/image" Target="../media/image27.emf"/><Relationship Id="rId44" Type="http://schemas.openxmlformats.org/officeDocument/2006/relationships/image" Target="../media/image40.emf"/><Relationship Id="rId9" Type="http://schemas.openxmlformats.org/officeDocument/2006/relationships/image" Target="../media/image7.png"/><Relationship Id="rId14" Type="http://schemas.openxmlformats.org/officeDocument/2006/relationships/image" Target="../media/image1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emf"/><Relationship Id="rId35" Type="http://schemas.openxmlformats.org/officeDocument/2006/relationships/image" Target="../media/image31.emf"/><Relationship Id="rId43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232" y="16751200"/>
            <a:ext cx="4592367" cy="320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" name="קבוצה 160"/>
          <p:cNvGrpSpPr/>
          <p:nvPr/>
        </p:nvGrpSpPr>
        <p:grpSpPr>
          <a:xfrm>
            <a:off x="6611030" y="18699779"/>
            <a:ext cx="3282117" cy="2469464"/>
            <a:chOff x="3886200" y="3219060"/>
            <a:chExt cx="5274945" cy="3715139"/>
          </a:xfrm>
        </p:grpSpPr>
        <p:pic>
          <p:nvPicPr>
            <p:cNvPr id="162" name="Picture 1" descr="תוצאת תמונה עבור ‪10-20 electrode placement‬‏">
              <a:extLst>
                <a:ext uri="{FF2B5EF4-FFF2-40B4-BE49-F238E27FC236}">
                  <a16:creationId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:xdr="http://schemas.openxmlformats.org/drawingml/2006/spreadsheetDrawing" xmlns:a16="http://schemas.microsoft.com/office/drawing/2014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7DD7956A-D087-42E6-9CC5-EF57BA256534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01"/>
            <a:stretch/>
          </p:blipFill>
          <p:spPr bwMode="auto">
            <a:xfrm>
              <a:off x="3886200" y="3219060"/>
              <a:ext cx="5274945" cy="371513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63" name="קבוצה 162"/>
            <p:cNvGrpSpPr/>
            <p:nvPr/>
          </p:nvGrpSpPr>
          <p:grpSpPr>
            <a:xfrm>
              <a:off x="5625283" y="4214153"/>
              <a:ext cx="1968949" cy="1961350"/>
              <a:chOff x="527539" y="302455"/>
              <a:chExt cx="1969086" cy="1961857"/>
            </a:xfrm>
          </p:grpSpPr>
          <p:sp>
            <p:nvSpPr>
              <p:cNvPr id="164" name="אליפסה 163"/>
              <p:cNvSpPr/>
              <p:nvPr/>
            </p:nvSpPr>
            <p:spPr>
              <a:xfrm>
                <a:off x="1997613" y="611945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6" name="אליפסה 165"/>
              <p:cNvSpPr/>
              <p:nvPr/>
            </p:nvSpPr>
            <p:spPr>
              <a:xfrm>
                <a:off x="2166425" y="1997612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7" name="אליפסה 166"/>
              <p:cNvSpPr/>
              <p:nvPr/>
            </p:nvSpPr>
            <p:spPr>
              <a:xfrm>
                <a:off x="949570" y="302455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8" name="אליפסה 167"/>
              <p:cNvSpPr/>
              <p:nvPr/>
            </p:nvSpPr>
            <p:spPr>
              <a:xfrm>
                <a:off x="527539" y="1294228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</p:grpSp>
      </p:grpSp>
      <p:sp>
        <p:nvSpPr>
          <p:cNvPr id="154" name="Rounded Rectangle 18"/>
          <p:cNvSpPr/>
          <p:nvPr/>
        </p:nvSpPr>
        <p:spPr>
          <a:xfrm>
            <a:off x="316800" y="781848"/>
            <a:ext cx="29646000" cy="418384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4800" y="0"/>
            <a:ext cx="29790000" cy="81558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8623033"/>
            <a:ext cx="9360000" cy="12702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853912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1"/>
            <a:ext cx="8791593" cy="849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modalities for brain imaging are not always feasible or available at early stages of the illness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 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system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can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applied at the bedside of critically-ill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patients, detect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neurological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injury, aid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guiding therapy and improve outcomes.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0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endParaRPr lang="en-US" sz="320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 activity using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monitoring: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 voltage fluctuations resulting from ionic current within the neurons of the brain.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Noninvasive, with the electrodes placed along the scalp. 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12099" y="18640233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4"/>
              <p:cNvSpPr>
                <a:spLocks noChangeArrowheads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11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healthy volunteers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7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critically-ill patients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years; all with various brain injuries.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stretchable electrode cap contained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64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EEG electrodes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set-up consists of three types of stimuli: somatosensory, auditory and visual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blipFill rotWithShape="1">
                <a:blip r:embed="rId5"/>
                <a:stretch>
                  <a:fillRect l="-2025" t="-3213" r="-16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10736641" y="34794633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 Using PCA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21993033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629999" y="21859081"/>
            <a:ext cx="9360000" cy="9728857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3132" y="881043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20285999" y="37611427"/>
            <a:ext cx="9360000" cy="4172074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603132" y="3776643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4"/>
              <p:cNvSpPr>
                <a:spLocks noChangeArrowheads="1"/>
              </p:cNvSpPr>
              <p:nvPr/>
            </p:nvSpPr>
            <p:spPr bwMode="auto">
              <a:xfrm>
                <a:off x="20555999" y="38850296"/>
                <a:ext cx="8812479" cy="2734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Ins="0"/>
              <a:lstStyle/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managed to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obtain improved classification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using PT and rotation, especially with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different functional areas. 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proved that the data can be sub-sampled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electrodes).</a:t>
                </a:r>
              </a:p>
            </p:txBody>
          </p:sp>
        </mc:Choice>
        <mc:Fallback xmlns="">
          <p:sp>
            <p:nvSpPr>
              <p:cNvPr id="14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5999" y="38850296"/>
                <a:ext cx="8812479" cy="2734897"/>
              </a:xfrm>
              <a:prstGeom prst="rect">
                <a:avLst/>
              </a:prstGeom>
              <a:blipFill rotWithShape="1">
                <a:blip r:embed="rId6"/>
                <a:stretch>
                  <a:fillRect l="-2006" t="-5568" r="-2628" b="-11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934781" y="32203833"/>
            <a:ext cx="9054000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Diagram</a:t>
            </a: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93534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568344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Estimating Brain Activation Patterns </a:t>
            </a:r>
            <a:r>
              <a:rPr lang="en-US" sz="1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Data</a:t>
            </a:r>
            <a:endParaRPr lang="en-US" sz="10000" kern="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Maman</a:t>
            </a: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Supervised by Or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Yair</a:t>
            </a:r>
            <a:endParaRPr lang="en-US" sz="6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Rectangle 2"/>
              <p:cNvSpPr>
                <a:spLocks noChangeArrowheads="1"/>
              </p:cNvSpPr>
              <p:nvPr/>
            </p:nvSpPr>
            <p:spPr bwMode="auto">
              <a:xfrm>
                <a:off x="20555999" y="32203833"/>
                <a:ext cx="8069006" cy="1384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l" defTabSz="3900819" rtl="0">
                  <a:spcBef>
                    <a:spcPts val="1682"/>
                  </a:spcBef>
                  <a:buSzPct val="125000"/>
                </a:pPr>
                <a:r>
                  <a:rPr lang="en-US" sz="3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Spatial </a:t>
                </a:r>
                <a:r>
                  <a:rPr lang="en-US" sz="3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ub-sampling</a:t>
                </a:r>
              </a:p>
              <a:p>
                <a:pPr algn="just" defTabSz="3900819" rtl="0">
                  <a:spcBef>
                    <a:spcPts val="1682"/>
                  </a:spcBef>
                  <a:buSzPct val="125000"/>
                </a:pPr>
                <a14:m>
                  <m:oMath xmlns:m="http://schemas.openxmlformats.org/officeDocument/2006/math">
                    <m:r>
                      <a:rPr lang="en-US" sz="299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99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healthy subject, </a:t>
                </a:r>
                <a14:m>
                  <m:oMath xmlns:m="http://schemas.openxmlformats.org/officeDocument/2006/math">
                    <m:r>
                      <a:rPr lang="en-US" sz="299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somatosensory stimuli.</a:t>
                </a:r>
                <a:br>
                  <a:rPr lang="en-US" sz="299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Succeed </a:t>
                </a:r>
                <a:r>
                  <a:rPr lang="en-US" sz="299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99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reserving the data structure using </a:t>
                </a:r>
                <a14:m>
                  <m:oMath xmlns:m="http://schemas.openxmlformats.org/officeDocument/2006/math">
                    <m:r>
                      <a:rPr lang="en-US" sz="299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electrodes only.</a:t>
                </a:r>
                <a:endParaRPr lang="en-US" sz="299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5999" y="32203833"/>
                <a:ext cx="8069006" cy="1384386"/>
              </a:xfrm>
              <a:prstGeom prst="rect">
                <a:avLst/>
              </a:prstGeom>
              <a:blipFill rotWithShape="1">
                <a:blip r:embed="rId7"/>
                <a:stretch>
                  <a:fillRect l="-1888" t="-33921" r="-1737" b="-409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08211" y="8828881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Riemannian Geometry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6" name="Rectangle 4"/>
              <p:cNvSpPr>
                <a:spLocks noChangeArrowheads="1"/>
              </p:cNvSpPr>
              <p:nvPr/>
            </p:nvSpPr>
            <p:spPr bwMode="auto">
              <a:xfrm>
                <a:off x="10661006" y="9743281"/>
                <a:ext cx="8820000" cy="1744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320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Framework: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ℳ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 the Riemannian Manifold of all SPD matrices.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ℳ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Riemannian Geodesic distance is given by: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Riemannian mean of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given by: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32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𝒯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ℳ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tangent space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-457200" algn="just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ℳ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define the logarithmic mapping to the tangent plane by: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1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6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6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denote the vector representation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VEC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(∙)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ct val="20000"/>
                  </a:spcBef>
                </a:pPr>
                <a:endParaRPr lang="en-US" sz="1600" b="0" dirty="0" smtClean="0">
                  <a:solidFill>
                    <a:srgbClr val="002060"/>
                  </a:solidFill>
                </a:endParaRPr>
              </a:p>
              <a:p>
                <a:pPr algn="l" rtl="0">
                  <a:spcBef>
                    <a:spcPct val="20000"/>
                  </a:spcBef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		      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VEC</m:t>
                    </m:r>
                    <m:d>
                      <m:d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8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1006" y="9743281"/>
                <a:ext cx="8820000" cy="17449800"/>
              </a:xfrm>
              <a:prstGeom prst="rect">
                <a:avLst/>
              </a:prstGeom>
              <a:blipFill rotWithShape="1">
                <a:blip r:embed="rId8"/>
                <a:stretch>
                  <a:fillRect l="-2073" t="-454" r="-15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ounded Rectangle 199"/>
          <p:cNvSpPr/>
          <p:nvPr/>
        </p:nvSpPr>
        <p:spPr>
          <a:xfrm>
            <a:off x="20286000" y="8623034"/>
            <a:ext cx="9360000" cy="2839984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2018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781848"/>
            <a:ext cx="4076043" cy="1646233"/>
          </a:xfrm>
          <a:prstGeom prst="rect">
            <a:avLst/>
          </a:prstGeom>
          <a:noFill/>
        </p:spPr>
      </p:pic>
      <p:grpSp>
        <p:nvGrpSpPr>
          <p:cNvPr id="141" name="Group 140"/>
          <p:cNvGrpSpPr/>
          <p:nvPr/>
        </p:nvGrpSpPr>
        <p:grpSpPr>
          <a:xfrm>
            <a:off x="10489406" y="218282"/>
            <a:ext cx="9283377" cy="2907735"/>
            <a:chOff x="10489406" y="218282"/>
            <a:chExt cx="9283377" cy="2907735"/>
          </a:xfrm>
        </p:grpSpPr>
        <p:sp>
          <p:nvSpPr>
            <p:cNvPr id="147" name="TextBox 146"/>
            <p:cNvSpPr txBox="1"/>
            <p:nvPr/>
          </p:nvSpPr>
          <p:spPr>
            <a:xfrm>
              <a:off x="10489406" y="2418131"/>
              <a:ext cx="92833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>
                      <a:lumMod val="50000"/>
                    </a:schemeClr>
                  </a:solidFill>
                </a:rPr>
                <a:t>Signal and Image Processing Lab</a:t>
              </a:r>
              <a:endParaRPr lang="en-US" sz="4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20229" y="294481"/>
            <a:ext cx="9283377" cy="2419651"/>
            <a:chOff x="520229" y="370681"/>
            <a:chExt cx="9283377" cy="2419651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8"/>
            <a:stretch/>
          </p:blipFill>
          <p:spPr>
            <a:xfrm>
              <a:off x="583406" y="1463775"/>
              <a:ext cx="4001918" cy="1326557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520229" y="370681"/>
              <a:ext cx="9283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Andrew and Erna Viterbi</a:t>
              </a:r>
            </a:p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Faculty of Electrical Engineering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900000" y="19797644"/>
            <a:ext cx="8820000" cy="160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shot EEG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classification.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sub-sampling.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4"/>
              <p:cNvSpPr>
                <a:spLocks noChangeArrowheads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final data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contains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200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1000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trials for each stimulus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stimuli)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every subject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subjects). </a:t>
                </a:r>
              </a:p>
            </p:txBody>
          </p:sp>
        </mc:Choice>
        <mc:Fallback xmlns="">
          <p:sp>
            <p:nvSpPr>
              <p:cNvPr id="17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blipFill rotWithShape="1">
                <a:blip r:embed="rId12"/>
                <a:stretch>
                  <a:fillRect l="-1498" t="-3802" r="-15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קבוצה 16"/>
          <p:cNvGrpSpPr/>
          <p:nvPr/>
        </p:nvGrpSpPr>
        <p:grpSpPr>
          <a:xfrm>
            <a:off x="4320803" y="33365281"/>
            <a:ext cx="3406263" cy="3089977"/>
            <a:chOff x="13414892" y="9935891"/>
            <a:chExt cx="3406263" cy="3089977"/>
          </a:xfrm>
        </p:grpSpPr>
        <p:pic>
          <p:nvPicPr>
            <p:cNvPr id="181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9935891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5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3982876" y="10658940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11960327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7" name="קבוצה 416"/>
          <p:cNvGrpSpPr/>
          <p:nvPr/>
        </p:nvGrpSpPr>
        <p:grpSpPr>
          <a:xfrm>
            <a:off x="2057479" y="33692721"/>
            <a:ext cx="3924854" cy="2181497"/>
            <a:chOff x="10831752" y="10076384"/>
            <a:chExt cx="3924854" cy="2181497"/>
          </a:xfrm>
        </p:grpSpPr>
        <p:pic>
          <p:nvPicPr>
            <p:cNvPr id="418" name="Picture 7" descr="Image result for eeg electrode cap back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1752" y="10076384"/>
              <a:ext cx="1636897" cy="187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9" name="מחבר חץ ישר 418"/>
            <p:cNvCxnSpPr/>
            <p:nvPr/>
          </p:nvCxnSpPr>
          <p:spPr>
            <a:xfrm flipV="1">
              <a:off x="12445376" y="11038681"/>
              <a:ext cx="1015830" cy="841268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מחבר חץ ישר 419"/>
            <p:cNvCxnSpPr/>
            <p:nvPr/>
          </p:nvCxnSpPr>
          <p:spPr>
            <a:xfrm flipV="1">
              <a:off x="12445376" y="10429081"/>
              <a:ext cx="915352" cy="14478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מחבר חץ ישר 420"/>
            <p:cNvCxnSpPr/>
            <p:nvPr/>
          </p:nvCxnSpPr>
          <p:spPr>
            <a:xfrm>
              <a:off x="12445376" y="11876881"/>
              <a:ext cx="915352" cy="3810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/>
                <p:cNvSpPr txBox="1"/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קבוצה 443"/>
          <p:cNvGrpSpPr/>
          <p:nvPr/>
        </p:nvGrpSpPr>
        <p:grpSpPr>
          <a:xfrm>
            <a:off x="963612" y="34736881"/>
            <a:ext cx="7787574" cy="6699780"/>
            <a:chOff x="10843339" y="11267281"/>
            <a:chExt cx="7787574" cy="6699780"/>
          </a:xfrm>
        </p:grpSpPr>
        <p:cxnSp>
          <p:nvCxnSpPr>
            <p:cNvPr id="195" name="Elbow Connector 355"/>
            <p:cNvCxnSpPr>
              <a:stCxn id="204" idx="3"/>
              <a:endCxn id="210" idx="1"/>
            </p:cNvCxnSpPr>
            <p:nvPr/>
          </p:nvCxnSpPr>
          <p:spPr>
            <a:xfrm>
              <a:off x="13651303" y="14391482"/>
              <a:ext cx="495703" cy="12700"/>
            </a:xfrm>
            <a:prstGeom prst="bentConnector3">
              <a:avLst>
                <a:gd name="adj1" fmla="val 6537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254"/>
            <p:cNvCxnSpPr/>
            <p:nvPr/>
          </p:nvCxnSpPr>
          <p:spPr>
            <a:xfrm flipV="1">
              <a:off x="13603690" y="17019731"/>
              <a:ext cx="590928" cy="3630"/>
            </a:xfrm>
            <a:prstGeom prst="bentConnector3">
              <a:avLst>
                <a:gd name="adj1" fmla="val 74357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351"/>
            <p:cNvSpPr/>
            <p:nvPr/>
          </p:nvSpPr>
          <p:spPr>
            <a:xfrm>
              <a:off x="11403806" y="1340088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Preprocessing: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BP filter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Down sampling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Disqualify trials and reject noisy electrodes</a:t>
              </a:r>
              <a:endParaRPr lang="en-US" sz="16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ounded Rectangle 352"/>
            <p:cNvSpPr/>
            <p:nvPr/>
          </p:nvSpPr>
          <p:spPr>
            <a:xfrm>
              <a:off x="16605079" y="13400882"/>
              <a:ext cx="2025834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Features processing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ounded Rectangle 353"/>
            <p:cNvSpPr/>
            <p:nvPr/>
          </p:nvSpPr>
          <p:spPr>
            <a:xfrm>
              <a:off x="11363731" y="1598586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Elbow Connector 356"/>
            <p:cNvCxnSpPr>
              <a:stCxn id="210" idx="3"/>
              <a:endCxn id="205" idx="1"/>
            </p:cNvCxnSpPr>
            <p:nvPr/>
          </p:nvCxnSpPr>
          <p:spPr>
            <a:xfrm>
              <a:off x="16204406" y="14391482"/>
              <a:ext cx="400673" cy="12700"/>
            </a:xfrm>
            <a:prstGeom prst="bentConnector3">
              <a:avLst>
                <a:gd name="adj1" fmla="val 6201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ounded Rectangle 358"/>
            <p:cNvSpPr/>
            <p:nvPr/>
          </p:nvSpPr>
          <p:spPr>
            <a:xfrm>
              <a:off x="14147006" y="13400882"/>
              <a:ext cx="2057400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Features extraction: SPD matrices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8" name="קבוצה 367"/>
            <p:cNvGrpSpPr/>
            <p:nvPr/>
          </p:nvGrpSpPr>
          <p:grpSpPr>
            <a:xfrm>
              <a:off x="10870406" y="11267281"/>
              <a:ext cx="6599446" cy="3126582"/>
              <a:chOff x="10870406" y="11267281"/>
              <a:chExt cx="6599446" cy="3126582"/>
            </a:xfrm>
          </p:grpSpPr>
          <p:grpSp>
            <p:nvGrpSpPr>
              <p:cNvPr id="10582" name="קבוצה 10581"/>
              <p:cNvGrpSpPr/>
              <p:nvPr/>
            </p:nvGrpSpPr>
            <p:grpSpPr>
              <a:xfrm>
                <a:off x="10870407" y="11267281"/>
                <a:ext cx="6599445" cy="3045968"/>
                <a:chOff x="10870407" y="11267281"/>
                <a:chExt cx="6599445" cy="3045968"/>
              </a:xfrm>
            </p:grpSpPr>
            <p:cxnSp>
              <p:nvCxnSpPr>
                <p:cNvPr id="2128" name="מחבר מרפקי 2127"/>
                <p:cNvCxnSpPr/>
                <p:nvPr/>
              </p:nvCxnSpPr>
              <p:spPr bwMode="auto">
                <a:xfrm rot="10800000" flipV="1">
                  <a:off x="10946607" y="11267281"/>
                  <a:ext cx="6523245" cy="1803762"/>
                </a:xfrm>
                <a:prstGeom prst="bentConnector3">
                  <a:avLst>
                    <a:gd name="adj1" fmla="val -27908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73" name="מחבר מרפקי 10572"/>
                <p:cNvCxnSpPr/>
                <p:nvPr/>
              </p:nvCxnSpPr>
              <p:spPr bwMode="auto">
                <a:xfrm rot="10800000" flipV="1">
                  <a:off x="10870407" y="13071044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0584" name="מחבר מרפקי 10583"/>
              <p:cNvCxnSpPr/>
              <p:nvPr/>
            </p:nvCxnSpPr>
            <p:spPr bwMode="auto">
              <a:xfrm>
                <a:off x="10870406" y="14141827"/>
                <a:ext cx="528770" cy="252036"/>
              </a:xfrm>
              <a:prstGeom prst="bentConnector3">
                <a:avLst>
                  <a:gd name="adj1" fmla="val -43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5" name="קבוצה 464"/>
            <p:cNvGrpSpPr/>
            <p:nvPr/>
          </p:nvGrpSpPr>
          <p:grpSpPr>
            <a:xfrm>
              <a:off x="10843339" y="14381161"/>
              <a:ext cx="7787574" cy="2638570"/>
              <a:chOff x="10723264" y="11476362"/>
              <a:chExt cx="7787574" cy="2638570"/>
            </a:xfrm>
          </p:grpSpPr>
          <p:grpSp>
            <p:nvGrpSpPr>
              <p:cNvPr id="466" name="קבוצה 465"/>
              <p:cNvGrpSpPr/>
              <p:nvPr/>
            </p:nvGrpSpPr>
            <p:grpSpPr>
              <a:xfrm>
                <a:off x="10723265" y="11476362"/>
                <a:ext cx="7787573" cy="2550094"/>
                <a:chOff x="10723265" y="11476362"/>
                <a:chExt cx="7787573" cy="2550094"/>
              </a:xfrm>
            </p:grpSpPr>
            <p:cxnSp>
              <p:nvCxnSpPr>
                <p:cNvPr id="468" name="מחבר מרפקי 467"/>
                <p:cNvCxnSpPr/>
                <p:nvPr/>
              </p:nvCxnSpPr>
              <p:spPr bwMode="auto">
                <a:xfrm rot="10800000" flipV="1">
                  <a:off x="10946608" y="11476362"/>
                  <a:ext cx="7564230" cy="1305719"/>
                </a:xfrm>
                <a:prstGeom prst="bentConnector3">
                  <a:avLst>
                    <a:gd name="adj1" fmla="val -8915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9" name="מחבר מרפקי 468"/>
                <p:cNvCxnSpPr/>
                <p:nvPr/>
              </p:nvCxnSpPr>
              <p:spPr bwMode="auto">
                <a:xfrm rot="10800000" flipV="1">
                  <a:off x="10723265" y="12784251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67" name="מחבר מרפקי 466"/>
              <p:cNvCxnSpPr/>
              <p:nvPr/>
            </p:nvCxnSpPr>
            <p:spPr bwMode="auto">
              <a:xfrm>
                <a:off x="10723264" y="13741994"/>
                <a:ext cx="537739" cy="372938"/>
              </a:xfrm>
              <a:prstGeom prst="bentConnector3">
                <a:avLst>
                  <a:gd name="adj1" fmla="val -6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2" name="TextBox 551"/>
              <p:cNvSpPr txBox="1"/>
              <p:nvPr/>
            </p:nvSpPr>
            <p:spPr>
              <a:xfrm>
                <a:off x="11150748" y="18430081"/>
                <a:ext cx="44440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he-IL" sz="240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𝐹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he-IL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acc>
                      <m:r>
                        <a:rPr lang="en-US" sz="240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he-IL" sz="24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2" name="TextBox 5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748" y="18430081"/>
                <a:ext cx="4444058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ounded Rectangle 171"/>
          <p:cNvSpPr/>
          <p:nvPr/>
        </p:nvSpPr>
        <p:spPr>
          <a:xfrm>
            <a:off x="648001" y="32068877"/>
            <a:ext cx="9360000" cy="9740524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111" y="28813252"/>
            <a:ext cx="5201605" cy="270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4"/>
              <p:cNvSpPr>
                <a:spLocks noChangeArrowheads="1"/>
              </p:cNvSpPr>
              <p:nvPr/>
            </p:nvSpPr>
            <p:spPr bwMode="auto">
              <a:xfrm>
                <a:off x="10668962" y="35732825"/>
                <a:ext cx="8820000" cy="548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left principal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directions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substitute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6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200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ea typeface="Cambria Math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sign</m:t>
                    </m:r>
                    <m:d>
                      <m:d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endParaRPr lang="en-US" sz="2990" b="0" i="1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200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990" b="0" i="1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 </a:t>
                </a:r>
                <a14:m>
                  <m:oMath xmlns:m="http://schemas.openxmlformats.org/officeDocument/2006/math">
                    <m:r>
                      <a:rPr lang="en-US" sz="2990" b="0" i="1" dirty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sz="2990" b="0" dirty="0" err="1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i="1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l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12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l" rtl="0">
                  <a:spcBef>
                    <a:spcPts val="6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subsets to the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</a:p>
              <a:p>
                <a:pPr algn="l" rtl="0">
                  <a:spcBef>
                    <a:spcPts val="600"/>
                  </a:spcBef>
                  <a:buSzPct val="125000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coordinate system:</a:t>
                </a:r>
              </a:p>
              <a:p>
                <a:pPr algn="l" rtl="0">
                  <a:spcBef>
                    <a:spcPts val="600"/>
                  </a:spcBef>
                  <a:buSzPct val="125000"/>
                </a:pPr>
                <a:endParaRPr lang="en-US" sz="1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600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endParaRPr lang="en-US" sz="2990" b="0" i="1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962" y="35732825"/>
                <a:ext cx="8820000" cy="5481056"/>
              </a:xfrm>
              <a:prstGeom prst="rect">
                <a:avLst/>
              </a:prstGeom>
              <a:blipFill rotWithShape="1">
                <a:blip r:embed="rId19"/>
                <a:stretch>
                  <a:fillRect l="-2004" t="-2447" r="-1589" b="-37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20612498" y="12668445"/>
                <a:ext cx="7293984" cy="1723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320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Single shot EEG classification: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 data set: </a:t>
                </a:r>
                <a14:m>
                  <m:oMath xmlns:m="http://schemas.openxmlformats.org/officeDocument/2006/math">
                    <m:r>
                      <a:rPr lang="en-US" sz="2990" b="0" dirty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healthy subjects, </a:t>
                </a:r>
                <a14:m>
                  <m:oMath xmlns:m="http://schemas.openxmlformats.org/officeDocument/2006/math">
                    <m:r>
                      <a:rPr lang="en-US" sz="2990" b="0" dirty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stimuli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 results: 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2498" y="12668445"/>
                <a:ext cx="7293984" cy="1723036"/>
              </a:xfrm>
              <a:prstGeom prst="rect">
                <a:avLst/>
              </a:prstGeom>
              <a:blipFill rotWithShape="1">
                <a:blip r:embed="rId20"/>
                <a:stretch>
                  <a:fillRect l="-2089" t="-4594" r="-752" b="-95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20615549" y="19111845"/>
            <a:ext cx="8954386" cy="63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4"/>
              <p:cNvSpPr>
                <a:spLocks noChangeArrowheads="1"/>
              </p:cNvSpPr>
              <p:nvPr/>
            </p:nvSpPr>
            <p:spPr bwMode="auto">
              <a:xfrm>
                <a:off x="20615549" y="18940809"/>
                <a:ext cx="8533090" cy="632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Second data set: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8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healthy subjects,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stimuli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approach, we trained and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applied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SVM classifier using “leave one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 out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” method.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 results: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105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5549" y="18940809"/>
                <a:ext cx="8533090" cy="632272"/>
              </a:xfrm>
              <a:prstGeom prst="rect">
                <a:avLst/>
              </a:prstGeom>
              <a:blipFill rotWithShape="1">
                <a:blip r:embed="rId21"/>
                <a:stretch>
                  <a:fillRect l="-1643" t="-9615" r="-1571" b="-113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17917" y="41899681"/>
            <a:ext cx="6880689" cy="5524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Dr. Danny </a:t>
            </a:r>
            <a:r>
              <a:rPr lang="en-US" sz="2990" b="0" dirty="0" err="1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Eitan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3" name="טבלה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50477"/>
              </p:ext>
            </p:extLst>
          </p:nvPr>
        </p:nvGraphicFramePr>
        <p:xfrm>
          <a:off x="12551107" y="20398410"/>
          <a:ext cx="1080000" cy="108000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D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6FA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E5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6FA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7F99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A4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62022"/>
              </p:ext>
            </p:extLst>
          </p:nvPr>
        </p:nvGraphicFramePr>
        <p:xfrm>
          <a:off x="18974583" y="20168491"/>
          <a:ext cx="360000" cy="214779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6FA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DC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D7E5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7F99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689429" y="21478081"/>
                <a:ext cx="8219606" cy="123630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4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VEC</m:t>
                    </m:r>
                    <m:r>
                      <a:rPr lang="en-US" sz="240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(∙)</m:t>
                    </m:r>
                  </m:oMath>
                </a14:m>
                <a:r>
                  <a:rPr lang="en-US" sz="24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sz="2400" b="0" dirty="0" err="1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vectorized</a:t>
                </a:r>
                <a:r>
                  <a:rPr lang="en-US" sz="24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upper triangular of a symmetric matrix,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rad>
                    <m:r>
                      <a:rPr lang="en-US" sz="240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weights for its off-diagonal elements.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29" y="21478081"/>
                <a:ext cx="8219606" cy="1236300"/>
              </a:xfrm>
              <a:prstGeom prst="rect">
                <a:avLst/>
              </a:prstGeom>
              <a:blipFill rotWithShape="1">
                <a:blip r:embed="rId22"/>
                <a:stretch>
                  <a:fillRect l="-1187" t="-3448" r="-1113" b="-103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מחבר חץ ישר 12"/>
          <p:cNvCxnSpPr/>
          <p:nvPr/>
        </p:nvCxnSpPr>
        <p:spPr bwMode="auto">
          <a:xfrm>
            <a:off x="13921594" y="21020881"/>
            <a:ext cx="1901812" cy="0"/>
          </a:xfrm>
          <a:prstGeom prst="straightConnector1">
            <a:avLst/>
          </a:prstGeom>
          <a:solidFill>
            <a:srgbClr val="000066"/>
          </a:solidFill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Rounded Rectangle 193"/>
          <p:cNvSpPr/>
          <p:nvPr/>
        </p:nvSpPr>
        <p:spPr>
          <a:xfrm>
            <a:off x="10489588" y="23306881"/>
            <a:ext cx="9283195" cy="10781449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10679541" y="23459281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 (PT)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מלבן 14"/>
              <p:cNvSpPr/>
              <p:nvPr/>
            </p:nvSpPr>
            <p:spPr>
              <a:xfrm>
                <a:off x="10689429" y="24373681"/>
                <a:ext cx="8883177" cy="4097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 the Riemannian means of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.</a:t>
                </a: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into the tangent 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𝒯</m:t>
                        </m:r>
                      </m:e>
                      <m:sub>
                        <m:sSup>
                          <m:sSup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ℳ</m:t>
                    </m:r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ts val="12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Apply PT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along the geodesic path </a:t>
                </a:r>
                <a14:m>
                  <m:oMath xmlns:m="http://schemas.openxmlformats.org/officeDocument/2006/math"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𝜑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900" b="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מלבן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29" y="24373681"/>
                <a:ext cx="8883177" cy="4097212"/>
              </a:xfrm>
              <a:prstGeom prst="rect">
                <a:avLst/>
              </a:prstGeom>
              <a:blipFill rotWithShape="1">
                <a:blip r:embed="rId23"/>
                <a:stretch>
                  <a:fillRect l="-2059" t="-893" r="-151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811668" y="12296280"/>
                <a:ext cx="5221538" cy="675954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≜</m:t>
                      </m:r>
                      <m:sSub>
                        <m:sSub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90" b="0">
                                                  <a:solidFill>
                                                    <a:srgbClr val="000060"/>
                                                  </a:solidFill>
                                                  <a:latin typeface="Arial" panose="020B060402020202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90" b="0">
                                                  <a:solidFill>
                                                    <a:srgbClr val="000060"/>
                                                  </a:solidFill>
                                                  <a:latin typeface="Arial" panose="020B060402020202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90" b="0">
                                                  <a:solidFill>
                                                    <a:srgbClr val="000060"/>
                                                  </a:solidFill>
                                                  <a:latin typeface="Arial" panose="020B060402020202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990" b="0">
                                              <a:solidFill>
                                                <a:srgbClr val="000060"/>
                                              </a:solidFill>
                                              <a:latin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668" y="12296280"/>
                <a:ext cx="5221538" cy="67595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12945937" y="13553281"/>
                <a:ext cx="4953000" cy="940450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acc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≜</m:t>
                      </m:r>
                      <m:r>
                        <m:rPr>
                          <m:sty m:val="p"/>
                        </m:rP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arg</m:t>
                      </m:r>
                      <m:func>
                        <m:func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937" y="13553281"/>
                <a:ext cx="4953000" cy="94045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12165806" y="16105512"/>
                <a:ext cx="6724443" cy="808106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Log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≜</m:t>
                          </m:r>
                          <m:acc>
                            <m:accPr>
                              <m:chr m:val="̅"/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>
                                          <a:solidFill>
                                            <a:srgbClr val="000060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5806" y="16105512"/>
                <a:ext cx="6724443" cy="80810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ounded Rectangle 193"/>
          <p:cNvSpPr/>
          <p:nvPr/>
        </p:nvSpPr>
        <p:spPr>
          <a:xfrm>
            <a:off x="10483032" y="8623033"/>
            <a:ext cx="9231904" cy="14150448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14993330" y="28173824"/>
                <a:ext cx="4636042" cy="1728550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l-GR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𝛤</m:t>
                      </m:r>
                      <m:d>
                        <m:d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b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990" b="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≜</m:t>
                      </m:r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90" b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90" b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990" b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e-IL" sz="2990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3330" y="28173824"/>
                <a:ext cx="4636042" cy="172855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79" y="27662186"/>
            <a:ext cx="60674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קבוצה 22"/>
          <p:cNvGrpSpPr/>
          <p:nvPr/>
        </p:nvGrpSpPr>
        <p:grpSpPr>
          <a:xfrm>
            <a:off x="4458261" y="39659605"/>
            <a:ext cx="1778873" cy="1666712"/>
            <a:chOff x="4545806" y="39918481"/>
            <a:chExt cx="1203061" cy="1118463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58" r="32014" b="84175"/>
            <a:stretch/>
          </p:blipFill>
          <p:spPr bwMode="auto">
            <a:xfrm>
              <a:off x="4545806" y="39918481"/>
              <a:ext cx="1203061" cy="384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73" t="46961" r="32028" b="23758"/>
            <a:stretch/>
          </p:blipFill>
          <p:spPr bwMode="auto">
            <a:xfrm>
              <a:off x="4547548" y="40325744"/>
              <a:ext cx="1201319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5993606" y="39766081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Somatosensory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63375" y="40305363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Auditory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410975" y="40832881"/>
            <a:ext cx="22590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718111" y="31411230"/>
                <a:ext cx="8771645" cy="25636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be the vector representations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l-GR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</m:sub>
                    </m:sSub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l-GR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respectively,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>
                        <a:solidFill>
                          <a:srgbClr val="000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be the matrices composed by those vectors.</a:t>
                </a:r>
                <a:endParaRPr lang="he-IL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111" y="31411230"/>
                <a:ext cx="8771645" cy="2563651"/>
              </a:xfrm>
              <a:prstGeom prst="rect">
                <a:avLst/>
              </a:prstGeom>
              <a:blipFill rotWithShape="1">
                <a:blip r:embed="rId29"/>
                <a:stretch>
                  <a:fillRect l="-2015" t="-1905" r="-1598" b="-61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567893" y="9743281"/>
            <a:ext cx="8898976" cy="29300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just" rtl="0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work – projecting all the matrices in the data set into an Euclidean tangent space located in the Riemannian mean of the entire data set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 rtl="0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holds for any SPD matrix, in our implementation we used covariance matrices as features. 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ounded Rectangle 193"/>
          <p:cNvSpPr/>
          <p:nvPr/>
        </p:nvSpPr>
        <p:spPr>
          <a:xfrm>
            <a:off x="10523867" y="34621100"/>
            <a:ext cx="9283195" cy="7188301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קבוצה 173"/>
          <p:cNvGrpSpPr/>
          <p:nvPr/>
        </p:nvGrpSpPr>
        <p:grpSpPr>
          <a:xfrm>
            <a:off x="20646401" y="14527382"/>
            <a:ext cx="8664405" cy="4283699"/>
            <a:chOff x="46405" y="548681"/>
            <a:chExt cx="11369762" cy="5558718"/>
          </a:xfrm>
        </p:grpSpPr>
        <p:pic>
          <p:nvPicPr>
            <p:cNvPr id="175" name="Picture 12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" r="-1"/>
            <a:stretch/>
          </p:blipFill>
          <p:spPr bwMode="auto">
            <a:xfrm>
              <a:off x="7640588" y="3335519"/>
              <a:ext cx="3775579" cy="276769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6" name="Picture 13"/>
            <p:cNvPicPr>
              <a:picLocks noChangeAspect="1" noChangeArrowheads="1"/>
            </p:cNvPicPr>
            <p:nvPr/>
          </p:nvPicPr>
          <p:blipFill rotWithShape="1"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7"/>
            <a:stretch/>
          </p:blipFill>
          <p:spPr bwMode="auto">
            <a:xfrm>
              <a:off x="7638578" y="548681"/>
              <a:ext cx="3777589" cy="279661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7" name="Picture 16"/>
            <p:cNvPicPr>
              <a:picLocks noChangeAspect="1" noChangeArrowheads="1"/>
            </p:cNvPicPr>
            <p:nvPr/>
          </p:nvPicPr>
          <p:blipFill rotWithShape="1"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"/>
            <a:stretch/>
          </p:blipFill>
          <p:spPr bwMode="auto">
            <a:xfrm>
              <a:off x="46405" y="3345293"/>
              <a:ext cx="4130456" cy="275983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" name="Picture 17"/>
            <p:cNvPicPr>
              <a:picLocks noChangeAspect="1" noChangeArrowheads="1"/>
            </p:cNvPicPr>
            <p:nvPr/>
          </p:nvPicPr>
          <p:blipFill rotWithShape="1"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"/>
            <a:stretch/>
          </p:blipFill>
          <p:spPr bwMode="auto">
            <a:xfrm>
              <a:off x="46405" y="548681"/>
              <a:ext cx="4130456" cy="279661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0" name="Picture 18"/>
            <p:cNvPicPr>
              <a:picLocks noChangeAspect="1" noChangeArrowheads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"/>
            <a:stretch/>
          </p:blipFill>
          <p:spPr bwMode="auto">
            <a:xfrm>
              <a:off x="4176861" y="3349623"/>
              <a:ext cx="3463727" cy="275777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3" name="Picture 19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5" r="1252"/>
            <a:stretch/>
          </p:blipFill>
          <p:spPr bwMode="auto">
            <a:xfrm>
              <a:off x="4176860" y="548681"/>
              <a:ext cx="3456386" cy="278683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4" name="קבוצה 183"/>
          <p:cNvGrpSpPr/>
          <p:nvPr/>
        </p:nvGrpSpPr>
        <p:grpSpPr>
          <a:xfrm>
            <a:off x="20448096" y="21630481"/>
            <a:ext cx="9037029" cy="4114800"/>
            <a:chOff x="122301" y="678434"/>
            <a:chExt cx="10778357" cy="5271950"/>
          </a:xfrm>
        </p:grpSpPr>
        <p:pic>
          <p:nvPicPr>
            <p:cNvPr id="186" name="Picture 2"/>
            <p:cNvPicPr>
              <a:picLocks noChangeAspect="1" noChangeArrowheads="1"/>
            </p:cNvPicPr>
            <p:nvPr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4"/>
            <a:stretch/>
          </p:blipFill>
          <p:spPr bwMode="auto">
            <a:xfrm>
              <a:off x="122301" y="3337376"/>
              <a:ext cx="3910544" cy="261300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8" name="Picture 3"/>
            <p:cNvPicPr>
              <a:picLocks noChangeAspect="1" noChangeArrowheads="1"/>
            </p:cNvPicPr>
            <p:nvPr/>
          </p:nvPicPr>
          <p:blipFill rotWithShape="1"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1"/>
            <a:stretch/>
          </p:blipFill>
          <p:spPr bwMode="auto">
            <a:xfrm>
              <a:off x="122301" y="678604"/>
              <a:ext cx="3910544" cy="265877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9" name="Picture 4"/>
            <p:cNvPicPr>
              <a:picLocks noChangeAspect="1" noChangeArrowheads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6" r="1324"/>
            <a:stretch/>
          </p:blipFill>
          <p:spPr bwMode="auto">
            <a:xfrm>
              <a:off x="4032845" y="678604"/>
              <a:ext cx="3309754" cy="26537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0" name="Picture 6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5" r="234"/>
            <a:stretch/>
          </p:blipFill>
          <p:spPr bwMode="auto">
            <a:xfrm>
              <a:off x="4032845" y="3337376"/>
              <a:ext cx="3309754" cy="261300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2" name="Picture 7"/>
            <p:cNvPicPr>
              <a:picLocks noChangeAspect="1" noChangeArrowheads="1"/>
            </p:cNvPicPr>
            <p:nvPr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3"/>
            <a:stretch/>
          </p:blipFill>
          <p:spPr bwMode="auto">
            <a:xfrm>
              <a:off x="7342599" y="3337376"/>
              <a:ext cx="3558059" cy="261300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3" name="Picture 8"/>
            <p:cNvPicPr>
              <a:picLocks noChangeAspect="1" noChangeArrowheads="1"/>
            </p:cNvPicPr>
            <p:nvPr/>
          </p:nvPicPr>
          <p:blipFill rotWithShape="1"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"/>
            <a:stretch/>
          </p:blipFill>
          <p:spPr bwMode="auto">
            <a:xfrm>
              <a:off x="7348329" y="678434"/>
              <a:ext cx="3552329" cy="265395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94" name="Picture 2"/>
          <p:cNvPicPr>
            <a:picLocks noChangeAspect="1" noChangeArrowheads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" t="4310" r="7934"/>
          <a:stretch/>
        </p:blipFill>
        <p:spPr bwMode="auto">
          <a:xfrm>
            <a:off x="20615175" y="26670168"/>
            <a:ext cx="8730950" cy="464143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03" y="36310940"/>
            <a:ext cx="3389002" cy="254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04" y="38973369"/>
            <a:ext cx="3389002" cy="254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918</Words>
  <Application>Microsoft Office PowerPoint</Application>
  <PresentationFormat>מותאם אישית</PresentationFormat>
  <Paragraphs>104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Blank Presentation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2016-09-01T09:00:45Z</dcterms:created>
  <dcterms:modified xsi:type="dcterms:W3CDTF">2018-06-19T01:15:18Z</dcterms:modified>
</cp:coreProperties>
</file>