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8" r:id="rId12"/>
    <p:sldId id="265" r:id="rId13"/>
    <p:sldId id="266" r:id="rId1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4532" autoAdjust="0"/>
  </p:normalViewPr>
  <p:slideViewPr>
    <p:cSldViewPr>
      <p:cViewPr varScale="1">
        <p:scale>
          <a:sx n="97" d="100"/>
          <a:sy n="97" d="100"/>
        </p:scale>
        <p:origin x="20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7960D6F-07B4-4332-9697-3686A8800839}" type="datetimeFigureOut">
              <a:rPr lang="he-IL" smtClean="0"/>
              <a:t>כ"ח/תשרי/תשפ"ב</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0E56AA5-8918-40CA-8FA3-9B0E894396A5}"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a:t>זיהוי דובר היא משימת קלפיקציה שמטרתה היא לזהות אדם מתוך סט אפשרי של דוברים על פי מאפייני הקול שלו כך שהוא נשמע הכי דומה לקטע הדיבור שהתקבל.</a:t>
            </a:r>
          </a:p>
          <a:p>
            <a:r>
              <a:rPr lang="he-IL" dirty="0"/>
              <a:t>מאפייני הקול של אדם הם ייחידוים ומשתנים בין אדן לרעהו לפי בית הקול וחלל הפה.</a:t>
            </a:r>
            <a:br>
              <a:rPr lang="en-US" dirty="0"/>
            </a:br>
            <a:r>
              <a:rPr lang="he-IL" dirty="0"/>
              <a:t>לזיהוי דובר ישנם מספר יישומים חשובים כגון :אימות ביומטרי של אדם לפי תבנית הקול, במוקדי טלפונים או בנק לזיהוי לקוח או לצורכי פורנסיקה וחקירות פליליות – מציאת חשודים על סמך הקלטות קוליות שלהם דוגמה כך לדוגמה ב2014  נתפסו  מוצאים להורג של  דעאש על בסיס הקלטות שלהם.</a:t>
            </a:r>
          </a:p>
        </p:txBody>
      </p:sp>
      <p:sp>
        <p:nvSpPr>
          <p:cNvPr id="4" name="מציין מיקום של מספר שקופית 3"/>
          <p:cNvSpPr>
            <a:spLocks noGrp="1"/>
          </p:cNvSpPr>
          <p:nvPr>
            <p:ph type="sldNum" sz="quarter" idx="10"/>
          </p:nvPr>
        </p:nvSpPr>
        <p:spPr/>
        <p:txBody>
          <a:bodyPr/>
          <a:lstStyle/>
          <a:p>
            <a:fld id="{C0E56AA5-8918-40CA-8FA3-9B0E894396A5}" type="slidenum">
              <a:rPr lang="he-IL" smtClean="0"/>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מסקנות:</a:t>
            </a:r>
          </a:p>
          <a:p>
            <a:pPr marL="228600" indent="-228600">
              <a:buAutoNum type="arabicPeriod"/>
            </a:pPr>
            <a:r>
              <a:rPr lang="he-IL" dirty="0"/>
              <a:t>במחקר שלנו פיתחנו ומימשנו רשת </a:t>
            </a:r>
            <a:r>
              <a:rPr lang="en-US" dirty="0"/>
              <a:t>CNN</a:t>
            </a:r>
            <a:r>
              <a:rPr lang="he-IL" dirty="0"/>
              <a:t> לסיווג דובר</a:t>
            </a:r>
            <a:r>
              <a:rPr lang="en-US" dirty="0"/>
              <a:t> </a:t>
            </a:r>
            <a:r>
              <a:rPr lang="he-IL" dirty="0"/>
              <a:t> מתוך סט סגור. המודל שלנו מבוסס על שילוב של שתי רשתות</a:t>
            </a:r>
            <a:r>
              <a:rPr lang="en-US" dirty="0"/>
              <a:t> </a:t>
            </a:r>
            <a:r>
              <a:rPr lang="he-IL" dirty="0"/>
              <a:t> </a:t>
            </a:r>
            <a:r>
              <a:rPr lang="en-US" dirty="0" err="1"/>
              <a:t>sincnet,resNet</a:t>
            </a:r>
            <a:r>
              <a:rPr lang="he-IL" dirty="0"/>
              <a:t>.</a:t>
            </a:r>
          </a:p>
          <a:p>
            <a:pPr marL="228600" indent="-228600">
              <a:buAutoNum type="arabicPeriod"/>
            </a:pPr>
            <a:r>
              <a:rPr lang="he-IL" dirty="0" err="1"/>
              <a:t>השוואנו</a:t>
            </a:r>
            <a:r>
              <a:rPr lang="he-IL" dirty="0"/>
              <a:t> את המודל שלנו למודלים מקובלים בתחום וקיבלנו תוצאות טובות יותר מהם על הדאטה </a:t>
            </a:r>
            <a:r>
              <a:rPr lang="he-IL" dirty="0" err="1"/>
              <a:t>בייס</a:t>
            </a:r>
            <a:r>
              <a:rPr lang="he-IL" dirty="0"/>
              <a:t> </a:t>
            </a:r>
            <a:r>
              <a:rPr lang="en-US" dirty="0"/>
              <a:t>TIMIT</a:t>
            </a:r>
            <a:r>
              <a:rPr lang="he-IL" dirty="0"/>
              <a:t> (99.56% דיוק)</a:t>
            </a:r>
          </a:p>
          <a:p>
            <a:pPr marL="228600" indent="-228600">
              <a:buAutoNum type="arabicPeriod"/>
            </a:pPr>
            <a:endParaRPr lang="en-IL" dirty="0"/>
          </a:p>
        </p:txBody>
      </p:sp>
      <p:sp>
        <p:nvSpPr>
          <p:cNvPr id="4" name="מציין מיקום של מספר שקופית 3"/>
          <p:cNvSpPr>
            <a:spLocks noGrp="1"/>
          </p:cNvSpPr>
          <p:nvPr>
            <p:ph type="sldNum" sz="quarter" idx="5"/>
          </p:nvPr>
        </p:nvSpPr>
        <p:spPr/>
        <p:txBody>
          <a:bodyPr/>
          <a:lstStyle/>
          <a:p>
            <a:fld id="{C0E56AA5-8918-40CA-8FA3-9B0E894396A5}" type="slidenum">
              <a:rPr lang="he-IL" smtClean="0"/>
              <a:t>12</a:t>
            </a:fld>
            <a:endParaRPr lang="he-IL"/>
          </a:p>
        </p:txBody>
      </p:sp>
    </p:spTree>
    <p:extLst>
      <p:ext uri="{BB962C8B-B14F-4D97-AF65-F5344CB8AC3E}">
        <p14:creationId xmlns:p14="http://schemas.microsoft.com/office/powerpoint/2010/main" val="296411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a:t>עיבוד אותות אודיו היא משימה קשה שכן המימד של הסיגנלים הוא גבוהה למשל עבור שניה אחת של אות אשר נגדם ב16</a:t>
            </a:r>
            <a:r>
              <a:rPr lang="en-US" dirty="0"/>
              <a:t>K</a:t>
            </a:r>
            <a:r>
              <a:rPr lang="he-IL" dirty="0"/>
              <a:t> אנו מדברים על 16000 פרמטרים לכן לשם כך נרצה להוריד את מימד הבעיה ע"י הוצאת פיצרים מאות השמע. לפני השימוש בלמידה עמוקה היה נהוג  להשתמש באלגורתמים שעושים עיבוד על האות על מנת להדגיש מאפיינים תדריים ולהתחכות  אחר אופן הפעולה של האוזן האנושית </a:t>
            </a:r>
          </a:p>
          <a:p>
            <a:endParaRPr lang="he-IL" dirty="0"/>
          </a:p>
          <a:p>
            <a:r>
              <a:rPr lang="he-IL" dirty="0"/>
              <a:t>כך למשל </a:t>
            </a:r>
            <a:r>
              <a:rPr lang="en-US" dirty="0" err="1"/>
              <a:t>mfcc</a:t>
            </a:r>
            <a:r>
              <a:rPr lang="he-IL" dirty="0"/>
              <a:t> –</a:t>
            </a:r>
            <a:r>
              <a:rPr lang="en-US" dirty="0" err="1"/>
              <a:t>mel</a:t>
            </a:r>
            <a:r>
              <a:rPr lang="en-US" dirty="0"/>
              <a:t> </a:t>
            </a:r>
            <a:r>
              <a:rPr lang="en-US" dirty="0" err="1"/>
              <a:t>frequncey</a:t>
            </a:r>
            <a:r>
              <a:rPr lang="en-US" dirty="0"/>
              <a:t> </a:t>
            </a:r>
            <a:r>
              <a:rPr lang="en-US" dirty="0" err="1"/>
              <a:t>cesptopm</a:t>
            </a:r>
            <a:r>
              <a:rPr lang="en-US" dirty="0"/>
              <a:t> </a:t>
            </a:r>
            <a:r>
              <a:rPr lang="en-US" dirty="0" err="1"/>
              <a:t>coedfient</a:t>
            </a:r>
            <a:r>
              <a:rPr lang="en-US" dirty="0"/>
              <a:t> </a:t>
            </a:r>
            <a:r>
              <a:rPr lang="he-IL" dirty="0"/>
              <a:t>(במילה ,אלגורתים המבוסס על יצוג האות במישור הזמן –תדר ע"י חלוקות האות  לפריימים וביצוע התמרת פוריה דיסרטית עליהם , קבלת המאפיינים מהאות המותמר מתקבלת דרך  העברתו בבנק מסננים(אשר נקבע לפי סולם </a:t>
            </a:r>
            <a:r>
              <a:rPr lang="en-US" dirty="0" err="1"/>
              <a:t>mel</a:t>
            </a:r>
            <a:r>
              <a:rPr lang="he-IL" dirty="0"/>
              <a:t> התואם את האוזן האנושית ) כך שכמות הפיצרים זהה לכמות המסננים,וביצוע התמרת </a:t>
            </a:r>
            <a:r>
              <a:rPr lang="en-US" dirty="0"/>
              <a:t>cos</a:t>
            </a:r>
            <a:r>
              <a:rPr lang="he-IL" dirty="0"/>
              <a:t> שנועדה ליצור דה קורלציה בין המאפיינים בווקטור..</a:t>
            </a:r>
            <a:endParaRPr lang="en-US" dirty="0"/>
          </a:p>
          <a:p>
            <a:r>
              <a:rPr lang="he-IL" dirty="0"/>
              <a:t>הבעיה בפיצרים הידנים הללו היא שהם משנים את הסיגנל ועשויים להביא לאובן מידע חשוב( כך למשל החלקת ספקטרום הדיבור )עשוי להביא לפגיע במיצוי של מידע חשוב כמו פיץ ופומורררנטים ולכן הגישה כיום היא ללמוד הפיצרים באמצעות רשתות עמוקות ישירות מהסיגנל או מייצוגו במישור התדר.</a:t>
            </a:r>
          </a:p>
        </p:txBody>
      </p:sp>
      <p:sp>
        <p:nvSpPr>
          <p:cNvPr id="4" name="מציין מיקום של מספר שקופית 3"/>
          <p:cNvSpPr>
            <a:spLocks noGrp="1"/>
          </p:cNvSpPr>
          <p:nvPr>
            <p:ph type="sldNum" sz="quarter" idx="10"/>
          </p:nvPr>
        </p:nvSpPr>
        <p:spPr/>
        <p:txBody>
          <a:bodyPr/>
          <a:lstStyle/>
          <a:p>
            <a:fld id="{C0E56AA5-8918-40CA-8FA3-9B0E894396A5}" type="slidenum">
              <a:rPr lang="he-IL" smtClean="0"/>
              <a:t>3</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0E56AA5-8918-40CA-8FA3-9B0E894396A5}" type="slidenum">
              <a:rPr lang="he-IL" smtClean="0"/>
              <a:t>4</a:t>
            </a:fld>
            <a:endParaRPr lang="he-IL"/>
          </a:p>
        </p:txBody>
      </p:sp>
    </p:spTree>
    <p:extLst>
      <p:ext uri="{BB962C8B-B14F-4D97-AF65-F5344CB8AC3E}">
        <p14:creationId xmlns:p14="http://schemas.microsoft.com/office/powerpoint/2010/main" val="153142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אחת האריכטקטורות הנפוצות כיום לצורך זיהוי דובר היא </a:t>
            </a:r>
            <a:r>
              <a:rPr lang="en-US" dirty="0" err="1"/>
              <a:t>sincNet</a:t>
            </a:r>
            <a:r>
              <a:rPr lang="he-IL" dirty="0"/>
              <a:t> ברשת זו מופעלים אילוצים על שכבת הקונבלציה הראשונה  ,כך במקום שהרשת תלמד לבד את צורת המסננים השכבה מורכבת </a:t>
            </a:r>
          </a:p>
          <a:p>
            <a:endParaRPr lang="he-IL" dirty="0"/>
          </a:p>
          <a:p>
            <a:r>
              <a:rPr lang="he-IL" dirty="0"/>
              <a:t>מורכבת מאוסף של פונקציות </a:t>
            </a:r>
            <a:r>
              <a:rPr lang="en-US" dirty="0" err="1"/>
              <a:t>sinc</a:t>
            </a:r>
            <a:r>
              <a:rPr lang="he-IL" dirty="0"/>
              <a:t> פרמטריות , ומה שנלמד הוא תדרי הקטעון של המסנן </a:t>
            </a:r>
            <a:r>
              <a:rPr lang="en-US" dirty="0"/>
              <a:t>high </a:t>
            </a:r>
            <a:r>
              <a:rPr lang="he-IL" dirty="0"/>
              <a:t> ו</a:t>
            </a:r>
            <a:r>
              <a:rPr lang="en-US" dirty="0"/>
              <a:t>low </a:t>
            </a:r>
            <a:r>
              <a:rPr lang="he-IL" dirty="0"/>
              <a:t> כאשר וההיגיון הוא שהייצוג של </a:t>
            </a:r>
            <a:r>
              <a:rPr lang="en-US" dirty="0" err="1"/>
              <a:t>sinc</a:t>
            </a:r>
            <a:r>
              <a:rPr lang="he-IL" dirty="0"/>
              <a:t> בתדר הוא חלון וכך פונקציות אלו מהוות </a:t>
            </a:r>
            <a:r>
              <a:rPr lang="en-US" dirty="0"/>
              <a:t>bandpass filter</a:t>
            </a:r>
            <a:r>
              <a:rPr lang="he-IL" dirty="0"/>
              <a:t> על התדרים הרלוונטים באות . </a:t>
            </a:r>
          </a:p>
          <a:p>
            <a:endParaRPr lang="he-IL" dirty="0"/>
          </a:p>
        </p:txBody>
      </p:sp>
      <p:sp>
        <p:nvSpPr>
          <p:cNvPr id="4" name="Slide Number Placeholder 3"/>
          <p:cNvSpPr>
            <a:spLocks noGrp="1"/>
          </p:cNvSpPr>
          <p:nvPr>
            <p:ph type="sldNum" sz="quarter" idx="5"/>
          </p:nvPr>
        </p:nvSpPr>
        <p:spPr/>
        <p:txBody>
          <a:bodyPr/>
          <a:lstStyle/>
          <a:p>
            <a:fld id="{C0E56AA5-8918-40CA-8FA3-9B0E894396A5}" type="slidenum">
              <a:rPr lang="he-IL" smtClean="0"/>
              <a:t>5</a:t>
            </a:fld>
            <a:endParaRPr lang="he-IL"/>
          </a:p>
        </p:txBody>
      </p:sp>
    </p:spTree>
    <p:extLst>
      <p:ext uri="{BB962C8B-B14F-4D97-AF65-F5344CB8AC3E}">
        <p14:creationId xmlns:p14="http://schemas.microsoft.com/office/powerpoint/2010/main" val="8404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0E56AA5-8918-40CA-8FA3-9B0E894396A5}" type="slidenum">
              <a:rPr lang="he-IL" smtClean="0"/>
              <a:t>7</a:t>
            </a:fld>
            <a:endParaRPr lang="he-IL"/>
          </a:p>
        </p:txBody>
      </p:sp>
    </p:spTree>
    <p:extLst>
      <p:ext uri="{BB962C8B-B14F-4D97-AF65-F5344CB8AC3E}">
        <p14:creationId xmlns:p14="http://schemas.microsoft.com/office/powerpoint/2010/main" val="102345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fontScale="85000" lnSpcReduction="20000"/>
          </a:bodyPr>
          <a:lstStyle/>
          <a:p>
            <a:r>
              <a:rPr lang="he-IL" sz="1800" dirty="0">
                <a:effectLst/>
                <a:latin typeface="Calibri" panose="020F0502020204030204" pitchFamily="34" charset="0"/>
                <a:ea typeface="Calibri" panose="020F0502020204030204" pitchFamily="34" charset="0"/>
                <a:cs typeface="Arial" panose="020B0604020202020204" pitchFamily="34" charset="0"/>
              </a:rPr>
              <a:t>המטרה של הארכיטקטורה שלנו היא לשפר את רשת ה </a:t>
            </a:r>
            <a:r>
              <a:rPr lang="en-US" sz="1800" dirty="0" err="1">
                <a:effectLst/>
                <a:latin typeface="Calibri" panose="020F0502020204030204" pitchFamily="34" charset="0"/>
                <a:ea typeface="Calibri" panose="020F0502020204030204" pitchFamily="34" charset="0"/>
                <a:cs typeface="Arial" panose="020B0604020202020204" pitchFamily="34" charset="0"/>
              </a:rPr>
              <a:t>sincnet</a:t>
            </a:r>
            <a:r>
              <a:rPr lang="he-IL" sz="1800" dirty="0">
                <a:effectLst/>
                <a:latin typeface="Calibri" panose="020F0502020204030204" pitchFamily="34" charset="0"/>
                <a:ea typeface="Calibri" panose="020F0502020204030204" pitchFamily="34" charset="0"/>
                <a:cs typeface="Arial" panose="020B0604020202020204" pitchFamily="34" charset="0"/>
              </a:rPr>
              <a:t> שהצגנו ע"י שימוש ברשת מאומנת  מסוג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he-IL" sz="1800" dirty="0">
                <a:effectLst/>
                <a:latin typeface="Calibri" panose="020F0502020204030204" pitchFamily="34" charset="0"/>
                <a:ea typeface="Calibri" panose="020F0502020204030204" pitchFamily="34" charset="0"/>
                <a:cs typeface="Arial" panose="020B0604020202020204" pitchFamily="34" charset="0"/>
              </a:rPr>
              <a:t>. </a:t>
            </a:r>
          </a:p>
          <a:p>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he-IL" sz="1800" dirty="0">
                <a:effectLst/>
                <a:latin typeface="Calibri" panose="020F0502020204030204" pitchFamily="34" charset="0"/>
                <a:ea typeface="Calibri" panose="020F0502020204030204" pitchFamily="34" charset="0"/>
                <a:cs typeface="Arial" panose="020B0604020202020204" pitchFamily="34" charset="0"/>
              </a:rPr>
              <a:t> ידוע כארכיטקטורה טובה להוצאת פיצ'רים מרחביים מתמונות וסיווגן למחלקות מסט סגור של דוגמאות, במחקר שלנו רצינו לשלב את היתרון המרחבי של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he-IL" sz="1800" dirty="0">
                <a:effectLst/>
                <a:latin typeface="Calibri" panose="020F0502020204030204" pitchFamily="34" charset="0"/>
                <a:ea typeface="Calibri" panose="020F0502020204030204" pitchFamily="34" charset="0"/>
                <a:cs typeface="Arial" panose="020B0604020202020204" pitchFamily="34" charset="0"/>
              </a:rPr>
              <a:t>  עבור סיווג אותות דיבור חד </a:t>
            </a:r>
            <a:r>
              <a:rPr lang="he-IL" sz="1800" dirty="0" err="1">
                <a:effectLst/>
                <a:latin typeface="Calibri" panose="020F0502020204030204" pitchFamily="34" charset="0"/>
                <a:ea typeface="Calibri" panose="020F0502020204030204" pitchFamily="34" charset="0"/>
                <a:cs typeface="Arial" panose="020B0604020202020204" pitchFamily="34" charset="0"/>
              </a:rPr>
              <a:t>מימדיים</a:t>
            </a:r>
            <a:r>
              <a:rPr lang="he-IL" sz="1800" dirty="0">
                <a:effectLst/>
                <a:latin typeface="Calibri" panose="020F0502020204030204" pitchFamily="34" charset="0"/>
                <a:ea typeface="Calibri" panose="020F0502020204030204" pitchFamily="34" charset="0"/>
                <a:cs typeface="Arial" panose="020B0604020202020204" pitchFamily="34" charset="0"/>
              </a:rPr>
              <a:t>, לשם כך היינו צריכים להעביר את אותות הדיבור לאותות מרחביים עם שלושה </a:t>
            </a:r>
            <a:r>
              <a:rPr lang="he-IL" sz="1800" dirty="0" err="1">
                <a:effectLst/>
                <a:latin typeface="Calibri" panose="020F0502020204030204" pitchFamily="34" charset="0"/>
                <a:ea typeface="Calibri" panose="020F0502020204030204" pitchFamily="34" charset="0"/>
                <a:cs typeface="Arial" panose="020B0604020202020204" pitchFamily="34" charset="0"/>
              </a:rPr>
              <a:t>צ'נלים</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R,G,B</a:t>
            </a:r>
            <a:r>
              <a:rPr lang="he-IL" sz="1800" dirty="0">
                <a:effectLst/>
                <a:latin typeface="Calibri" panose="020F0502020204030204" pitchFamily="34" charset="0"/>
                <a:ea typeface="Calibri" panose="020F0502020204030204" pitchFamily="34" charset="0"/>
                <a:cs typeface="Arial" panose="020B0604020202020204" pitchFamily="34" charset="0"/>
              </a:rPr>
              <a:t>). המעבר הזה נעשה באמצעות שלושה שכבות </a:t>
            </a:r>
            <a:r>
              <a:rPr lang="he-IL" sz="1800" dirty="0" err="1">
                <a:effectLst/>
                <a:latin typeface="Calibri" panose="020F0502020204030204" pitchFamily="34" charset="0"/>
                <a:ea typeface="Calibri" panose="020F0502020204030204" pitchFamily="34" charset="0"/>
                <a:cs typeface="Arial" panose="020B0604020202020204" pitchFamily="34" charset="0"/>
              </a:rPr>
              <a:t>קונבולוציה</a:t>
            </a:r>
            <a:r>
              <a:rPr lang="he-IL" sz="1800" dirty="0">
                <a:effectLst/>
                <a:latin typeface="Calibri" panose="020F0502020204030204" pitchFamily="34" charset="0"/>
                <a:ea typeface="Calibri" panose="020F0502020204030204" pitchFamily="34" charset="0"/>
                <a:cs typeface="Arial" panose="020B0604020202020204" pitchFamily="34" charset="0"/>
              </a:rPr>
              <a:t> מסוג</a:t>
            </a:r>
            <a:r>
              <a:rPr lang="en-US" sz="1800" dirty="0" err="1">
                <a:effectLst/>
                <a:latin typeface="Calibri" panose="020F0502020204030204" pitchFamily="34" charset="0"/>
                <a:ea typeface="Calibri" panose="020F0502020204030204" pitchFamily="34" charset="0"/>
                <a:cs typeface="Arial" panose="020B0604020202020204" pitchFamily="34" charset="0"/>
              </a:rPr>
              <a:t>Sinc</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באורכים שונים כאשר בכל</a:t>
            </a:r>
            <a:r>
              <a:rPr lang="en-US" sz="1800" dirty="0">
                <a:effectLst/>
                <a:latin typeface="Calibri" panose="020F0502020204030204" pitchFamily="34" charset="0"/>
                <a:ea typeface="Calibri" panose="020F0502020204030204" pitchFamily="34" charset="0"/>
                <a:cs typeface="Arial" panose="020B0604020202020204" pitchFamily="34" charset="0"/>
              </a:rPr>
              <a:t>  channel</a:t>
            </a:r>
            <a:r>
              <a:rPr lang="he-IL" sz="1800" dirty="0">
                <a:effectLst/>
                <a:latin typeface="Calibri" panose="020F0502020204030204" pitchFamily="34" charset="0"/>
                <a:ea typeface="Calibri" panose="020F0502020204030204" pitchFamily="34" charset="0"/>
                <a:cs typeface="Arial" panose="020B0604020202020204" pitchFamily="34" charset="0"/>
              </a:rPr>
              <a:t> הפעלנו 80  </a:t>
            </a:r>
            <a:r>
              <a:rPr lang="he-IL" sz="1800" dirty="0" err="1">
                <a:effectLst/>
                <a:latin typeface="Calibri" panose="020F0502020204030204" pitchFamily="34" charset="0"/>
                <a:ea typeface="Calibri" panose="020F0502020204030204" pitchFamily="34" charset="0"/>
                <a:cs typeface="Arial" panose="020B0604020202020204" pitchFamily="34" charset="0"/>
              </a:rPr>
              <a:t>פילטרי</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band </a:t>
            </a:r>
            <a:r>
              <a:rPr lang="en-US" sz="1800" dirty="0" err="1">
                <a:effectLst/>
                <a:latin typeface="Calibri" panose="020F0502020204030204" pitchFamily="34" charset="0"/>
                <a:ea typeface="Calibri" panose="020F0502020204030204" pitchFamily="34" charset="0"/>
                <a:cs typeface="Arial" panose="020B0604020202020204" pitchFamily="34" charset="0"/>
              </a:rPr>
              <a:t>passs</a:t>
            </a:r>
            <a:r>
              <a:rPr lang="he-IL" sz="1800" dirty="0">
                <a:effectLst/>
                <a:latin typeface="Calibri" panose="020F0502020204030204" pitchFamily="34" charset="0"/>
                <a:ea typeface="Calibri" panose="020F0502020204030204" pitchFamily="34" charset="0"/>
                <a:cs typeface="Arial" panose="020B0604020202020204" pitchFamily="34" charset="0"/>
              </a:rPr>
              <a:t> באורכים שונים. לאחר מכן שכבת </a:t>
            </a:r>
            <a:r>
              <a:rPr lang="en-US" sz="1800" dirty="0" err="1">
                <a:effectLst/>
                <a:latin typeface="Calibri" panose="020F0502020204030204" pitchFamily="34" charset="0"/>
                <a:ea typeface="Calibri" panose="020F0502020204030204" pitchFamily="34" charset="0"/>
                <a:cs typeface="Arial" panose="020B0604020202020204" pitchFamily="34" charset="0"/>
              </a:rPr>
              <a:t>Relu</a:t>
            </a:r>
            <a:r>
              <a:rPr lang="en-US" sz="1800" dirty="0">
                <a:effectLst/>
                <a:latin typeface="Calibri" panose="020F0502020204030204" pitchFamily="34" charset="0"/>
                <a:ea typeface="Calibri" panose="020F0502020204030204" pitchFamily="34" charset="0"/>
                <a:cs typeface="Arial" panose="020B0604020202020204" pitchFamily="34" charset="0"/>
              </a:rPr>
              <a:t>, Batch normalization</a:t>
            </a:r>
            <a:r>
              <a:rPr lang="he-IL" sz="1800" dirty="0">
                <a:effectLst/>
                <a:latin typeface="Calibri" panose="020F0502020204030204" pitchFamily="34" charset="0"/>
                <a:ea typeface="Calibri" panose="020F0502020204030204" pitchFamily="34" charset="0"/>
                <a:cs typeface="Arial" panose="020B0604020202020204" pitchFamily="34" charset="0"/>
              </a:rPr>
              <a:t>. ולאחר מכן שכבת </a:t>
            </a:r>
            <a:r>
              <a:rPr lang="en-US" sz="1800" dirty="0">
                <a:effectLst/>
                <a:latin typeface="Calibri" panose="020F0502020204030204" pitchFamily="34" charset="0"/>
                <a:ea typeface="Calibri" panose="020F0502020204030204" pitchFamily="34" charset="0"/>
                <a:cs typeface="Arial" panose="020B0604020202020204" pitchFamily="34" charset="0"/>
              </a:rPr>
              <a:t>adaptive pooling</a:t>
            </a:r>
            <a:r>
              <a:rPr lang="he-IL" sz="1800" dirty="0">
                <a:effectLst/>
                <a:latin typeface="Calibri" panose="020F0502020204030204" pitchFamily="34" charset="0"/>
                <a:ea typeface="Calibri" panose="020F0502020204030204" pitchFamily="34" charset="0"/>
                <a:cs typeface="Arial" panose="020B0604020202020204" pitchFamily="34" charset="0"/>
              </a:rPr>
              <a:t> שמטרתה היא לקבל הצגה קומפקטית וקבועה </a:t>
            </a:r>
            <a:r>
              <a:rPr lang="he-IL" sz="1800" dirty="0" err="1">
                <a:effectLst/>
                <a:latin typeface="Calibri" panose="020F0502020204030204" pitchFamily="34" charset="0"/>
                <a:ea typeface="Calibri" panose="020F0502020204030204" pitchFamily="34" charset="0"/>
                <a:cs typeface="Arial" panose="020B0604020202020204" pitchFamily="34" charset="0"/>
              </a:rPr>
              <a:t>לוקטור</a:t>
            </a:r>
            <a:r>
              <a:rPr lang="he-IL" sz="1800" dirty="0">
                <a:effectLst/>
                <a:latin typeface="Calibri" panose="020F0502020204030204" pitchFamily="34" charset="0"/>
                <a:ea typeface="Calibri" panose="020F0502020204030204" pitchFamily="34" charset="0"/>
                <a:cs typeface="Arial" panose="020B0604020202020204" pitchFamily="34" charset="0"/>
              </a:rPr>
              <a:t> היציאה. לאחר מכן שרשרנו את שלושת </a:t>
            </a:r>
            <a:r>
              <a:rPr lang="he-IL" sz="1800" dirty="0" err="1">
                <a:effectLst/>
                <a:latin typeface="Calibri" panose="020F0502020204030204" pitchFamily="34" charset="0"/>
                <a:ea typeface="Calibri" panose="020F0502020204030204" pitchFamily="34" charset="0"/>
                <a:cs typeface="Arial" panose="020B0604020202020204" pitchFamily="34" charset="0"/>
              </a:rPr>
              <a:t>הוקטורים</a:t>
            </a:r>
            <a:r>
              <a:rPr lang="he-IL" sz="1800" dirty="0">
                <a:effectLst/>
                <a:latin typeface="Calibri" panose="020F0502020204030204" pitchFamily="34" charset="0"/>
                <a:ea typeface="Calibri" panose="020F0502020204030204" pitchFamily="34" charset="0"/>
                <a:cs typeface="Arial" panose="020B0604020202020204" pitchFamily="34" charset="0"/>
              </a:rPr>
              <a:t> כדי לקבל </a:t>
            </a:r>
            <a:r>
              <a:rPr lang="en-US" sz="1800" dirty="0">
                <a:effectLst/>
                <a:latin typeface="Calibri" panose="020F0502020204030204" pitchFamily="34" charset="0"/>
                <a:ea typeface="Calibri" panose="020F0502020204030204" pitchFamily="34" charset="0"/>
                <a:cs typeface="Arial" panose="020B0604020202020204" pitchFamily="34" charset="0"/>
              </a:rPr>
              <a:t>batch</a:t>
            </a:r>
            <a:r>
              <a:rPr lang="he-IL" sz="1800" dirty="0">
                <a:effectLst/>
                <a:latin typeface="Calibri" panose="020F0502020204030204" pitchFamily="34" charset="0"/>
                <a:ea typeface="Calibri" panose="020F0502020204030204" pitchFamily="34" charset="0"/>
                <a:cs typeface="Arial" panose="020B0604020202020204" pitchFamily="34" charset="0"/>
              </a:rPr>
              <a:t> שמתאים לגודל כניסה של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he-IL" sz="1800" dirty="0">
                <a:effectLst/>
                <a:latin typeface="Calibri" panose="020F0502020204030204" pitchFamily="34" charset="0"/>
                <a:ea typeface="Calibri" panose="020F0502020204030204" pitchFamily="34" charset="0"/>
                <a:cs typeface="Arial" panose="020B0604020202020204" pitchFamily="34" charset="0"/>
              </a:rPr>
              <a:t>. </a:t>
            </a:r>
          </a:p>
          <a:p>
            <a:r>
              <a:rPr lang="he-IL" sz="1800" dirty="0">
                <a:effectLst/>
                <a:latin typeface="Calibri" panose="020F0502020204030204" pitchFamily="34" charset="0"/>
                <a:ea typeface="Calibri" panose="020F0502020204030204" pitchFamily="34" charset="0"/>
                <a:cs typeface="Arial" panose="020B0604020202020204" pitchFamily="34" charset="0"/>
              </a:rPr>
              <a:t>בנוסף ליתרון המרחבי של </a:t>
            </a:r>
            <a:r>
              <a:rPr lang="en-US" sz="1800" dirty="0" err="1">
                <a:effectLst/>
                <a:latin typeface="Calibri" panose="020F0502020204030204" pitchFamily="34" charset="0"/>
                <a:ea typeface="Calibri" panose="020F0502020204030204" pitchFamily="34" charset="0"/>
                <a:cs typeface="Arial" panose="020B0604020202020204" pitchFamily="34" charset="0"/>
              </a:rPr>
              <a:t>resnet</a:t>
            </a:r>
            <a:r>
              <a:rPr lang="he-IL" sz="1800" dirty="0">
                <a:effectLst/>
                <a:latin typeface="Calibri" panose="020F0502020204030204" pitchFamily="34" charset="0"/>
                <a:ea typeface="Calibri" panose="020F0502020204030204" pitchFamily="34" charset="0"/>
                <a:cs typeface="Arial" panose="020B0604020202020204" pitchFamily="34" charset="0"/>
              </a:rPr>
              <a:t>, ה-</a:t>
            </a:r>
            <a:r>
              <a:rPr lang="en-US" sz="1800" dirty="0">
                <a:effectLst/>
                <a:latin typeface="Calibri" panose="020F0502020204030204" pitchFamily="34" charset="0"/>
                <a:ea typeface="Calibri" panose="020F0502020204030204" pitchFamily="34" charset="0"/>
                <a:cs typeface="Arial" panose="020B0604020202020204" pitchFamily="34" charset="0"/>
              </a:rPr>
              <a:t>skip connection</a:t>
            </a:r>
            <a:r>
              <a:rPr lang="he-IL" sz="1800" dirty="0">
                <a:effectLst/>
                <a:latin typeface="Calibri" panose="020F0502020204030204" pitchFamily="34" charset="0"/>
                <a:ea typeface="Calibri" panose="020F0502020204030204" pitchFamily="34" charset="0"/>
                <a:cs typeface="Arial" panose="020B0604020202020204" pitchFamily="34" charset="0"/>
              </a:rPr>
              <a:t> ברשת עוזרים להתגבר על בעיית ה</a:t>
            </a:r>
            <a:r>
              <a:rPr lang="en-US" sz="1800" dirty="0">
                <a:effectLst/>
                <a:latin typeface="Calibri" panose="020F0502020204030204" pitchFamily="34" charset="0"/>
                <a:ea typeface="Calibri" panose="020F0502020204030204" pitchFamily="34" charset="0"/>
                <a:cs typeface="Arial" panose="020B0604020202020204" pitchFamily="34" charset="0"/>
              </a:rPr>
              <a:t>vanishing gradients </a:t>
            </a:r>
            <a:r>
              <a:rPr lang="he-IL" sz="1800" dirty="0">
                <a:effectLst/>
                <a:latin typeface="Calibri" panose="020F0502020204030204" pitchFamily="34" charset="0"/>
                <a:ea typeface="Calibri" panose="020F0502020204030204" pitchFamily="34" charset="0"/>
                <a:cs typeface="Arial" panose="020B0604020202020204" pitchFamily="34" charset="0"/>
              </a:rPr>
              <a:t> ברשת ה-</a:t>
            </a:r>
            <a:r>
              <a:rPr lang="en-US" sz="1800" dirty="0" err="1">
                <a:effectLst/>
                <a:latin typeface="Calibri" panose="020F0502020204030204" pitchFamily="34" charset="0"/>
                <a:ea typeface="Calibri" panose="020F0502020204030204" pitchFamily="34" charset="0"/>
                <a:cs typeface="Arial" panose="020B0604020202020204" pitchFamily="34" charset="0"/>
              </a:rPr>
              <a:t>sincnet</a:t>
            </a:r>
            <a:endParaRPr lang="he-IL"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10"/>
          </p:nvPr>
        </p:nvSpPr>
        <p:spPr/>
        <p:txBody>
          <a:bodyPr/>
          <a:lstStyle/>
          <a:p>
            <a:fld id="{C0E56AA5-8918-40CA-8FA3-9B0E894396A5}" type="slidenum">
              <a:rPr lang="he-IL" smtClean="0"/>
              <a:t>8</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עיבוד הנתונים: השתמשנו בקבצי </a:t>
            </a:r>
            <a:r>
              <a:rPr lang="en-US" dirty="0"/>
              <a:t>wav</a:t>
            </a:r>
            <a:r>
              <a:rPr lang="he-IL" dirty="0"/>
              <a:t> </a:t>
            </a:r>
            <a:r>
              <a:rPr lang="he-IL" dirty="0" err="1"/>
              <a:t>הדגומים</a:t>
            </a:r>
            <a:r>
              <a:rPr lang="he-IL" dirty="0"/>
              <a:t> ב</a:t>
            </a:r>
            <a:r>
              <a:rPr lang="en-US" dirty="0"/>
              <a:t>16khz</a:t>
            </a:r>
            <a:r>
              <a:rPr lang="he-IL" dirty="0"/>
              <a:t> חילקנו את קטעי הקול </a:t>
            </a:r>
            <a:r>
              <a:rPr lang="he-IL" dirty="0" err="1"/>
              <a:t>לצ'אנקים</a:t>
            </a:r>
            <a:r>
              <a:rPr lang="he-IL" dirty="0"/>
              <a:t> של </a:t>
            </a:r>
            <a:r>
              <a:rPr lang="en-US" dirty="0"/>
              <a:t>200ms</a:t>
            </a:r>
            <a:r>
              <a:rPr lang="he-IL" dirty="0"/>
              <a:t> (3200 דגימות) עם </a:t>
            </a:r>
            <a:r>
              <a:rPr lang="en-US" dirty="0"/>
              <a:t>overlap </a:t>
            </a:r>
            <a:r>
              <a:rPr lang="he-IL" dirty="0"/>
              <a:t> של </a:t>
            </a:r>
            <a:r>
              <a:rPr lang="en-US" dirty="0"/>
              <a:t>40ms</a:t>
            </a:r>
            <a:r>
              <a:rPr lang="he-IL" dirty="0"/>
              <a:t>.</a:t>
            </a:r>
          </a:p>
          <a:p>
            <a:pPr marL="228600" indent="-228600">
              <a:buAutoNum type="arabicPeriod"/>
            </a:pPr>
            <a:r>
              <a:rPr lang="he-IL" dirty="0"/>
              <a:t>השתמשנו בשלושה שכבות </a:t>
            </a:r>
            <a:r>
              <a:rPr lang="en-US" dirty="0" err="1"/>
              <a:t>Sinc</a:t>
            </a:r>
            <a:r>
              <a:rPr lang="he-IL" dirty="0"/>
              <a:t> באורכים שונים כאשר בכל שכבה היו 80 פילטרים.</a:t>
            </a:r>
          </a:p>
          <a:p>
            <a:pPr marL="228600" indent="-228600">
              <a:buAutoNum type="arabicPeriod"/>
            </a:pPr>
            <a:r>
              <a:rPr lang="he-IL" dirty="0"/>
              <a:t>תדרי הקטעון של הפילטרים נבחרו להיות </a:t>
            </a:r>
            <a:r>
              <a:rPr lang="en-US" dirty="0" err="1"/>
              <a:t>mel-frequncies</a:t>
            </a:r>
            <a:r>
              <a:rPr lang="he-IL" dirty="0"/>
              <a:t> . זו היא סקלה לוגריתמית של תדרים כאשר בסקלה זו רוב הפילטרים נמצאים בתדרים נמוכים של הספקטרום בהם נמצאים רוב האינפורמציה בדיבור. </a:t>
            </a:r>
          </a:p>
          <a:p>
            <a:pPr marL="228600" indent="-228600">
              <a:buAutoNum type="arabicPeriod"/>
            </a:pPr>
            <a:r>
              <a:rPr lang="he-IL" dirty="0"/>
              <a:t>בתהליך האימון השתמשנו ב</a:t>
            </a:r>
            <a:r>
              <a:rPr lang="en-US" dirty="0"/>
              <a:t>learning rate=0.001</a:t>
            </a:r>
            <a:r>
              <a:rPr lang="he-IL" dirty="0"/>
              <a:t> ו2000</a:t>
            </a:r>
            <a:r>
              <a:rPr lang="en-US" dirty="0"/>
              <a:t>  epoch</a:t>
            </a:r>
            <a:r>
              <a:rPr lang="he-IL" dirty="0"/>
              <a:t>. האופטימיזציה של הפרמטרים נעשתה על ידי </a:t>
            </a:r>
            <a:r>
              <a:rPr lang="en-US" dirty="0"/>
              <a:t>RMSPROP</a:t>
            </a:r>
            <a:endParaRPr lang="he-IL" dirty="0"/>
          </a:p>
          <a:p>
            <a:pPr marL="228600" indent="-228600">
              <a:buAutoNum type="arabicPeriod"/>
            </a:pPr>
            <a:endParaRPr lang="en-IL" dirty="0"/>
          </a:p>
        </p:txBody>
      </p:sp>
      <p:sp>
        <p:nvSpPr>
          <p:cNvPr id="4" name="מציין מיקום של מספר שקופית 3"/>
          <p:cNvSpPr>
            <a:spLocks noGrp="1"/>
          </p:cNvSpPr>
          <p:nvPr>
            <p:ph type="sldNum" sz="quarter" idx="5"/>
          </p:nvPr>
        </p:nvSpPr>
        <p:spPr/>
        <p:txBody>
          <a:bodyPr/>
          <a:lstStyle/>
          <a:p>
            <a:fld id="{C0E56AA5-8918-40CA-8FA3-9B0E894396A5}" type="slidenum">
              <a:rPr lang="he-IL" smtClean="0"/>
              <a:t>9</a:t>
            </a:fld>
            <a:endParaRPr lang="he-IL"/>
          </a:p>
        </p:txBody>
      </p:sp>
    </p:spTree>
    <p:extLst>
      <p:ext uri="{BB962C8B-B14F-4D97-AF65-F5344CB8AC3E}">
        <p14:creationId xmlns:p14="http://schemas.microsoft.com/office/powerpoint/2010/main" val="268143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ממשנו את המודל שלנו ו3 מודלים נוספים לשם השוואה ב</a:t>
            </a:r>
            <a:r>
              <a:rPr lang="en-US" dirty="0" err="1"/>
              <a:t>pytorch</a:t>
            </a:r>
            <a:r>
              <a:rPr lang="he-IL" dirty="0"/>
              <a:t>.</a:t>
            </a:r>
          </a:p>
          <a:p>
            <a:pPr marL="228600" indent="-228600">
              <a:buAutoNum type="arabicPeriod"/>
            </a:pPr>
            <a:r>
              <a:rPr lang="he-IL" dirty="0"/>
              <a:t>המודלים שמימשנו הם: </a:t>
            </a:r>
          </a:p>
          <a:p>
            <a:pPr marL="685800" lvl="1" indent="-228600">
              <a:buAutoNum type="arabicPeriod"/>
            </a:pPr>
            <a:r>
              <a:rPr lang="he-IL" dirty="0"/>
              <a:t>רשת </a:t>
            </a:r>
            <a:r>
              <a:rPr lang="en-US" dirty="0"/>
              <a:t>CNN</a:t>
            </a:r>
            <a:r>
              <a:rPr lang="he-IL" dirty="0"/>
              <a:t> המקבלת כ</a:t>
            </a:r>
            <a:r>
              <a:rPr lang="en-US" dirty="0"/>
              <a:t>input</a:t>
            </a:r>
            <a:r>
              <a:rPr lang="he-IL" dirty="0"/>
              <a:t> מספר דגימות קבוע מאות הדיבור ללא עיבוד מקדים.</a:t>
            </a:r>
          </a:p>
          <a:p>
            <a:pPr marL="685800" lvl="1" indent="-228600">
              <a:buAutoNum type="arabicPeriod"/>
            </a:pPr>
            <a:r>
              <a:rPr lang="he-IL" dirty="0"/>
              <a:t>רשת </a:t>
            </a:r>
            <a:r>
              <a:rPr lang="en-US" dirty="0"/>
              <a:t>MFCC</a:t>
            </a:r>
            <a:r>
              <a:rPr lang="he-IL" dirty="0"/>
              <a:t> </a:t>
            </a:r>
            <a:r>
              <a:rPr lang="en-US" dirty="0"/>
              <a:t>CNN</a:t>
            </a:r>
            <a:r>
              <a:rPr lang="he-IL" dirty="0"/>
              <a:t> שמטרתה היא קודם להוציא את </a:t>
            </a:r>
            <a:r>
              <a:rPr lang="he-IL" dirty="0" err="1"/>
              <a:t>פיצ'רי</a:t>
            </a:r>
            <a:r>
              <a:rPr lang="he-IL" dirty="0"/>
              <a:t> ה</a:t>
            </a:r>
            <a:r>
              <a:rPr lang="en-US" dirty="0"/>
              <a:t>MFCC</a:t>
            </a:r>
            <a:r>
              <a:rPr lang="he-IL" dirty="0"/>
              <a:t> מהדיבור ולאחר מכן להפעיל רשת </a:t>
            </a:r>
            <a:r>
              <a:rPr lang="en-US" dirty="0"/>
              <a:t>CNN</a:t>
            </a:r>
            <a:r>
              <a:rPr lang="he-IL" dirty="0"/>
              <a:t> </a:t>
            </a:r>
          </a:p>
          <a:p>
            <a:pPr marL="685800" lvl="1" indent="-228600">
              <a:buAutoNum type="arabicPeriod"/>
            </a:pPr>
            <a:r>
              <a:rPr lang="he-IL" dirty="0"/>
              <a:t>רשת </a:t>
            </a:r>
            <a:r>
              <a:rPr lang="en-US" dirty="0"/>
              <a:t>SINCNET</a:t>
            </a:r>
            <a:endParaRPr lang="he-IL" dirty="0"/>
          </a:p>
          <a:p>
            <a:pPr marL="685800" lvl="1" indent="-228600">
              <a:buAutoNum type="arabicPeriod"/>
            </a:pPr>
            <a:r>
              <a:rPr lang="he-IL" dirty="0"/>
              <a:t>הרשת שלנו </a:t>
            </a:r>
            <a:r>
              <a:rPr lang="en-US" dirty="0" err="1"/>
              <a:t>ResSincNet</a:t>
            </a:r>
            <a:endParaRPr lang="he-IL" dirty="0"/>
          </a:p>
          <a:p>
            <a:pPr marL="228600" lvl="0" indent="-228600">
              <a:buAutoNum type="arabicPeriod"/>
            </a:pPr>
            <a:r>
              <a:rPr lang="he-IL" dirty="0"/>
              <a:t>את המודלים </a:t>
            </a:r>
            <a:r>
              <a:rPr lang="he-IL" dirty="0" err="1"/>
              <a:t>השוואנו</a:t>
            </a:r>
            <a:r>
              <a:rPr lang="he-IL" dirty="0"/>
              <a:t> על פי מדד </a:t>
            </a:r>
            <a:r>
              <a:rPr lang="en-US" dirty="0"/>
              <a:t>CER</a:t>
            </a:r>
            <a:r>
              <a:rPr lang="he-IL" dirty="0"/>
              <a:t> –</a:t>
            </a:r>
            <a:r>
              <a:rPr lang="en-US" dirty="0"/>
              <a:t>classification error rate</a:t>
            </a:r>
            <a:r>
              <a:rPr lang="he-IL" dirty="0"/>
              <a:t>. כאשר הסיווג נעשה על פי החלטת הרוב. כלומר, כל קטע קול חולק </a:t>
            </a:r>
            <a:r>
              <a:rPr lang="he-IL" dirty="0" err="1"/>
              <a:t>לצ'אנקים</a:t>
            </a:r>
            <a:r>
              <a:rPr lang="he-IL" dirty="0"/>
              <a:t> באורך 200</a:t>
            </a:r>
            <a:r>
              <a:rPr lang="en-US" dirty="0" err="1"/>
              <a:t>ms</a:t>
            </a:r>
            <a:r>
              <a:rPr lang="he-IL" dirty="0"/>
              <a:t> כל קטע כזה מוזן לרשת והדובר נקבע על ידי החלטת רוב </a:t>
            </a:r>
            <a:r>
              <a:rPr lang="he-IL" dirty="0" err="1"/>
              <a:t>הצ'אנקים</a:t>
            </a:r>
            <a:r>
              <a:rPr lang="he-IL" dirty="0"/>
              <a:t>.</a:t>
            </a:r>
          </a:p>
          <a:p>
            <a:pPr marL="228600" lvl="0" indent="-228600">
              <a:buAutoNum type="arabicPeriod"/>
            </a:pPr>
            <a:r>
              <a:rPr lang="he-IL" dirty="0"/>
              <a:t>המודל שהצענו נותן תוצאות טובות יותר משאר המודלים באופן ניקר. בעל אחוז שגיאה של 0.44</a:t>
            </a:r>
          </a:p>
        </p:txBody>
      </p:sp>
      <p:sp>
        <p:nvSpPr>
          <p:cNvPr id="4" name="מציין מיקום של מספר שקופית 3"/>
          <p:cNvSpPr>
            <a:spLocks noGrp="1"/>
          </p:cNvSpPr>
          <p:nvPr>
            <p:ph type="sldNum" sz="quarter" idx="5"/>
          </p:nvPr>
        </p:nvSpPr>
        <p:spPr/>
        <p:txBody>
          <a:bodyPr/>
          <a:lstStyle/>
          <a:p>
            <a:fld id="{C0E56AA5-8918-40CA-8FA3-9B0E894396A5}" type="slidenum">
              <a:rPr lang="he-IL" smtClean="0"/>
              <a:t>10</a:t>
            </a:fld>
            <a:endParaRPr lang="he-IL"/>
          </a:p>
        </p:txBody>
      </p:sp>
    </p:spTree>
    <p:extLst>
      <p:ext uri="{BB962C8B-B14F-4D97-AF65-F5344CB8AC3E}">
        <p14:creationId xmlns:p14="http://schemas.microsoft.com/office/powerpoint/2010/main" val="812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בגרף ניתן לראות השוואה בין תהליך האימון של כל המודלים. ניתן לראות שכל המודלים מתכנסים לאחר 1000 </a:t>
            </a:r>
            <a:r>
              <a:rPr lang="he-IL" dirty="0" err="1"/>
              <a:t>איטרציות</a:t>
            </a:r>
            <a:r>
              <a:rPr lang="he-IL" dirty="0"/>
              <a:t> בערך. למרות המספר הרב של הפרמטרים במודל שלנו הוא מצליח להתכנס במהירות גבוהה ביחס לשאר המודלים מכיוון שהשתמשנו ברשת </a:t>
            </a:r>
            <a:r>
              <a:rPr lang="en-US" dirty="0"/>
              <a:t>res-net-18</a:t>
            </a:r>
            <a:r>
              <a:rPr lang="he-IL" dirty="0"/>
              <a:t> מאומנת</a:t>
            </a:r>
            <a:endParaRPr lang="en-IL" dirty="0"/>
          </a:p>
        </p:txBody>
      </p:sp>
      <p:sp>
        <p:nvSpPr>
          <p:cNvPr id="4" name="מציין מיקום של מספר שקופית 3"/>
          <p:cNvSpPr>
            <a:spLocks noGrp="1"/>
          </p:cNvSpPr>
          <p:nvPr>
            <p:ph type="sldNum" sz="quarter" idx="5"/>
          </p:nvPr>
        </p:nvSpPr>
        <p:spPr/>
        <p:txBody>
          <a:bodyPr/>
          <a:lstStyle/>
          <a:p>
            <a:fld id="{C0E56AA5-8918-40CA-8FA3-9B0E894396A5}" type="slidenum">
              <a:rPr lang="he-IL" smtClean="0"/>
              <a:t>11</a:t>
            </a:fld>
            <a:endParaRPr lang="he-IL"/>
          </a:p>
        </p:txBody>
      </p:sp>
    </p:spTree>
    <p:extLst>
      <p:ext uri="{BB962C8B-B14F-4D97-AF65-F5344CB8AC3E}">
        <p14:creationId xmlns:p14="http://schemas.microsoft.com/office/powerpoint/2010/main" val="3795044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0" name="משולש ישר-זווית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he-IL"/>
              <a:t>לחץ כדי לערוך סגנון כותרת של תבנית בסיס</a:t>
            </a:r>
            <a:endParaRPr kumimoji="0" lang="en-US"/>
          </a:p>
        </p:txBody>
      </p:sp>
      <p:sp>
        <p:nvSpPr>
          <p:cNvPr id="17" name="כותרת משנה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e-IL"/>
              <a:t>לחץ כדי לערוך סגנון כותרת משנה של תבנית בסיס</a:t>
            </a:r>
            <a:endParaRPr kumimoji="0" lang="en-US"/>
          </a:p>
        </p:txBody>
      </p:sp>
      <p:grpSp>
        <p:nvGrpSpPr>
          <p:cNvPr id="2" name="קבוצה 1"/>
          <p:cNvGrpSpPr/>
          <p:nvPr/>
        </p:nvGrpSpPr>
        <p:grpSpPr>
          <a:xfrm>
            <a:off x="-3765" y="4953000"/>
            <a:ext cx="9147765" cy="1912088"/>
            <a:chOff x="-3765" y="4832896"/>
            <a:chExt cx="9147765" cy="2032192"/>
          </a:xfrm>
        </p:grpSpPr>
        <p:sp>
          <p:nvSpPr>
            <p:cNvPr id="7" name="צורה חופשית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צורה חופשית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צורה חופשית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מחבר ישר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מציין מיקום של תאריך 29"/>
          <p:cNvSpPr>
            <a:spLocks noGrp="1"/>
          </p:cNvSpPr>
          <p:nvPr>
            <p:ph type="dt" sz="half" idx="10"/>
          </p:nvPr>
        </p:nvSpPr>
        <p:spPr/>
        <p:txBody>
          <a:bodyPr/>
          <a:lstStyle>
            <a:lvl1pPr>
              <a:defRPr>
                <a:solidFill>
                  <a:srgbClr val="FFFFFF"/>
                </a:solidFill>
              </a:defRPr>
            </a:lvl1pPr>
            <a:extLst/>
          </a:lstStyle>
          <a:p>
            <a:fld id="{4E7438E1-117D-44FB-AC24-B79D899BA877}" type="datetimeFigureOut">
              <a:rPr lang="he-IL" smtClean="0"/>
              <a:pPr/>
              <a:t>כ"ח/תשרי/תשפ"ב</a:t>
            </a:fld>
            <a:endParaRPr lang="he-IL"/>
          </a:p>
        </p:txBody>
      </p:sp>
      <p:sp>
        <p:nvSpPr>
          <p:cNvPr id="19" name="מציין מיקום של כותרת תחתונה 18"/>
          <p:cNvSpPr>
            <a:spLocks noGrp="1"/>
          </p:cNvSpPr>
          <p:nvPr>
            <p:ph type="ftr" sz="quarter" idx="11"/>
          </p:nvPr>
        </p:nvSpPr>
        <p:spPr/>
        <p:txBody>
          <a:bodyPr/>
          <a:lstStyle>
            <a:lvl1pPr>
              <a:defRPr>
                <a:solidFill>
                  <a:schemeClr val="accent1">
                    <a:tint val="20000"/>
                  </a:schemeClr>
                </a:solidFill>
              </a:defRPr>
            </a:lvl1pPr>
            <a:extLst/>
          </a:lstStyle>
          <a:p>
            <a:endParaRPr lang="he-IL"/>
          </a:p>
        </p:txBody>
      </p:sp>
      <p:sp>
        <p:nvSpPr>
          <p:cNvPr id="27" name="מציין מיקום של מספר שקופית 26"/>
          <p:cNvSpPr>
            <a:spLocks noGrp="1"/>
          </p:cNvSpPr>
          <p:nvPr>
            <p:ph type="sldNum" sz="quarter" idx="12"/>
          </p:nvPr>
        </p:nvSpPr>
        <p:spPr/>
        <p:txBody>
          <a:bodyPr/>
          <a:lstStyle>
            <a:lvl1pPr>
              <a:defRPr>
                <a:solidFill>
                  <a:srgbClr val="FFFFFF"/>
                </a:solidFill>
              </a:defRPr>
            </a:lvl1pPr>
            <a:extLst/>
          </a:lstStyle>
          <a:p>
            <a:fld id="{DAF22AC9-109E-4E4D-92F9-530E51D9A3A2}"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1481329"/>
            <a:ext cx="8229600" cy="4386071"/>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844013" y="274640"/>
            <a:ext cx="1777470" cy="5592761"/>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41"/>
            <a:ext cx="6324600" cy="5592760"/>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7" name="כותרת 6"/>
          <p:cNvSpPr>
            <a:spLocks noGrp="1"/>
          </p:cNvSpPr>
          <p:nvPr>
            <p:ph type="title"/>
          </p:nvPr>
        </p:nvSpPr>
        <p:spPr/>
        <p:txBody>
          <a:bodyPr rtlCol="0"/>
          <a:lstStyle/>
          <a:p>
            <a:r>
              <a:rPr kumimoji="0" lang="he-IL"/>
              <a:t>לחץ כדי לערוך סגנון כותרת של תבנית בסיס</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7" name="סוגר זוויתי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סוגר זוויתי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2">
        <a:schemeClr val="bg1"/>
      </p:bgRef>
    </p:bg>
    <p:spTree>
      <p:nvGrpSpPr>
        <p:cNvPr id="1" name=""/>
        <p:cNvGrpSpPr/>
        <p:nvPr/>
      </p:nvGrpSpPr>
      <p:grpSpPr>
        <a:xfrm>
          <a:off x="0" y="0"/>
          <a:ext cx="0" cy="0"/>
          <a:chOff x="0" y="0"/>
          <a:chExt cx="0" cy="0"/>
        </a:xfrm>
      </p:grpSpPr>
      <p:sp>
        <p:nvSpPr>
          <p:cNvPr id="3" name="מציין מיקום תוכן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8" name="כותרת 7"/>
          <p:cNvSpPr>
            <a:spLocks noGrp="1"/>
          </p:cNvSpPr>
          <p:nvPr>
            <p:ph type="title"/>
          </p:nvPr>
        </p:nvSpPr>
        <p:spPr/>
        <p:txBody>
          <a:bodyPr rtlCol="0"/>
          <a:lstStyle/>
          <a:p>
            <a:r>
              <a:rPr kumimoji="0" lang="he-IL"/>
              <a:t>לחץ כדי לערוך סגנון כותרת של תבנית בסיס</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3">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8229600" cy="1143000"/>
          </a:xfrm>
        </p:spPr>
        <p:txBody>
          <a:bodyPr anchor="ctr"/>
          <a:lstStyle>
            <a:lvl1pPr>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bg>
      <p:bgRef idx="1002">
        <a:schemeClr val="bg1"/>
      </p:bgRef>
    </p:bg>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pPr/>
              <a:t>‹#›</a:t>
            </a:fld>
            <a:endParaRPr lang="he-IL"/>
          </a:p>
        </p:txBody>
      </p:sp>
      <p:sp>
        <p:nvSpPr>
          <p:cNvPr id="6" name="כותרת 5"/>
          <p:cNvSpPr>
            <a:spLocks noGrp="1"/>
          </p:cNvSpPr>
          <p:nvPr>
            <p:ph type="title"/>
          </p:nvPr>
        </p:nvSpPr>
        <p:spPr/>
        <p:txBody>
          <a:bodyPr rtlCol="0"/>
          <a:lstStyle/>
          <a:p>
            <a:r>
              <a:rPr kumimoji="0" lang="he-IL"/>
              <a:t>לחץ כדי לערוך סגנון כותרת של תבנית בסיס</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כ"ח/תשרי/תשפ"ב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3">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a:xfrm>
            <a:off x="6727032" y="6407944"/>
            <a:ext cx="1920240" cy="365760"/>
          </a:xfrm>
        </p:spPr>
        <p:txBody>
          <a:bodyPr/>
          <a:lstStyle/>
          <a:p>
            <a:fld id="{4E7438E1-117D-44FB-AC24-B79D899BA877}" type="datetimeFigureOut">
              <a:rPr lang="he-IL" smtClean="0"/>
              <a:pPr/>
              <a:t>כ"ח/תשרי/תשפ"ב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2">
        <a:schemeClr val="bg1"/>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he-IL"/>
              <a:t>לחץ כדי לערוך סגנונות טקסט של תבנית בסיס</a:t>
            </a:r>
          </a:p>
        </p:txBody>
      </p:sp>
      <p:sp>
        <p:nvSpPr>
          <p:cNvPr id="3" name="מציין מיקום של תמונה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he-IL"/>
              <a:t>לחץ על הסמל כדי להוסיף תמונה</a:t>
            </a:r>
            <a:endParaRPr kumimoji="0" lang="en-US" dirty="0"/>
          </a:p>
        </p:txBody>
      </p:sp>
      <p:sp>
        <p:nvSpPr>
          <p:cNvPr id="5" name="מציין מיקום של תאריך 4"/>
          <p:cNvSpPr>
            <a:spLocks noGrp="1"/>
          </p:cNvSpPr>
          <p:nvPr>
            <p:ph type="dt" sz="half" idx="10"/>
          </p:nvPr>
        </p:nvSpPr>
        <p:spPr/>
        <p:txBody>
          <a:bodyPr/>
          <a:lstStyle>
            <a:lvl1pPr>
              <a:defRPr>
                <a:solidFill>
                  <a:schemeClr val="tx1"/>
                </a:solidFill>
              </a:defRPr>
            </a:lvl1pPr>
            <a:extLst/>
          </a:lstStyle>
          <a:p>
            <a:fld id="{4E7438E1-117D-44FB-AC24-B79D899BA877}" type="datetimeFigureOut">
              <a:rPr lang="he-IL" smtClean="0"/>
              <a:pPr/>
              <a:t>כ"ח/תשרי/תשפ"ב</a:t>
            </a:fld>
            <a:endParaRPr lang="he-IL"/>
          </a:p>
        </p:txBody>
      </p:sp>
      <p:sp>
        <p:nvSpPr>
          <p:cNvPr id="6" name="מציין מיקום של כותרת תחתונה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he-IL"/>
          </a:p>
        </p:txBody>
      </p:sp>
      <p:sp>
        <p:nvSpPr>
          <p:cNvPr id="7" name="מציין מיקום של מספר שקופית 6"/>
          <p:cNvSpPr>
            <a:spLocks noGrp="1"/>
          </p:cNvSpPr>
          <p:nvPr>
            <p:ph type="sldNum" sz="quarter" idx="12"/>
          </p:nvPr>
        </p:nvSpPr>
        <p:spPr/>
        <p:txBody>
          <a:bodyPr/>
          <a:lstStyle>
            <a:lvl1pPr>
              <a:defRPr>
                <a:solidFill>
                  <a:schemeClr val="tx1"/>
                </a:solidFill>
              </a:defRPr>
            </a:lvl1pPr>
            <a:extLst/>
          </a:lstStyle>
          <a:p>
            <a:fld id="{DAF22AC9-109E-4E4D-92F9-530E51D9A3A2}" type="slidenum">
              <a:rPr lang="he-IL" smtClean="0"/>
              <a:pPr/>
              <a:t>‹#›</a:t>
            </a:fld>
            <a:endParaRPr lang="he-IL"/>
          </a:p>
        </p:txBody>
      </p:sp>
      <p:sp>
        <p:nvSpPr>
          <p:cNvPr id="2" name="כותרת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he-IL"/>
              <a:t>לחץ כדי לערוך סגנון כותרת של תבנית בסיס</a:t>
            </a:r>
            <a:endParaRPr kumimoji="0" lang="en-US"/>
          </a:p>
        </p:txBody>
      </p:sp>
      <p:sp>
        <p:nvSpPr>
          <p:cNvPr id="8" name="צורה חופשית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צורה חופשית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שולש ישר-זווית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מחבר ישר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סוגר זוויתי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סוגר זוויתי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צורה חופשית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צורה חופשית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שולש ישר-זווית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מחבר ישר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מציין מיקום של כותרת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he-IL"/>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0" name="מציין מיקום של תאריך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7438E1-117D-44FB-AC24-B79D899BA877}" type="datetimeFigureOut">
              <a:rPr lang="he-IL" smtClean="0"/>
              <a:pPr/>
              <a:t>כ"ח/תשרי/תשפ"ב</a:t>
            </a:fld>
            <a:endParaRPr lang="he-IL"/>
          </a:p>
        </p:txBody>
      </p:sp>
      <p:sp>
        <p:nvSpPr>
          <p:cNvPr id="22" name="מציין מיקום של כותרת תחתונה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he-IL"/>
          </a:p>
        </p:txBody>
      </p:sp>
      <p:sp>
        <p:nvSpPr>
          <p:cNvPr id="18" name="מציין מיקום של מספר שקופית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jpe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851920" y="2060848"/>
            <a:ext cx="4893168" cy="635496"/>
          </a:xfrm>
        </p:spPr>
        <p:txBody>
          <a:bodyPr>
            <a:normAutofit fontScale="90000"/>
          </a:bodyPr>
          <a:lstStyle/>
          <a:p>
            <a:pPr algn="l"/>
            <a:r>
              <a:rPr lang="en-US" sz="3600" dirty="0" err="1"/>
              <a:t>Raz</a:t>
            </a:r>
            <a:r>
              <a:rPr lang="en-US" sz="3600" dirty="0"/>
              <a:t> </a:t>
            </a:r>
            <a:r>
              <a:rPr lang="en-US" sz="3600" dirty="0" err="1"/>
              <a:t>Rajwan</a:t>
            </a:r>
            <a:r>
              <a:rPr lang="en-US" sz="3600" dirty="0"/>
              <a:t> || Gal Oren</a:t>
            </a:r>
            <a:endParaRPr lang="he-IL" sz="3600" dirty="0"/>
          </a:p>
        </p:txBody>
      </p:sp>
      <p:sp>
        <p:nvSpPr>
          <p:cNvPr id="3" name="כותרת משנה 2"/>
          <p:cNvSpPr>
            <a:spLocks noGrp="1"/>
          </p:cNvSpPr>
          <p:nvPr>
            <p:ph type="subTitle" idx="1"/>
          </p:nvPr>
        </p:nvSpPr>
        <p:spPr>
          <a:xfrm>
            <a:off x="3923928" y="2724480"/>
            <a:ext cx="4032448" cy="1752600"/>
          </a:xfrm>
        </p:spPr>
        <p:txBody>
          <a:bodyPr>
            <a:normAutofit lnSpcReduction="10000"/>
          </a:bodyPr>
          <a:lstStyle/>
          <a:p>
            <a:pPr algn="l"/>
            <a:r>
              <a:rPr lang="en-US" sz="2800" dirty="0"/>
              <a:t>Speaker Recognition From Raw Wave Form With </a:t>
            </a:r>
            <a:r>
              <a:rPr lang="en-US" sz="2800" dirty="0" err="1"/>
              <a:t>SincNet</a:t>
            </a:r>
            <a:r>
              <a:rPr lang="en-US" sz="2800" dirty="0"/>
              <a:t> and </a:t>
            </a:r>
            <a:r>
              <a:rPr lang="en-US" sz="2800" dirty="0" err="1"/>
              <a:t>ResNet</a:t>
            </a:r>
            <a:r>
              <a:rPr lang="en-US" sz="2800" dirty="0"/>
              <a:t> Fusion</a:t>
            </a:r>
          </a:p>
        </p:txBody>
      </p:sp>
      <p:pic>
        <p:nvPicPr>
          <p:cNvPr id="1026" name="Picture 2"/>
          <p:cNvPicPr>
            <a:picLocks noChangeAspect="1" noChangeArrowheads="1"/>
          </p:cNvPicPr>
          <p:nvPr/>
        </p:nvPicPr>
        <p:blipFill>
          <a:blip r:embed="rId2" cstate="print"/>
          <a:srcRect/>
          <a:stretch>
            <a:fillRect/>
          </a:stretch>
        </p:blipFill>
        <p:spPr bwMode="auto">
          <a:xfrm>
            <a:off x="899592" y="2492896"/>
            <a:ext cx="2847975" cy="16002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p:cNvGraphicFramePr>
            <a:graphicFrameLocks noGrp="1"/>
          </p:cNvGraphicFramePr>
          <p:nvPr>
            <p:ph idx="1"/>
            <p:extLst>
              <p:ext uri="{D42A27DB-BD31-4B8C-83A1-F6EECF244321}">
                <p14:modId xmlns:p14="http://schemas.microsoft.com/office/powerpoint/2010/main" val="2064856898"/>
              </p:ext>
            </p:extLst>
          </p:nvPr>
        </p:nvGraphicFramePr>
        <p:xfrm>
          <a:off x="817238" y="1332511"/>
          <a:ext cx="3754762" cy="2376264"/>
        </p:xfrm>
        <a:graphic>
          <a:graphicData uri="http://schemas.openxmlformats.org/drawingml/2006/table">
            <a:tbl>
              <a:tblPr rtl="1" firstRow="1" bandRow="1">
                <a:tableStyleId>{5C22544A-7EE6-4342-B048-85BDC9FD1C3A}</a:tableStyleId>
              </a:tblPr>
              <a:tblGrid>
                <a:gridCol w="1877381">
                  <a:extLst>
                    <a:ext uri="{9D8B030D-6E8A-4147-A177-3AD203B41FA5}">
                      <a16:colId xmlns:a16="http://schemas.microsoft.com/office/drawing/2014/main" val="20000"/>
                    </a:ext>
                  </a:extLst>
                </a:gridCol>
                <a:gridCol w="1877381">
                  <a:extLst>
                    <a:ext uri="{9D8B030D-6E8A-4147-A177-3AD203B41FA5}">
                      <a16:colId xmlns:a16="http://schemas.microsoft.com/office/drawing/2014/main" val="20001"/>
                    </a:ext>
                  </a:extLst>
                </a:gridCol>
              </a:tblGrid>
              <a:tr h="464419">
                <a:tc>
                  <a:txBody>
                    <a:bodyPr/>
                    <a:lstStyle/>
                    <a:p>
                      <a:pPr algn="ctr">
                        <a:spcAft>
                          <a:spcPts val="0"/>
                        </a:spcAft>
                      </a:pPr>
                      <a:r>
                        <a:rPr lang="en-US" sz="1400">
                          <a:latin typeface="Times New Roman"/>
                          <a:ea typeface="Times New Roman"/>
                        </a:rPr>
                        <a:t>TIMIT CER (%)</a:t>
                      </a:r>
                      <a:endParaRPr lang="en-US" sz="1400" dirty="0">
                        <a:latin typeface="Times New Roman"/>
                        <a:ea typeface="Times New Roman"/>
                      </a:endParaRPr>
                    </a:p>
                  </a:txBody>
                  <a:tcPr marL="68580" marR="68580" marT="0" marB="0"/>
                </a:tc>
                <a:tc>
                  <a:txBody>
                    <a:bodyPr/>
                    <a:lstStyle/>
                    <a:p>
                      <a:pPr algn="ctr">
                        <a:spcAft>
                          <a:spcPts val="0"/>
                        </a:spcAft>
                      </a:pPr>
                      <a:r>
                        <a:rPr lang="en-US" sz="1400">
                          <a:latin typeface="Times New Roman"/>
                          <a:ea typeface="Times New Roman"/>
                        </a:rPr>
                        <a:t>Architecture</a:t>
                      </a:r>
                      <a:endParaRPr lang="en-US" sz="1400" dirty="0">
                        <a:latin typeface="Times New Roman"/>
                        <a:ea typeface="Times New Roman"/>
                      </a:endParaRPr>
                    </a:p>
                  </a:txBody>
                  <a:tcPr marL="68580" marR="68580" marT="0" marB="0"/>
                </a:tc>
                <a:extLst>
                  <a:ext uri="{0D108BD9-81ED-4DB2-BD59-A6C34878D82A}">
                    <a16:rowId xmlns:a16="http://schemas.microsoft.com/office/drawing/2014/main" val="10000"/>
                  </a:ext>
                </a:extLst>
              </a:tr>
              <a:tr h="464419">
                <a:tc>
                  <a:txBody>
                    <a:bodyPr/>
                    <a:lstStyle/>
                    <a:p>
                      <a:pPr algn="ctr">
                        <a:spcAft>
                          <a:spcPts val="0"/>
                        </a:spcAft>
                      </a:pPr>
                      <a:r>
                        <a:rPr lang="en-US" sz="1400">
                          <a:latin typeface="Times New Roman"/>
                          <a:ea typeface="Times New Roman"/>
                        </a:rPr>
                        <a:t>4.19</a:t>
                      </a:r>
                      <a:endParaRPr lang="en-US" sz="1400" dirty="0">
                        <a:latin typeface="Times New Roman"/>
                        <a:ea typeface="Times New Roman"/>
                      </a:endParaRPr>
                    </a:p>
                  </a:txBody>
                  <a:tcPr marL="68580" marR="68580" marT="0" marB="0"/>
                </a:tc>
                <a:tc>
                  <a:txBody>
                    <a:bodyPr/>
                    <a:lstStyle/>
                    <a:p>
                      <a:pPr algn="ctr">
                        <a:spcAft>
                          <a:spcPts val="0"/>
                        </a:spcAft>
                      </a:pPr>
                      <a:r>
                        <a:rPr lang="en-US" sz="1400">
                          <a:latin typeface="Times New Roman"/>
                          <a:ea typeface="Times New Roman"/>
                        </a:rPr>
                        <a:t>CNN</a:t>
                      </a:r>
                      <a:endParaRPr lang="en-US" sz="1400" dirty="0">
                        <a:latin typeface="Times New Roman"/>
                        <a:ea typeface="Times New Roman"/>
                      </a:endParaRPr>
                    </a:p>
                  </a:txBody>
                  <a:tcPr marL="68580" marR="68580" marT="0" marB="0"/>
                </a:tc>
                <a:extLst>
                  <a:ext uri="{0D108BD9-81ED-4DB2-BD59-A6C34878D82A}">
                    <a16:rowId xmlns:a16="http://schemas.microsoft.com/office/drawing/2014/main" val="10001"/>
                  </a:ext>
                </a:extLst>
              </a:tr>
              <a:tr h="518588">
                <a:tc>
                  <a:txBody>
                    <a:bodyPr/>
                    <a:lstStyle/>
                    <a:p>
                      <a:pPr algn="ctr">
                        <a:spcAft>
                          <a:spcPts val="0"/>
                        </a:spcAft>
                      </a:pPr>
                      <a:r>
                        <a:rPr lang="en-US" sz="1400">
                          <a:latin typeface="Times New Roman"/>
                          <a:ea typeface="Times New Roman"/>
                        </a:rPr>
                        <a:t>1.6</a:t>
                      </a:r>
                      <a:endParaRPr lang="en-US" sz="1400" dirty="0">
                        <a:latin typeface="Times New Roman"/>
                        <a:ea typeface="Times New Roman"/>
                      </a:endParaRPr>
                    </a:p>
                  </a:txBody>
                  <a:tcPr marL="68580" marR="68580" marT="0" marB="0"/>
                </a:tc>
                <a:tc>
                  <a:txBody>
                    <a:bodyPr/>
                    <a:lstStyle/>
                    <a:p>
                      <a:pPr algn="ctr">
                        <a:spcAft>
                          <a:spcPts val="0"/>
                        </a:spcAft>
                      </a:pPr>
                      <a:r>
                        <a:rPr lang="en-US" sz="1400">
                          <a:latin typeface="Times New Roman"/>
                          <a:ea typeface="Times New Roman"/>
                        </a:rPr>
                        <a:t>MFCC-CNN</a:t>
                      </a:r>
                      <a:endParaRPr lang="en-US" sz="1400" dirty="0">
                        <a:latin typeface="Times New Roman"/>
                        <a:ea typeface="Times New Roman"/>
                      </a:endParaRPr>
                    </a:p>
                  </a:txBody>
                  <a:tcPr marL="68580" marR="68580" marT="0" marB="0"/>
                </a:tc>
                <a:extLst>
                  <a:ext uri="{0D108BD9-81ED-4DB2-BD59-A6C34878D82A}">
                    <a16:rowId xmlns:a16="http://schemas.microsoft.com/office/drawing/2014/main" val="10002"/>
                  </a:ext>
                </a:extLst>
              </a:tr>
              <a:tr h="464419">
                <a:tc>
                  <a:txBody>
                    <a:bodyPr/>
                    <a:lstStyle/>
                    <a:p>
                      <a:pPr algn="ctr">
                        <a:spcAft>
                          <a:spcPts val="0"/>
                        </a:spcAft>
                      </a:pPr>
                      <a:r>
                        <a:rPr lang="en-US" sz="1400">
                          <a:latin typeface="Times New Roman"/>
                          <a:ea typeface="Times New Roman"/>
                        </a:rPr>
                        <a:t>1.52</a:t>
                      </a:r>
                      <a:endParaRPr lang="en-US" sz="1400" dirty="0">
                        <a:latin typeface="Times New Roman"/>
                        <a:ea typeface="Times New Roman"/>
                      </a:endParaRPr>
                    </a:p>
                  </a:txBody>
                  <a:tcPr marL="68580" marR="68580" marT="0" marB="0"/>
                </a:tc>
                <a:tc>
                  <a:txBody>
                    <a:bodyPr/>
                    <a:lstStyle/>
                    <a:p>
                      <a:pPr algn="ctr">
                        <a:spcAft>
                          <a:spcPts val="0"/>
                        </a:spcAft>
                      </a:pPr>
                      <a:r>
                        <a:rPr lang="en-US" sz="1400">
                          <a:latin typeface="Times New Roman"/>
                          <a:ea typeface="Times New Roman"/>
                        </a:rPr>
                        <a:t>SincNet</a:t>
                      </a:r>
                      <a:endParaRPr lang="en-US" sz="1400" dirty="0">
                        <a:latin typeface="Times New Roman"/>
                        <a:ea typeface="Times New Roman"/>
                      </a:endParaRPr>
                    </a:p>
                  </a:txBody>
                  <a:tcPr marL="68580" marR="68580" marT="0" marB="0"/>
                </a:tc>
                <a:extLst>
                  <a:ext uri="{0D108BD9-81ED-4DB2-BD59-A6C34878D82A}">
                    <a16:rowId xmlns:a16="http://schemas.microsoft.com/office/drawing/2014/main" val="10003"/>
                  </a:ext>
                </a:extLst>
              </a:tr>
              <a:tr h="464419">
                <a:tc>
                  <a:txBody>
                    <a:bodyPr/>
                    <a:lstStyle/>
                    <a:p>
                      <a:pPr algn="ctr">
                        <a:spcAft>
                          <a:spcPts val="0"/>
                        </a:spcAft>
                      </a:pPr>
                      <a:r>
                        <a:rPr lang="en-US" sz="1400">
                          <a:latin typeface="Times New Roman"/>
                          <a:ea typeface="Times New Roman"/>
                        </a:rPr>
                        <a:t>0.44</a:t>
                      </a:r>
                      <a:endParaRPr lang="en-US" sz="1400" dirty="0">
                        <a:latin typeface="Times New Roman"/>
                        <a:ea typeface="Times New Roman"/>
                      </a:endParaRPr>
                    </a:p>
                  </a:txBody>
                  <a:tcPr marL="68580" marR="68580" marT="0" marB="0"/>
                </a:tc>
                <a:tc>
                  <a:txBody>
                    <a:bodyPr/>
                    <a:lstStyle/>
                    <a:p>
                      <a:pPr algn="ctr">
                        <a:spcAft>
                          <a:spcPts val="0"/>
                        </a:spcAft>
                      </a:pPr>
                      <a:r>
                        <a:rPr lang="en-US" sz="1400" dirty="0">
                          <a:latin typeface="Times New Roman"/>
                          <a:ea typeface="Times New Roman"/>
                        </a:rPr>
                        <a:t>Res </a:t>
                      </a:r>
                      <a:r>
                        <a:rPr lang="en-US" sz="1400" dirty="0" err="1">
                          <a:latin typeface="Times New Roman"/>
                          <a:ea typeface="Times New Roman"/>
                        </a:rPr>
                        <a:t>SincNet</a:t>
                      </a:r>
                      <a:endParaRPr lang="en-US" sz="1400" dirty="0">
                        <a:latin typeface="Times New Roman"/>
                        <a:ea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3" name="כותרת 2"/>
          <p:cNvSpPr>
            <a:spLocks noGrp="1"/>
          </p:cNvSpPr>
          <p:nvPr>
            <p:ph type="title"/>
          </p:nvPr>
        </p:nvSpPr>
        <p:spPr/>
        <p:txBody>
          <a:bodyPr>
            <a:normAutofit/>
          </a:bodyPr>
          <a:lstStyle/>
          <a:p>
            <a:pPr algn="ctr"/>
            <a:r>
              <a:rPr lang="en-US" sz="3600" dirty="0"/>
              <a:t>Results</a:t>
            </a:r>
            <a:endParaRPr lang="he-IL" sz="3600" dirty="0"/>
          </a:p>
        </p:txBody>
      </p:sp>
      <p:sp>
        <p:nvSpPr>
          <p:cNvPr id="5" name="TextBox 4"/>
          <p:cNvSpPr txBox="1"/>
          <p:nvPr/>
        </p:nvSpPr>
        <p:spPr>
          <a:xfrm>
            <a:off x="467544" y="4662391"/>
            <a:ext cx="7920880" cy="1682512"/>
          </a:xfrm>
          <a:prstGeom prst="rect">
            <a:avLst/>
          </a:prstGeom>
          <a:noFill/>
        </p:spPr>
        <p:txBody>
          <a:bodyPr wrap="square" rtlCol="1">
            <a:spAutoFit/>
          </a:bodyPr>
          <a:lstStyle/>
          <a:p>
            <a:pPr marL="365760" indent="-256032" algn="l" rtl="0">
              <a:spcBef>
                <a:spcPts val="400"/>
              </a:spcBef>
              <a:buClr>
                <a:schemeClr val="accent1"/>
              </a:buClr>
              <a:buSzPct val="68000"/>
              <a:buFont typeface="Wingdings 3"/>
              <a:buChar char=""/>
            </a:pPr>
            <a:r>
              <a:rPr lang="en-US" dirty="0"/>
              <a:t>We compared 4 different Architectures on TIMIT data set:</a:t>
            </a:r>
          </a:p>
          <a:p>
            <a:pPr marL="822960" lvl="2" indent="-256032" algn="l" rtl="0">
              <a:spcBef>
                <a:spcPts val="400"/>
              </a:spcBef>
              <a:buClr>
                <a:schemeClr val="accent1"/>
              </a:buClr>
              <a:buSzPct val="68000"/>
              <a:buFont typeface="Wingdings 3"/>
              <a:buChar char=""/>
            </a:pPr>
            <a:r>
              <a:rPr lang="en-US" dirty="0"/>
              <a:t>CNN – feeding CNN raw samples.</a:t>
            </a:r>
          </a:p>
          <a:p>
            <a:pPr marL="822960" lvl="2" indent="-256032" algn="l" rtl="0">
              <a:spcBef>
                <a:spcPts val="400"/>
              </a:spcBef>
              <a:buClr>
                <a:schemeClr val="accent1"/>
              </a:buClr>
              <a:buSzPct val="68000"/>
              <a:buFont typeface="Wingdings 3"/>
              <a:buChar char=""/>
            </a:pPr>
            <a:r>
              <a:rPr lang="en-US" dirty="0"/>
              <a:t>MFCC – feeding to a CNN Mel-frequency </a:t>
            </a:r>
            <a:r>
              <a:rPr lang="en-US" dirty="0" err="1"/>
              <a:t>cepstral</a:t>
            </a:r>
            <a:r>
              <a:rPr lang="en-US" dirty="0"/>
              <a:t> coefficients.</a:t>
            </a:r>
          </a:p>
          <a:p>
            <a:pPr marL="822960" lvl="2" indent="-256032" algn="l" rtl="0">
              <a:spcBef>
                <a:spcPts val="400"/>
              </a:spcBef>
              <a:buClr>
                <a:schemeClr val="accent1"/>
              </a:buClr>
              <a:buSzPct val="68000"/>
              <a:buFont typeface="Wingdings 3"/>
              <a:buChar char=""/>
            </a:pPr>
            <a:r>
              <a:rPr lang="en-US" dirty="0" err="1"/>
              <a:t>SincNet</a:t>
            </a:r>
            <a:r>
              <a:rPr lang="en-US" dirty="0"/>
              <a:t> – our implementation to </a:t>
            </a:r>
            <a:r>
              <a:rPr lang="en-US" dirty="0" err="1"/>
              <a:t>SincNet</a:t>
            </a:r>
            <a:endParaRPr lang="en-US" dirty="0"/>
          </a:p>
          <a:p>
            <a:pPr marL="822960" lvl="2" indent="-256032" algn="l" rtl="0">
              <a:spcBef>
                <a:spcPts val="400"/>
              </a:spcBef>
              <a:buClr>
                <a:schemeClr val="accent1"/>
              </a:buClr>
              <a:buSzPct val="68000"/>
              <a:buFont typeface="Wingdings 3"/>
              <a:buChar char=""/>
            </a:pPr>
            <a:r>
              <a:rPr lang="en-US" dirty="0" err="1"/>
              <a:t>ResincNet</a:t>
            </a:r>
            <a:r>
              <a:rPr lang="en-US" dirty="0"/>
              <a:t> – our architecture</a:t>
            </a:r>
          </a:p>
        </p:txBody>
      </p:sp>
      <p:pic>
        <p:nvPicPr>
          <p:cNvPr id="11" name="Picture 10">
            <a:extLst>
              <a:ext uri="{FF2B5EF4-FFF2-40B4-BE49-F238E27FC236}">
                <a16:creationId xmlns:a16="http://schemas.microsoft.com/office/drawing/2014/main" id="{2C23961D-781D-4CE2-8E50-DB454218CC15}"/>
              </a:ext>
            </a:extLst>
          </p:cNvPr>
          <p:cNvPicPr>
            <a:picLocks noChangeAspect="1"/>
          </p:cNvPicPr>
          <p:nvPr/>
        </p:nvPicPr>
        <p:blipFill>
          <a:blip r:embed="rId3"/>
          <a:stretch>
            <a:fillRect/>
          </a:stretch>
        </p:blipFill>
        <p:spPr>
          <a:xfrm>
            <a:off x="5220072" y="1345268"/>
            <a:ext cx="2105025" cy="27706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5" descr="C:\Users\RAZ-ASUS\Desktop\University folder\תואר שני\למידה עמוקה\final project\results\test results comprasion.jpg">
            <a:extLst>
              <a:ext uri="{FF2B5EF4-FFF2-40B4-BE49-F238E27FC236}">
                <a16:creationId xmlns:a16="http://schemas.microsoft.com/office/drawing/2014/main" id="{329A5437-502E-4775-8F58-31FC104B9C19}"/>
              </a:ext>
            </a:extLst>
          </p:cNvPr>
          <p:cNvPicPr/>
          <p:nvPr/>
        </p:nvPicPr>
        <p:blipFill>
          <a:blip r:embed="rId3" cstate="print"/>
          <a:srcRect/>
          <a:stretch>
            <a:fillRect/>
          </a:stretch>
        </p:blipFill>
        <p:spPr bwMode="auto">
          <a:xfrm>
            <a:off x="1979712" y="1664804"/>
            <a:ext cx="5976664" cy="3780420"/>
          </a:xfrm>
          <a:prstGeom prst="rect">
            <a:avLst/>
          </a:prstGeom>
          <a:noFill/>
          <a:ln w="9525">
            <a:noFill/>
            <a:miter lim="800000"/>
            <a:headEnd/>
            <a:tailEnd/>
          </a:ln>
        </p:spPr>
      </p:pic>
      <p:sp>
        <p:nvSpPr>
          <p:cNvPr id="5" name="כותרת 2">
            <a:extLst>
              <a:ext uri="{FF2B5EF4-FFF2-40B4-BE49-F238E27FC236}">
                <a16:creationId xmlns:a16="http://schemas.microsoft.com/office/drawing/2014/main" id="{07656F69-1CCD-44B3-AADA-05BA951ABC35}"/>
              </a:ext>
            </a:extLst>
          </p:cNvPr>
          <p:cNvSpPr>
            <a:spLocks noGrp="1"/>
          </p:cNvSpPr>
          <p:nvPr>
            <p:ph type="title"/>
          </p:nvPr>
        </p:nvSpPr>
        <p:spPr>
          <a:xfrm>
            <a:off x="457200" y="274638"/>
            <a:ext cx="8229600" cy="1143000"/>
          </a:xfrm>
        </p:spPr>
        <p:txBody>
          <a:bodyPr>
            <a:normAutofit/>
          </a:bodyPr>
          <a:lstStyle/>
          <a:p>
            <a:pPr algn="ctr"/>
            <a:r>
              <a:rPr lang="en-US" sz="3600" dirty="0"/>
              <a:t>Results</a:t>
            </a:r>
            <a:endParaRPr lang="he-IL" sz="3600" dirty="0"/>
          </a:p>
        </p:txBody>
      </p:sp>
    </p:spTree>
    <p:extLst>
      <p:ext uri="{BB962C8B-B14F-4D97-AF65-F5344CB8AC3E}">
        <p14:creationId xmlns:p14="http://schemas.microsoft.com/office/powerpoint/2010/main" val="383336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algn="l" rtl="0"/>
            <a:r>
              <a:rPr lang="en-US" sz="1800" dirty="0"/>
              <a:t>In</a:t>
            </a:r>
            <a:r>
              <a:rPr lang="en-US" dirty="0"/>
              <a:t> </a:t>
            </a:r>
            <a:r>
              <a:rPr lang="en-US" sz="1800" dirty="0"/>
              <a:t>this study, we proposed an end-to-end CNN architecture, called </a:t>
            </a:r>
            <a:r>
              <a:rPr lang="en-US" sz="1800" dirty="0" err="1"/>
              <a:t>ResincNet</a:t>
            </a:r>
            <a:r>
              <a:rPr lang="en-US" sz="1800" dirty="0"/>
              <a:t> and compared it to different speaker identification methods</a:t>
            </a:r>
          </a:p>
          <a:p>
            <a:pPr algn="l" rtl="0"/>
            <a:r>
              <a:rPr lang="en-US" sz="1800" dirty="0"/>
              <a:t>In the experiments, the proposed architecture achieves classification accuracy 99.56% on TIMIT dataset </a:t>
            </a:r>
          </a:p>
          <a:p>
            <a:pPr algn="l" rtl="0"/>
            <a:r>
              <a:rPr lang="en-US" sz="1800" dirty="0"/>
              <a:t>We can see that the combination of the classification results of different features often yields better performance than each individual feature</a:t>
            </a:r>
          </a:p>
          <a:p>
            <a:pPr algn="l" rtl="0"/>
            <a:endParaRPr lang="he-IL" dirty="0"/>
          </a:p>
        </p:txBody>
      </p:sp>
      <p:sp>
        <p:nvSpPr>
          <p:cNvPr id="3" name="כותרת 2"/>
          <p:cNvSpPr>
            <a:spLocks noGrp="1"/>
          </p:cNvSpPr>
          <p:nvPr>
            <p:ph type="title"/>
          </p:nvPr>
        </p:nvSpPr>
        <p:spPr/>
        <p:txBody>
          <a:bodyPr>
            <a:normAutofit/>
          </a:bodyPr>
          <a:lstStyle/>
          <a:p>
            <a:r>
              <a:rPr lang="en-US" sz="3600" dirty="0"/>
              <a:t>Conclusions</a:t>
            </a:r>
            <a:endParaRPr lang="he-IL"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normAutofit/>
          </a:bodyPr>
          <a:lstStyle/>
          <a:p>
            <a:r>
              <a:rPr lang="en-US" sz="3600" dirty="0"/>
              <a:t>Questions?</a:t>
            </a:r>
            <a:endParaRPr lang="he-IL" sz="3600" dirty="0"/>
          </a:p>
        </p:txBody>
      </p:sp>
      <p:pic>
        <p:nvPicPr>
          <p:cNvPr id="3074" name="Picture 2" descr="C:\Users\RAZ-ASUS\Desktop\University folder\תואר שני\למידה עמוקה\final project\תמונות\Question-Dude.jpg"/>
          <p:cNvPicPr>
            <a:picLocks noChangeAspect="1" noChangeArrowheads="1"/>
          </p:cNvPicPr>
          <p:nvPr/>
        </p:nvPicPr>
        <p:blipFill>
          <a:blip r:embed="rId2" cstate="print"/>
          <a:srcRect/>
          <a:stretch>
            <a:fillRect/>
          </a:stretch>
        </p:blipFill>
        <p:spPr bwMode="auto">
          <a:xfrm>
            <a:off x="2786063" y="1604798"/>
            <a:ext cx="3154089" cy="420545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algn="l" rtl="0"/>
            <a:r>
              <a:rPr lang="en-US" sz="1800" dirty="0"/>
              <a:t>Speaker identification is the task to identify an unknown speaker from a set of already known speakers: find the speaker who sounds closest to the test sample</a:t>
            </a:r>
          </a:p>
          <a:p>
            <a:pPr algn="l" rtl="0"/>
            <a:r>
              <a:rPr lang="en-US" sz="1800" dirty="0"/>
              <a:t>Speaker identification is a challenging task with essential applications such as biometric authentication, automation, and security</a:t>
            </a:r>
          </a:p>
          <a:p>
            <a:pPr algn="l" rtl="0"/>
            <a:endParaRPr lang="he-IL" sz="1800" dirty="0"/>
          </a:p>
        </p:txBody>
      </p:sp>
      <p:sp>
        <p:nvSpPr>
          <p:cNvPr id="3" name="כותרת 2"/>
          <p:cNvSpPr>
            <a:spLocks noGrp="1"/>
          </p:cNvSpPr>
          <p:nvPr>
            <p:ph type="title"/>
          </p:nvPr>
        </p:nvSpPr>
        <p:spPr/>
        <p:txBody>
          <a:bodyPr>
            <a:normAutofit/>
          </a:bodyPr>
          <a:lstStyle/>
          <a:p>
            <a:r>
              <a:rPr lang="en-US" sz="3600" dirty="0"/>
              <a:t>Speaker identification task</a:t>
            </a:r>
            <a:endParaRPr lang="he-IL" sz="3600" dirty="0"/>
          </a:p>
        </p:txBody>
      </p:sp>
      <p:pic>
        <p:nvPicPr>
          <p:cNvPr id="1027" name="Picture 3" descr="C:\Users\RAZ-ASUS\Desktop\University folder\תואר שני\למידה עמוקה\final project\תמונות לדוח\speaker verification and speaker recognition.png"/>
          <p:cNvPicPr>
            <a:picLocks noChangeAspect="1" noChangeArrowheads="1"/>
          </p:cNvPicPr>
          <p:nvPr/>
        </p:nvPicPr>
        <p:blipFill>
          <a:blip r:embed="rId3" cstate="print"/>
          <a:srcRect/>
          <a:stretch>
            <a:fillRect/>
          </a:stretch>
        </p:blipFill>
        <p:spPr bwMode="auto">
          <a:xfrm>
            <a:off x="1763688" y="3429000"/>
            <a:ext cx="5924550" cy="23431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412776"/>
            <a:ext cx="8229600" cy="4911824"/>
          </a:xfrm>
        </p:spPr>
        <p:txBody>
          <a:bodyPr>
            <a:normAutofit/>
          </a:bodyPr>
          <a:lstStyle/>
          <a:p>
            <a:pPr marL="457200" indent="-457200" algn="l" rtl="0">
              <a:buNone/>
            </a:pPr>
            <a:r>
              <a:rPr lang="en-US" sz="1800" dirty="0"/>
              <a:t>Audio sequences are very high dimensional, feature extraction is needed:</a:t>
            </a:r>
          </a:p>
          <a:p>
            <a:pPr marL="457200" indent="-457200" algn="l" rtl="0"/>
            <a:r>
              <a:rPr lang="en-US" sz="1800" dirty="0"/>
              <a:t>Raw Wave Form</a:t>
            </a:r>
          </a:p>
          <a:p>
            <a:pPr marL="457200" indent="-457200" algn="l" rtl="0"/>
            <a:r>
              <a:rPr lang="en-US" sz="1800" dirty="0"/>
              <a:t>MFCC-</a:t>
            </a:r>
            <a:r>
              <a:rPr lang="en-US" sz="1800" dirty="0" err="1"/>
              <a:t>mel</a:t>
            </a:r>
            <a:r>
              <a:rPr lang="en-US" sz="1800" dirty="0"/>
              <a:t>-frequency </a:t>
            </a:r>
            <a:r>
              <a:rPr lang="en-US" sz="1800" dirty="0" err="1"/>
              <a:t>cepstrum</a:t>
            </a:r>
            <a:r>
              <a:rPr lang="en-US" sz="1800" dirty="0"/>
              <a:t> </a:t>
            </a:r>
          </a:p>
          <a:p>
            <a:pPr marL="457200" indent="-457200" algn="l" rtl="0"/>
            <a:r>
              <a:rPr lang="en-US" sz="1800" dirty="0" err="1"/>
              <a:t>Spectogram</a:t>
            </a:r>
            <a:endParaRPr lang="en-US" sz="1800" dirty="0"/>
          </a:p>
          <a:p>
            <a:pPr marL="457200" indent="-457200" algn="l" rtl="0"/>
            <a:endParaRPr lang="en-US" sz="1800" dirty="0"/>
          </a:p>
          <a:p>
            <a:pPr marL="457200" indent="-457200" algn="l" rtl="0">
              <a:buNone/>
            </a:pPr>
            <a:r>
              <a:rPr lang="en-US" sz="1800" dirty="0"/>
              <a:t>DL methods for feature extraction:</a:t>
            </a:r>
          </a:p>
          <a:p>
            <a:pPr marL="457200" indent="-457200" algn="l" rtl="0"/>
            <a:r>
              <a:rPr lang="en-US" sz="1800" dirty="0"/>
              <a:t>d-vectors</a:t>
            </a:r>
          </a:p>
          <a:p>
            <a:pPr marL="457200" indent="-457200" algn="l" rtl="0"/>
            <a:r>
              <a:rPr lang="en-US" sz="1800" dirty="0"/>
              <a:t>x-vectors</a:t>
            </a:r>
          </a:p>
          <a:p>
            <a:pPr marL="457200" indent="-457200" algn="l" rtl="0"/>
            <a:endParaRPr lang="he-IL" sz="2000" dirty="0"/>
          </a:p>
        </p:txBody>
      </p:sp>
      <p:sp>
        <p:nvSpPr>
          <p:cNvPr id="2" name="כותרת 1"/>
          <p:cNvSpPr>
            <a:spLocks noGrp="1"/>
          </p:cNvSpPr>
          <p:nvPr>
            <p:ph type="title"/>
          </p:nvPr>
        </p:nvSpPr>
        <p:spPr>
          <a:xfrm>
            <a:off x="467544" y="476672"/>
            <a:ext cx="8229600" cy="650336"/>
          </a:xfrm>
        </p:spPr>
        <p:txBody>
          <a:bodyPr>
            <a:normAutofit/>
          </a:bodyPr>
          <a:lstStyle/>
          <a:p>
            <a:r>
              <a:rPr lang="en-US" sz="3600" dirty="0" err="1"/>
              <a:t>Proccesing</a:t>
            </a:r>
            <a:r>
              <a:rPr lang="en-US" sz="3600" dirty="0"/>
              <a:t> audio wave forms</a:t>
            </a:r>
            <a:endParaRPr lang="he-IL" sz="3600" dirty="0"/>
          </a:p>
        </p:txBody>
      </p:sp>
      <p:pic>
        <p:nvPicPr>
          <p:cNvPr id="4" name="object 4"/>
          <p:cNvPicPr/>
          <p:nvPr/>
        </p:nvPicPr>
        <p:blipFill>
          <a:blip r:embed="rId3" cstate="print"/>
          <a:stretch>
            <a:fillRect/>
          </a:stretch>
        </p:blipFill>
        <p:spPr>
          <a:xfrm>
            <a:off x="4572000" y="2924944"/>
            <a:ext cx="4176464" cy="3384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algn="l" rtl="0"/>
            <a:r>
              <a:rPr lang="en-US" sz="1800" dirty="0"/>
              <a:t>The standard DL approach is to feed the audio samples in to a CNN and classify </a:t>
            </a:r>
          </a:p>
          <a:p>
            <a:pPr algn="l" rtl="0"/>
            <a:r>
              <a:rPr lang="en-US" sz="1800" dirty="0"/>
              <a:t>Cons of this method:</a:t>
            </a:r>
          </a:p>
          <a:p>
            <a:pPr lvl="1" algn="l" rtl="0"/>
            <a:r>
              <a:rPr lang="en-US" sz="1800" dirty="0"/>
              <a:t>Highly dimension input </a:t>
            </a:r>
          </a:p>
          <a:p>
            <a:pPr lvl="1" algn="l" rtl="0"/>
            <a:r>
              <a:rPr lang="en-US" sz="1800" dirty="0"/>
              <a:t>Vanishing gradients</a:t>
            </a:r>
          </a:p>
          <a:p>
            <a:pPr algn="l" rtl="0"/>
            <a:r>
              <a:rPr lang="en-US" sz="1800" dirty="0"/>
              <a:t>The learned filters resemble </a:t>
            </a:r>
            <a:r>
              <a:rPr lang="en-US" sz="1800" b="1" dirty="0"/>
              <a:t>band pass filters</a:t>
            </a:r>
          </a:p>
          <a:p>
            <a:pPr algn="l" rtl="0">
              <a:buNone/>
            </a:pPr>
            <a:r>
              <a:rPr lang="en-US" sz="1800" dirty="0"/>
              <a:t> in the frequency domain (with distortions)</a:t>
            </a:r>
          </a:p>
          <a:p>
            <a:pPr algn="l" rtl="0"/>
            <a:endParaRPr lang="en-US" sz="2000" dirty="0"/>
          </a:p>
          <a:p>
            <a:pPr algn="l" rtl="0"/>
            <a:endParaRPr lang="he-IL" dirty="0"/>
          </a:p>
        </p:txBody>
      </p:sp>
      <p:sp>
        <p:nvSpPr>
          <p:cNvPr id="3" name="כותרת 2"/>
          <p:cNvSpPr>
            <a:spLocks noGrp="1"/>
          </p:cNvSpPr>
          <p:nvPr>
            <p:ph type="title"/>
          </p:nvPr>
        </p:nvSpPr>
        <p:spPr/>
        <p:txBody>
          <a:bodyPr>
            <a:normAutofit/>
          </a:bodyPr>
          <a:lstStyle/>
          <a:p>
            <a:r>
              <a:rPr lang="en-US" sz="3600" dirty="0" err="1"/>
              <a:t>Standart</a:t>
            </a:r>
            <a:r>
              <a:rPr lang="en-US" sz="3600" dirty="0"/>
              <a:t> Approach</a:t>
            </a:r>
            <a:endParaRPr lang="he-IL" sz="3600" dirty="0"/>
          </a:p>
        </p:txBody>
      </p:sp>
      <p:grpSp>
        <p:nvGrpSpPr>
          <p:cNvPr id="44" name="object 2"/>
          <p:cNvGrpSpPr/>
          <p:nvPr/>
        </p:nvGrpSpPr>
        <p:grpSpPr>
          <a:xfrm>
            <a:off x="6175375" y="2420888"/>
            <a:ext cx="2968625" cy="3568065"/>
            <a:chOff x="484631" y="2430779"/>
            <a:chExt cx="2968625" cy="3568065"/>
          </a:xfrm>
        </p:grpSpPr>
        <p:sp>
          <p:nvSpPr>
            <p:cNvPr id="45" name="object 3"/>
            <p:cNvSpPr/>
            <p:nvPr/>
          </p:nvSpPr>
          <p:spPr>
            <a:xfrm>
              <a:off x="1090422" y="4673345"/>
              <a:ext cx="1656714" cy="516890"/>
            </a:xfrm>
            <a:custGeom>
              <a:avLst/>
              <a:gdLst/>
              <a:ahLst/>
              <a:cxnLst/>
              <a:rect l="l" t="t" r="r" b="b"/>
              <a:pathLst>
                <a:path w="1656714" h="516889">
                  <a:moveTo>
                    <a:pt x="0" y="258317"/>
                  </a:moveTo>
                  <a:lnTo>
                    <a:pt x="11995" y="214278"/>
                  </a:lnTo>
                  <a:lnTo>
                    <a:pt x="46656" y="172649"/>
                  </a:lnTo>
                  <a:lnTo>
                    <a:pt x="101993" y="134053"/>
                  </a:lnTo>
                  <a:lnTo>
                    <a:pt x="136793" y="116087"/>
                  </a:lnTo>
                  <a:lnTo>
                    <a:pt x="176017" y="99111"/>
                  </a:lnTo>
                  <a:lnTo>
                    <a:pt x="219415" y="83204"/>
                  </a:lnTo>
                  <a:lnTo>
                    <a:pt x="266738" y="68444"/>
                  </a:lnTo>
                  <a:lnTo>
                    <a:pt x="317740" y="54907"/>
                  </a:lnTo>
                  <a:lnTo>
                    <a:pt x="372169" y="42672"/>
                  </a:lnTo>
                  <a:lnTo>
                    <a:pt x="429779" y="31817"/>
                  </a:lnTo>
                  <a:lnTo>
                    <a:pt x="490320" y="22418"/>
                  </a:lnTo>
                  <a:lnTo>
                    <a:pt x="553544" y="14555"/>
                  </a:lnTo>
                  <a:lnTo>
                    <a:pt x="619202" y="8303"/>
                  </a:lnTo>
                  <a:lnTo>
                    <a:pt x="687045" y="3742"/>
                  </a:lnTo>
                  <a:lnTo>
                    <a:pt x="756825" y="948"/>
                  </a:lnTo>
                  <a:lnTo>
                    <a:pt x="828294" y="0"/>
                  </a:lnTo>
                  <a:lnTo>
                    <a:pt x="899762" y="948"/>
                  </a:lnTo>
                  <a:lnTo>
                    <a:pt x="969542" y="3742"/>
                  </a:lnTo>
                  <a:lnTo>
                    <a:pt x="1037385" y="8303"/>
                  </a:lnTo>
                  <a:lnTo>
                    <a:pt x="1103043" y="14555"/>
                  </a:lnTo>
                  <a:lnTo>
                    <a:pt x="1166267" y="22418"/>
                  </a:lnTo>
                  <a:lnTo>
                    <a:pt x="1226808" y="31817"/>
                  </a:lnTo>
                  <a:lnTo>
                    <a:pt x="1284418" y="42672"/>
                  </a:lnTo>
                  <a:lnTo>
                    <a:pt x="1338847" y="54907"/>
                  </a:lnTo>
                  <a:lnTo>
                    <a:pt x="1389849" y="68444"/>
                  </a:lnTo>
                  <a:lnTo>
                    <a:pt x="1437172" y="83204"/>
                  </a:lnTo>
                  <a:lnTo>
                    <a:pt x="1480570" y="99111"/>
                  </a:lnTo>
                  <a:lnTo>
                    <a:pt x="1519794" y="116087"/>
                  </a:lnTo>
                  <a:lnTo>
                    <a:pt x="1554594" y="134053"/>
                  </a:lnTo>
                  <a:lnTo>
                    <a:pt x="1609931" y="172649"/>
                  </a:lnTo>
                  <a:lnTo>
                    <a:pt x="1644592" y="214278"/>
                  </a:lnTo>
                  <a:lnTo>
                    <a:pt x="1656588" y="258317"/>
                  </a:lnTo>
                  <a:lnTo>
                    <a:pt x="1653547" y="280600"/>
                  </a:lnTo>
                  <a:lnTo>
                    <a:pt x="1629970" y="323512"/>
                  </a:lnTo>
                  <a:lnTo>
                    <a:pt x="1584723" y="363702"/>
                  </a:lnTo>
                  <a:lnTo>
                    <a:pt x="1519794" y="400548"/>
                  </a:lnTo>
                  <a:lnTo>
                    <a:pt x="1480570" y="417524"/>
                  </a:lnTo>
                  <a:lnTo>
                    <a:pt x="1437172" y="433431"/>
                  </a:lnTo>
                  <a:lnTo>
                    <a:pt x="1389849" y="448191"/>
                  </a:lnTo>
                  <a:lnTo>
                    <a:pt x="1338847" y="461728"/>
                  </a:lnTo>
                  <a:lnTo>
                    <a:pt x="1284418" y="473963"/>
                  </a:lnTo>
                  <a:lnTo>
                    <a:pt x="1226808" y="484818"/>
                  </a:lnTo>
                  <a:lnTo>
                    <a:pt x="1166267" y="494217"/>
                  </a:lnTo>
                  <a:lnTo>
                    <a:pt x="1103043" y="502080"/>
                  </a:lnTo>
                  <a:lnTo>
                    <a:pt x="1037385" y="508332"/>
                  </a:lnTo>
                  <a:lnTo>
                    <a:pt x="969542" y="512893"/>
                  </a:lnTo>
                  <a:lnTo>
                    <a:pt x="899762" y="515687"/>
                  </a:lnTo>
                  <a:lnTo>
                    <a:pt x="828294" y="516635"/>
                  </a:lnTo>
                  <a:lnTo>
                    <a:pt x="756825" y="515687"/>
                  </a:lnTo>
                  <a:lnTo>
                    <a:pt x="687045" y="512893"/>
                  </a:lnTo>
                  <a:lnTo>
                    <a:pt x="619202" y="508332"/>
                  </a:lnTo>
                  <a:lnTo>
                    <a:pt x="553544" y="502080"/>
                  </a:lnTo>
                  <a:lnTo>
                    <a:pt x="490320" y="494217"/>
                  </a:lnTo>
                  <a:lnTo>
                    <a:pt x="429779" y="484818"/>
                  </a:lnTo>
                  <a:lnTo>
                    <a:pt x="372169" y="473963"/>
                  </a:lnTo>
                  <a:lnTo>
                    <a:pt x="317740" y="461728"/>
                  </a:lnTo>
                  <a:lnTo>
                    <a:pt x="266738" y="448191"/>
                  </a:lnTo>
                  <a:lnTo>
                    <a:pt x="219415" y="433431"/>
                  </a:lnTo>
                  <a:lnTo>
                    <a:pt x="176017" y="417524"/>
                  </a:lnTo>
                  <a:lnTo>
                    <a:pt x="136793" y="400548"/>
                  </a:lnTo>
                  <a:lnTo>
                    <a:pt x="101993" y="382582"/>
                  </a:lnTo>
                  <a:lnTo>
                    <a:pt x="46656" y="343986"/>
                  </a:lnTo>
                  <a:lnTo>
                    <a:pt x="11995" y="302357"/>
                  </a:lnTo>
                  <a:lnTo>
                    <a:pt x="0" y="258317"/>
                  </a:lnTo>
                  <a:close/>
                </a:path>
              </a:pathLst>
            </a:custGeom>
            <a:ln w="25907">
              <a:solidFill>
                <a:srgbClr val="085091"/>
              </a:solidFill>
            </a:ln>
          </p:spPr>
          <p:txBody>
            <a:bodyPr wrap="square" lIns="0" tIns="0" rIns="0" bIns="0" rtlCol="0"/>
            <a:lstStyle/>
            <a:p>
              <a:endParaRPr/>
            </a:p>
          </p:txBody>
        </p:sp>
        <p:pic>
          <p:nvPicPr>
            <p:cNvPr id="46" name="object 4"/>
            <p:cNvPicPr/>
            <p:nvPr/>
          </p:nvPicPr>
          <p:blipFill>
            <a:blip r:embed="rId3" cstate="print"/>
            <a:stretch>
              <a:fillRect/>
            </a:stretch>
          </p:blipFill>
          <p:spPr>
            <a:xfrm>
              <a:off x="484631" y="5245607"/>
              <a:ext cx="2968392" cy="752889"/>
            </a:xfrm>
            <a:prstGeom prst="rect">
              <a:avLst/>
            </a:prstGeom>
          </p:spPr>
        </p:pic>
        <p:pic>
          <p:nvPicPr>
            <p:cNvPr id="47" name="object 5"/>
            <p:cNvPicPr/>
            <p:nvPr/>
          </p:nvPicPr>
          <p:blipFill>
            <a:blip r:embed="rId4" cstate="print"/>
            <a:stretch>
              <a:fillRect/>
            </a:stretch>
          </p:blipFill>
          <p:spPr>
            <a:xfrm>
              <a:off x="1839468" y="4611623"/>
              <a:ext cx="158496" cy="167640"/>
            </a:xfrm>
            <a:prstGeom prst="rect">
              <a:avLst/>
            </a:prstGeom>
          </p:spPr>
        </p:pic>
        <p:sp>
          <p:nvSpPr>
            <p:cNvPr id="48" name="object 6"/>
            <p:cNvSpPr/>
            <p:nvPr/>
          </p:nvSpPr>
          <p:spPr>
            <a:xfrm>
              <a:off x="1329690" y="4406645"/>
              <a:ext cx="1190625" cy="173990"/>
            </a:xfrm>
            <a:custGeom>
              <a:avLst/>
              <a:gdLst/>
              <a:ahLst/>
              <a:cxnLst/>
              <a:rect l="l" t="t" r="r" b="b"/>
              <a:pathLst>
                <a:path w="1190625" h="173989">
                  <a:moveTo>
                    <a:pt x="0" y="28955"/>
                  </a:moveTo>
                  <a:lnTo>
                    <a:pt x="2274" y="17680"/>
                  </a:lnTo>
                  <a:lnTo>
                    <a:pt x="8477" y="8477"/>
                  </a:lnTo>
                  <a:lnTo>
                    <a:pt x="17680" y="2274"/>
                  </a:lnTo>
                  <a:lnTo>
                    <a:pt x="28956" y="0"/>
                  </a:lnTo>
                  <a:lnTo>
                    <a:pt x="1161287" y="0"/>
                  </a:lnTo>
                  <a:lnTo>
                    <a:pt x="1172563" y="2274"/>
                  </a:lnTo>
                  <a:lnTo>
                    <a:pt x="1181766" y="8477"/>
                  </a:lnTo>
                  <a:lnTo>
                    <a:pt x="1187969" y="17680"/>
                  </a:lnTo>
                  <a:lnTo>
                    <a:pt x="1190243" y="28955"/>
                  </a:lnTo>
                  <a:lnTo>
                    <a:pt x="1190243" y="144779"/>
                  </a:lnTo>
                  <a:lnTo>
                    <a:pt x="1187969" y="156055"/>
                  </a:lnTo>
                  <a:lnTo>
                    <a:pt x="1181766" y="165258"/>
                  </a:lnTo>
                  <a:lnTo>
                    <a:pt x="1172563" y="171461"/>
                  </a:lnTo>
                  <a:lnTo>
                    <a:pt x="1161287" y="173735"/>
                  </a:lnTo>
                  <a:lnTo>
                    <a:pt x="28956" y="173735"/>
                  </a:lnTo>
                  <a:lnTo>
                    <a:pt x="17680" y="171461"/>
                  </a:lnTo>
                  <a:lnTo>
                    <a:pt x="8477" y="165258"/>
                  </a:lnTo>
                  <a:lnTo>
                    <a:pt x="2274" y="156055"/>
                  </a:lnTo>
                  <a:lnTo>
                    <a:pt x="0" y="144779"/>
                  </a:lnTo>
                  <a:lnTo>
                    <a:pt x="0" y="28955"/>
                  </a:lnTo>
                  <a:close/>
                </a:path>
              </a:pathLst>
            </a:custGeom>
            <a:ln w="25908">
              <a:solidFill>
                <a:srgbClr val="000000"/>
              </a:solidFill>
            </a:ln>
          </p:spPr>
          <p:txBody>
            <a:bodyPr wrap="square" lIns="0" tIns="0" rIns="0" bIns="0" rtlCol="0"/>
            <a:lstStyle/>
            <a:p>
              <a:endParaRPr/>
            </a:p>
          </p:txBody>
        </p:sp>
        <p:pic>
          <p:nvPicPr>
            <p:cNvPr id="49" name="object 7"/>
            <p:cNvPicPr/>
            <p:nvPr/>
          </p:nvPicPr>
          <p:blipFill>
            <a:blip r:embed="rId5" cstate="print"/>
            <a:stretch>
              <a:fillRect/>
            </a:stretch>
          </p:blipFill>
          <p:spPr>
            <a:xfrm>
              <a:off x="1853184" y="5090159"/>
              <a:ext cx="158496" cy="167640"/>
            </a:xfrm>
            <a:prstGeom prst="rect">
              <a:avLst/>
            </a:prstGeom>
          </p:spPr>
        </p:pic>
        <p:sp>
          <p:nvSpPr>
            <p:cNvPr id="50" name="object 8"/>
            <p:cNvSpPr/>
            <p:nvPr/>
          </p:nvSpPr>
          <p:spPr>
            <a:xfrm>
              <a:off x="1573529" y="5275325"/>
              <a:ext cx="669290" cy="114300"/>
            </a:xfrm>
            <a:custGeom>
              <a:avLst/>
              <a:gdLst/>
              <a:ahLst/>
              <a:cxnLst/>
              <a:rect l="l" t="t" r="r" b="b"/>
              <a:pathLst>
                <a:path w="669289" h="114300">
                  <a:moveTo>
                    <a:pt x="0" y="114300"/>
                  </a:moveTo>
                  <a:lnTo>
                    <a:pt x="756" y="69812"/>
                  </a:lnTo>
                  <a:lnTo>
                    <a:pt x="2809" y="33480"/>
                  </a:lnTo>
                  <a:lnTo>
                    <a:pt x="5840" y="8983"/>
                  </a:lnTo>
                  <a:lnTo>
                    <a:pt x="9525" y="0"/>
                  </a:lnTo>
                  <a:lnTo>
                    <a:pt x="659511" y="0"/>
                  </a:lnTo>
                  <a:lnTo>
                    <a:pt x="663195" y="8983"/>
                  </a:lnTo>
                  <a:lnTo>
                    <a:pt x="666226" y="33480"/>
                  </a:lnTo>
                  <a:lnTo>
                    <a:pt x="668279" y="69812"/>
                  </a:lnTo>
                  <a:lnTo>
                    <a:pt x="669036" y="114300"/>
                  </a:lnTo>
                </a:path>
              </a:pathLst>
            </a:custGeom>
            <a:ln w="19812">
              <a:solidFill>
                <a:srgbClr val="FF0000"/>
              </a:solidFill>
            </a:ln>
          </p:spPr>
          <p:txBody>
            <a:bodyPr wrap="square" lIns="0" tIns="0" rIns="0" bIns="0" rtlCol="0"/>
            <a:lstStyle/>
            <a:p>
              <a:endParaRPr/>
            </a:p>
          </p:txBody>
        </p:sp>
        <p:sp>
          <p:nvSpPr>
            <p:cNvPr id="51" name="object 9"/>
            <p:cNvSpPr/>
            <p:nvPr/>
          </p:nvSpPr>
          <p:spPr>
            <a:xfrm>
              <a:off x="1329690" y="4054601"/>
              <a:ext cx="1190625" cy="173990"/>
            </a:xfrm>
            <a:custGeom>
              <a:avLst/>
              <a:gdLst/>
              <a:ahLst/>
              <a:cxnLst/>
              <a:rect l="l" t="t" r="r" b="b"/>
              <a:pathLst>
                <a:path w="1190625" h="173989">
                  <a:moveTo>
                    <a:pt x="0" y="28956"/>
                  </a:moveTo>
                  <a:lnTo>
                    <a:pt x="2274" y="17680"/>
                  </a:lnTo>
                  <a:lnTo>
                    <a:pt x="8477" y="8477"/>
                  </a:lnTo>
                  <a:lnTo>
                    <a:pt x="17680" y="2274"/>
                  </a:lnTo>
                  <a:lnTo>
                    <a:pt x="28956" y="0"/>
                  </a:lnTo>
                  <a:lnTo>
                    <a:pt x="1161287" y="0"/>
                  </a:lnTo>
                  <a:lnTo>
                    <a:pt x="1172563" y="2274"/>
                  </a:lnTo>
                  <a:lnTo>
                    <a:pt x="1181766" y="8477"/>
                  </a:lnTo>
                  <a:lnTo>
                    <a:pt x="1187969" y="17680"/>
                  </a:lnTo>
                  <a:lnTo>
                    <a:pt x="1190243" y="28956"/>
                  </a:lnTo>
                  <a:lnTo>
                    <a:pt x="1190243" y="144780"/>
                  </a:lnTo>
                  <a:lnTo>
                    <a:pt x="1187969" y="156055"/>
                  </a:lnTo>
                  <a:lnTo>
                    <a:pt x="1181766" y="165258"/>
                  </a:lnTo>
                  <a:lnTo>
                    <a:pt x="1172563" y="171461"/>
                  </a:lnTo>
                  <a:lnTo>
                    <a:pt x="1161287" y="173736"/>
                  </a:lnTo>
                  <a:lnTo>
                    <a:pt x="28956" y="173736"/>
                  </a:lnTo>
                  <a:lnTo>
                    <a:pt x="17680" y="171461"/>
                  </a:lnTo>
                  <a:lnTo>
                    <a:pt x="8477" y="165258"/>
                  </a:lnTo>
                  <a:lnTo>
                    <a:pt x="2274" y="156055"/>
                  </a:lnTo>
                  <a:lnTo>
                    <a:pt x="0" y="144780"/>
                  </a:lnTo>
                  <a:lnTo>
                    <a:pt x="0" y="28956"/>
                  </a:lnTo>
                  <a:close/>
                </a:path>
              </a:pathLst>
            </a:custGeom>
            <a:ln w="25908">
              <a:solidFill>
                <a:srgbClr val="000000"/>
              </a:solidFill>
            </a:ln>
          </p:spPr>
          <p:txBody>
            <a:bodyPr wrap="square" lIns="0" tIns="0" rIns="0" bIns="0" rtlCol="0"/>
            <a:lstStyle/>
            <a:p>
              <a:endParaRPr/>
            </a:p>
          </p:txBody>
        </p:sp>
        <p:pic>
          <p:nvPicPr>
            <p:cNvPr id="52" name="object 10"/>
            <p:cNvPicPr/>
            <p:nvPr/>
          </p:nvPicPr>
          <p:blipFill>
            <a:blip r:embed="rId6" cstate="print"/>
            <a:stretch>
              <a:fillRect/>
            </a:stretch>
          </p:blipFill>
          <p:spPr>
            <a:xfrm>
              <a:off x="1839468" y="4224527"/>
              <a:ext cx="158496" cy="169164"/>
            </a:xfrm>
            <a:prstGeom prst="rect">
              <a:avLst/>
            </a:prstGeom>
          </p:spPr>
        </p:pic>
        <p:sp>
          <p:nvSpPr>
            <p:cNvPr id="53" name="object 11"/>
            <p:cNvSpPr/>
            <p:nvPr/>
          </p:nvSpPr>
          <p:spPr>
            <a:xfrm>
              <a:off x="1329690" y="3341369"/>
              <a:ext cx="1190625" cy="173990"/>
            </a:xfrm>
            <a:custGeom>
              <a:avLst/>
              <a:gdLst/>
              <a:ahLst/>
              <a:cxnLst/>
              <a:rect l="l" t="t" r="r" b="b"/>
              <a:pathLst>
                <a:path w="1190625" h="173989">
                  <a:moveTo>
                    <a:pt x="0" y="28955"/>
                  </a:moveTo>
                  <a:lnTo>
                    <a:pt x="2274" y="17680"/>
                  </a:lnTo>
                  <a:lnTo>
                    <a:pt x="8477" y="8477"/>
                  </a:lnTo>
                  <a:lnTo>
                    <a:pt x="17680" y="2274"/>
                  </a:lnTo>
                  <a:lnTo>
                    <a:pt x="28956" y="0"/>
                  </a:lnTo>
                  <a:lnTo>
                    <a:pt x="1161287" y="0"/>
                  </a:lnTo>
                  <a:lnTo>
                    <a:pt x="1172563" y="2274"/>
                  </a:lnTo>
                  <a:lnTo>
                    <a:pt x="1181766" y="8477"/>
                  </a:lnTo>
                  <a:lnTo>
                    <a:pt x="1187969" y="17680"/>
                  </a:lnTo>
                  <a:lnTo>
                    <a:pt x="1190243" y="28955"/>
                  </a:lnTo>
                  <a:lnTo>
                    <a:pt x="1190243" y="144779"/>
                  </a:lnTo>
                  <a:lnTo>
                    <a:pt x="1187969" y="156055"/>
                  </a:lnTo>
                  <a:lnTo>
                    <a:pt x="1181766" y="165258"/>
                  </a:lnTo>
                  <a:lnTo>
                    <a:pt x="1172563" y="171461"/>
                  </a:lnTo>
                  <a:lnTo>
                    <a:pt x="1161287" y="173735"/>
                  </a:lnTo>
                  <a:lnTo>
                    <a:pt x="28956" y="173735"/>
                  </a:lnTo>
                  <a:lnTo>
                    <a:pt x="17680" y="171461"/>
                  </a:lnTo>
                  <a:lnTo>
                    <a:pt x="8477" y="165258"/>
                  </a:lnTo>
                  <a:lnTo>
                    <a:pt x="2274" y="156055"/>
                  </a:lnTo>
                  <a:lnTo>
                    <a:pt x="0" y="144779"/>
                  </a:lnTo>
                  <a:lnTo>
                    <a:pt x="0" y="28955"/>
                  </a:lnTo>
                  <a:close/>
                </a:path>
              </a:pathLst>
            </a:custGeom>
            <a:ln w="25908">
              <a:solidFill>
                <a:srgbClr val="000000"/>
              </a:solidFill>
            </a:ln>
          </p:spPr>
          <p:txBody>
            <a:bodyPr wrap="square" lIns="0" tIns="0" rIns="0" bIns="0" rtlCol="0"/>
            <a:lstStyle/>
            <a:p>
              <a:endParaRPr/>
            </a:p>
          </p:txBody>
        </p:sp>
        <p:pic>
          <p:nvPicPr>
            <p:cNvPr id="54" name="object 12"/>
            <p:cNvPicPr/>
            <p:nvPr/>
          </p:nvPicPr>
          <p:blipFill>
            <a:blip r:embed="rId7" cstate="print"/>
            <a:stretch>
              <a:fillRect/>
            </a:stretch>
          </p:blipFill>
          <p:spPr>
            <a:xfrm>
              <a:off x="1839468" y="3512819"/>
              <a:ext cx="158496" cy="167639"/>
            </a:xfrm>
            <a:prstGeom prst="rect">
              <a:avLst/>
            </a:prstGeom>
          </p:spPr>
        </p:pic>
        <p:sp>
          <p:nvSpPr>
            <p:cNvPr id="55" name="object 13"/>
            <p:cNvSpPr/>
            <p:nvPr/>
          </p:nvSpPr>
          <p:spPr>
            <a:xfrm>
              <a:off x="1332737" y="2984753"/>
              <a:ext cx="1190625" cy="173990"/>
            </a:xfrm>
            <a:custGeom>
              <a:avLst/>
              <a:gdLst/>
              <a:ahLst/>
              <a:cxnLst/>
              <a:rect l="l" t="t" r="r" b="b"/>
              <a:pathLst>
                <a:path w="1190625" h="173989">
                  <a:moveTo>
                    <a:pt x="0" y="28956"/>
                  </a:moveTo>
                  <a:lnTo>
                    <a:pt x="2274" y="17680"/>
                  </a:lnTo>
                  <a:lnTo>
                    <a:pt x="8477" y="8477"/>
                  </a:lnTo>
                  <a:lnTo>
                    <a:pt x="17680" y="2274"/>
                  </a:lnTo>
                  <a:lnTo>
                    <a:pt x="28956" y="0"/>
                  </a:lnTo>
                  <a:lnTo>
                    <a:pt x="1161288" y="0"/>
                  </a:lnTo>
                  <a:lnTo>
                    <a:pt x="1172563" y="2274"/>
                  </a:lnTo>
                  <a:lnTo>
                    <a:pt x="1181766" y="8477"/>
                  </a:lnTo>
                  <a:lnTo>
                    <a:pt x="1187969" y="17680"/>
                  </a:lnTo>
                  <a:lnTo>
                    <a:pt x="1190244" y="28956"/>
                  </a:lnTo>
                  <a:lnTo>
                    <a:pt x="1190244" y="144780"/>
                  </a:lnTo>
                  <a:lnTo>
                    <a:pt x="1187969" y="156055"/>
                  </a:lnTo>
                  <a:lnTo>
                    <a:pt x="1181766" y="165258"/>
                  </a:lnTo>
                  <a:lnTo>
                    <a:pt x="1172563" y="171461"/>
                  </a:lnTo>
                  <a:lnTo>
                    <a:pt x="1161288" y="173736"/>
                  </a:lnTo>
                  <a:lnTo>
                    <a:pt x="28956" y="173736"/>
                  </a:lnTo>
                  <a:lnTo>
                    <a:pt x="17680" y="171461"/>
                  </a:lnTo>
                  <a:lnTo>
                    <a:pt x="8477" y="165258"/>
                  </a:lnTo>
                  <a:lnTo>
                    <a:pt x="2274" y="156055"/>
                  </a:lnTo>
                  <a:lnTo>
                    <a:pt x="0" y="144780"/>
                  </a:lnTo>
                  <a:lnTo>
                    <a:pt x="0" y="28956"/>
                  </a:lnTo>
                  <a:close/>
                </a:path>
              </a:pathLst>
            </a:custGeom>
            <a:ln w="25908">
              <a:solidFill>
                <a:srgbClr val="000000"/>
              </a:solidFill>
            </a:ln>
          </p:spPr>
          <p:txBody>
            <a:bodyPr wrap="square" lIns="0" tIns="0" rIns="0" bIns="0" rtlCol="0"/>
            <a:lstStyle/>
            <a:p>
              <a:endParaRPr/>
            </a:p>
          </p:txBody>
        </p:sp>
        <p:pic>
          <p:nvPicPr>
            <p:cNvPr id="56" name="object 14"/>
            <p:cNvPicPr/>
            <p:nvPr/>
          </p:nvPicPr>
          <p:blipFill>
            <a:blip r:embed="rId8" cstate="print"/>
            <a:stretch>
              <a:fillRect/>
            </a:stretch>
          </p:blipFill>
          <p:spPr>
            <a:xfrm>
              <a:off x="1851659" y="3162299"/>
              <a:ext cx="156972" cy="167639"/>
            </a:xfrm>
            <a:prstGeom prst="rect">
              <a:avLst/>
            </a:prstGeom>
          </p:spPr>
        </p:pic>
        <p:sp>
          <p:nvSpPr>
            <p:cNvPr id="57" name="object 15"/>
            <p:cNvSpPr/>
            <p:nvPr/>
          </p:nvSpPr>
          <p:spPr>
            <a:xfrm>
              <a:off x="1331214" y="2612897"/>
              <a:ext cx="1190625" cy="173990"/>
            </a:xfrm>
            <a:custGeom>
              <a:avLst/>
              <a:gdLst/>
              <a:ahLst/>
              <a:cxnLst/>
              <a:rect l="l" t="t" r="r" b="b"/>
              <a:pathLst>
                <a:path w="1190625" h="173989">
                  <a:moveTo>
                    <a:pt x="0" y="28955"/>
                  </a:moveTo>
                  <a:lnTo>
                    <a:pt x="2274" y="17680"/>
                  </a:lnTo>
                  <a:lnTo>
                    <a:pt x="8477" y="8477"/>
                  </a:lnTo>
                  <a:lnTo>
                    <a:pt x="17680" y="2274"/>
                  </a:lnTo>
                  <a:lnTo>
                    <a:pt x="28956" y="0"/>
                  </a:lnTo>
                  <a:lnTo>
                    <a:pt x="1161288" y="0"/>
                  </a:lnTo>
                  <a:lnTo>
                    <a:pt x="1172563" y="2274"/>
                  </a:lnTo>
                  <a:lnTo>
                    <a:pt x="1181766" y="8477"/>
                  </a:lnTo>
                  <a:lnTo>
                    <a:pt x="1187969" y="17680"/>
                  </a:lnTo>
                  <a:lnTo>
                    <a:pt x="1190244" y="28955"/>
                  </a:lnTo>
                  <a:lnTo>
                    <a:pt x="1190244" y="144779"/>
                  </a:lnTo>
                  <a:lnTo>
                    <a:pt x="1187969" y="156055"/>
                  </a:lnTo>
                  <a:lnTo>
                    <a:pt x="1181766" y="165258"/>
                  </a:lnTo>
                  <a:lnTo>
                    <a:pt x="1172563" y="171461"/>
                  </a:lnTo>
                  <a:lnTo>
                    <a:pt x="1161288" y="173736"/>
                  </a:lnTo>
                  <a:lnTo>
                    <a:pt x="28956" y="173736"/>
                  </a:lnTo>
                  <a:lnTo>
                    <a:pt x="17680" y="171461"/>
                  </a:lnTo>
                  <a:lnTo>
                    <a:pt x="8477" y="165258"/>
                  </a:lnTo>
                  <a:lnTo>
                    <a:pt x="2274" y="156055"/>
                  </a:lnTo>
                  <a:lnTo>
                    <a:pt x="0" y="144779"/>
                  </a:lnTo>
                  <a:lnTo>
                    <a:pt x="0" y="28955"/>
                  </a:lnTo>
                  <a:close/>
                </a:path>
              </a:pathLst>
            </a:custGeom>
            <a:ln w="25908">
              <a:solidFill>
                <a:srgbClr val="000000"/>
              </a:solidFill>
            </a:ln>
          </p:spPr>
          <p:txBody>
            <a:bodyPr wrap="square" lIns="0" tIns="0" rIns="0" bIns="0" rtlCol="0"/>
            <a:lstStyle/>
            <a:p>
              <a:endParaRPr/>
            </a:p>
          </p:txBody>
        </p:sp>
        <p:pic>
          <p:nvPicPr>
            <p:cNvPr id="58" name="object 16"/>
            <p:cNvPicPr/>
            <p:nvPr/>
          </p:nvPicPr>
          <p:blipFill>
            <a:blip r:embed="rId8" cstate="print"/>
            <a:stretch>
              <a:fillRect/>
            </a:stretch>
          </p:blipFill>
          <p:spPr>
            <a:xfrm>
              <a:off x="1856231" y="2799587"/>
              <a:ext cx="156972" cy="167639"/>
            </a:xfrm>
            <a:prstGeom prst="rect">
              <a:avLst/>
            </a:prstGeom>
          </p:spPr>
        </p:pic>
        <p:pic>
          <p:nvPicPr>
            <p:cNvPr id="59" name="object 17"/>
            <p:cNvPicPr/>
            <p:nvPr/>
          </p:nvPicPr>
          <p:blipFill>
            <a:blip r:embed="rId9" cstate="print"/>
            <a:stretch>
              <a:fillRect/>
            </a:stretch>
          </p:blipFill>
          <p:spPr>
            <a:xfrm>
              <a:off x="1847087" y="2430779"/>
              <a:ext cx="156972" cy="167639"/>
            </a:xfrm>
            <a:prstGeom prst="rect">
              <a:avLst/>
            </a:prstGeom>
          </p:spPr>
        </p:pic>
        <p:sp>
          <p:nvSpPr>
            <p:cNvPr id="60" name="object 18"/>
            <p:cNvSpPr/>
            <p:nvPr/>
          </p:nvSpPr>
          <p:spPr>
            <a:xfrm>
              <a:off x="1332737" y="3697985"/>
              <a:ext cx="1190625" cy="173990"/>
            </a:xfrm>
            <a:custGeom>
              <a:avLst/>
              <a:gdLst/>
              <a:ahLst/>
              <a:cxnLst/>
              <a:rect l="l" t="t" r="r" b="b"/>
              <a:pathLst>
                <a:path w="1190625" h="173989">
                  <a:moveTo>
                    <a:pt x="0" y="28956"/>
                  </a:moveTo>
                  <a:lnTo>
                    <a:pt x="2274" y="17680"/>
                  </a:lnTo>
                  <a:lnTo>
                    <a:pt x="8477" y="8477"/>
                  </a:lnTo>
                  <a:lnTo>
                    <a:pt x="17680" y="2274"/>
                  </a:lnTo>
                  <a:lnTo>
                    <a:pt x="28956" y="0"/>
                  </a:lnTo>
                  <a:lnTo>
                    <a:pt x="1161288" y="0"/>
                  </a:lnTo>
                  <a:lnTo>
                    <a:pt x="1172563" y="2274"/>
                  </a:lnTo>
                  <a:lnTo>
                    <a:pt x="1181766" y="8477"/>
                  </a:lnTo>
                  <a:lnTo>
                    <a:pt x="1187969" y="17680"/>
                  </a:lnTo>
                  <a:lnTo>
                    <a:pt x="1190244" y="28956"/>
                  </a:lnTo>
                  <a:lnTo>
                    <a:pt x="1190244" y="144780"/>
                  </a:lnTo>
                  <a:lnTo>
                    <a:pt x="1187969" y="156055"/>
                  </a:lnTo>
                  <a:lnTo>
                    <a:pt x="1181766" y="165258"/>
                  </a:lnTo>
                  <a:lnTo>
                    <a:pt x="1172563" y="171461"/>
                  </a:lnTo>
                  <a:lnTo>
                    <a:pt x="1161288" y="173736"/>
                  </a:lnTo>
                  <a:lnTo>
                    <a:pt x="28956" y="173736"/>
                  </a:lnTo>
                  <a:lnTo>
                    <a:pt x="17680" y="171461"/>
                  </a:lnTo>
                  <a:lnTo>
                    <a:pt x="8477" y="165258"/>
                  </a:lnTo>
                  <a:lnTo>
                    <a:pt x="2274" y="156055"/>
                  </a:lnTo>
                  <a:lnTo>
                    <a:pt x="0" y="144780"/>
                  </a:lnTo>
                  <a:lnTo>
                    <a:pt x="0" y="28956"/>
                  </a:lnTo>
                  <a:close/>
                </a:path>
              </a:pathLst>
            </a:custGeom>
            <a:ln w="25908">
              <a:solidFill>
                <a:srgbClr val="000000"/>
              </a:solidFill>
            </a:ln>
          </p:spPr>
          <p:txBody>
            <a:bodyPr wrap="square" lIns="0" tIns="0" rIns="0" bIns="0" rtlCol="0"/>
            <a:lstStyle/>
            <a:p>
              <a:endParaRPr/>
            </a:p>
          </p:txBody>
        </p:sp>
        <p:pic>
          <p:nvPicPr>
            <p:cNvPr id="61" name="object 19"/>
            <p:cNvPicPr/>
            <p:nvPr/>
          </p:nvPicPr>
          <p:blipFill>
            <a:blip r:embed="rId8" cstate="print"/>
            <a:stretch>
              <a:fillRect/>
            </a:stretch>
          </p:blipFill>
          <p:spPr>
            <a:xfrm>
              <a:off x="1851659" y="3875531"/>
              <a:ext cx="156972" cy="167640"/>
            </a:xfrm>
            <a:prstGeom prst="rect">
              <a:avLst/>
            </a:prstGeom>
          </p:spPr>
        </p:pic>
        <p:sp>
          <p:nvSpPr>
            <p:cNvPr id="62" name="object 20"/>
            <p:cNvSpPr/>
            <p:nvPr/>
          </p:nvSpPr>
          <p:spPr>
            <a:xfrm>
              <a:off x="1337309" y="4833365"/>
              <a:ext cx="1190625" cy="173990"/>
            </a:xfrm>
            <a:custGeom>
              <a:avLst/>
              <a:gdLst/>
              <a:ahLst/>
              <a:cxnLst/>
              <a:rect l="l" t="t" r="r" b="b"/>
              <a:pathLst>
                <a:path w="1190625" h="173989">
                  <a:moveTo>
                    <a:pt x="1161288" y="0"/>
                  </a:moveTo>
                  <a:lnTo>
                    <a:pt x="28956" y="0"/>
                  </a:lnTo>
                  <a:lnTo>
                    <a:pt x="17680" y="2274"/>
                  </a:lnTo>
                  <a:lnTo>
                    <a:pt x="8477" y="8477"/>
                  </a:lnTo>
                  <a:lnTo>
                    <a:pt x="2274" y="17680"/>
                  </a:lnTo>
                  <a:lnTo>
                    <a:pt x="0" y="28955"/>
                  </a:lnTo>
                  <a:lnTo>
                    <a:pt x="0" y="144779"/>
                  </a:lnTo>
                  <a:lnTo>
                    <a:pt x="2274" y="156055"/>
                  </a:lnTo>
                  <a:lnTo>
                    <a:pt x="8477" y="165258"/>
                  </a:lnTo>
                  <a:lnTo>
                    <a:pt x="17680" y="171461"/>
                  </a:lnTo>
                  <a:lnTo>
                    <a:pt x="28956" y="173735"/>
                  </a:lnTo>
                  <a:lnTo>
                    <a:pt x="1161288" y="173735"/>
                  </a:lnTo>
                  <a:lnTo>
                    <a:pt x="1172563" y="171461"/>
                  </a:lnTo>
                  <a:lnTo>
                    <a:pt x="1181766" y="165258"/>
                  </a:lnTo>
                  <a:lnTo>
                    <a:pt x="1187969" y="156055"/>
                  </a:lnTo>
                  <a:lnTo>
                    <a:pt x="1190244" y="144779"/>
                  </a:lnTo>
                  <a:lnTo>
                    <a:pt x="1190244" y="28955"/>
                  </a:lnTo>
                  <a:lnTo>
                    <a:pt x="1187969" y="17680"/>
                  </a:lnTo>
                  <a:lnTo>
                    <a:pt x="1181766" y="8477"/>
                  </a:lnTo>
                  <a:lnTo>
                    <a:pt x="1172563" y="2274"/>
                  </a:lnTo>
                  <a:lnTo>
                    <a:pt x="1161288" y="0"/>
                  </a:lnTo>
                  <a:close/>
                </a:path>
              </a:pathLst>
            </a:custGeom>
            <a:solidFill>
              <a:srgbClr val="FFFFFF"/>
            </a:solidFill>
          </p:spPr>
          <p:txBody>
            <a:bodyPr wrap="square" lIns="0" tIns="0" rIns="0" bIns="0" rtlCol="0"/>
            <a:lstStyle/>
            <a:p>
              <a:endParaRPr/>
            </a:p>
          </p:txBody>
        </p:sp>
        <p:sp>
          <p:nvSpPr>
            <p:cNvPr id="63" name="object 21"/>
            <p:cNvSpPr/>
            <p:nvPr/>
          </p:nvSpPr>
          <p:spPr>
            <a:xfrm>
              <a:off x="1337309" y="4833365"/>
              <a:ext cx="1190625" cy="173990"/>
            </a:xfrm>
            <a:custGeom>
              <a:avLst/>
              <a:gdLst/>
              <a:ahLst/>
              <a:cxnLst/>
              <a:rect l="l" t="t" r="r" b="b"/>
              <a:pathLst>
                <a:path w="1190625" h="173989">
                  <a:moveTo>
                    <a:pt x="0" y="28955"/>
                  </a:moveTo>
                  <a:lnTo>
                    <a:pt x="2274" y="17680"/>
                  </a:lnTo>
                  <a:lnTo>
                    <a:pt x="8477" y="8477"/>
                  </a:lnTo>
                  <a:lnTo>
                    <a:pt x="17680" y="2274"/>
                  </a:lnTo>
                  <a:lnTo>
                    <a:pt x="28956" y="0"/>
                  </a:lnTo>
                  <a:lnTo>
                    <a:pt x="1161288" y="0"/>
                  </a:lnTo>
                  <a:lnTo>
                    <a:pt x="1172563" y="2274"/>
                  </a:lnTo>
                  <a:lnTo>
                    <a:pt x="1181766" y="8477"/>
                  </a:lnTo>
                  <a:lnTo>
                    <a:pt x="1187969" y="17680"/>
                  </a:lnTo>
                  <a:lnTo>
                    <a:pt x="1190244" y="28955"/>
                  </a:lnTo>
                  <a:lnTo>
                    <a:pt x="1190244" y="144779"/>
                  </a:lnTo>
                  <a:lnTo>
                    <a:pt x="1187969" y="156055"/>
                  </a:lnTo>
                  <a:lnTo>
                    <a:pt x="1181766" y="165258"/>
                  </a:lnTo>
                  <a:lnTo>
                    <a:pt x="1172563" y="171461"/>
                  </a:lnTo>
                  <a:lnTo>
                    <a:pt x="1161288" y="173735"/>
                  </a:lnTo>
                  <a:lnTo>
                    <a:pt x="28956" y="173735"/>
                  </a:lnTo>
                  <a:lnTo>
                    <a:pt x="17680" y="171461"/>
                  </a:lnTo>
                  <a:lnTo>
                    <a:pt x="8477" y="165258"/>
                  </a:lnTo>
                  <a:lnTo>
                    <a:pt x="2274" y="156055"/>
                  </a:lnTo>
                  <a:lnTo>
                    <a:pt x="0" y="144779"/>
                  </a:lnTo>
                  <a:lnTo>
                    <a:pt x="0" y="28955"/>
                  </a:lnTo>
                  <a:close/>
                </a:path>
              </a:pathLst>
            </a:custGeom>
            <a:ln w="25908">
              <a:solidFill>
                <a:srgbClr val="000000"/>
              </a:solidFill>
            </a:ln>
          </p:spPr>
          <p:txBody>
            <a:bodyPr wrap="square" lIns="0" tIns="0" rIns="0" bIns="0" rtlCol="0"/>
            <a:lstStyle/>
            <a:p>
              <a:endParaRPr/>
            </a:p>
          </p:txBody>
        </p:sp>
      </p:grpSp>
      <p:sp>
        <p:nvSpPr>
          <p:cNvPr id="64" name="object 22"/>
          <p:cNvSpPr txBox="1"/>
          <p:nvPr/>
        </p:nvSpPr>
        <p:spPr>
          <a:xfrm>
            <a:off x="7092569" y="2589798"/>
            <a:ext cx="1082040" cy="2427605"/>
          </a:xfrm>
          <a:prstGeom prst="rect">
            <a:avLst/>
          </a:prstGeom>
        </p:spPr>
        <p:txBody>
          <a:bodyPr vert="horz" wrap="square" lIns="0" tIns="13335" rIns="0" bIns="0" rtlCol="0">
            <a:spAutoFit/>
          </a:bodyPr>
          <a:lstStyle/>
          <a:p>
            <a:pPr marR="38100" algn="ctr">
              <a:lnSpc>
                <a:spcPct val="100000"/>
              </a:lnSpc>
              <a:spcBef>
                <a:spcPts val="105"/>
              </a:spcBef>
            </a:pPr>
            <a:r>
              <a:rPr sz="1100" dirty="0">
                <a:latin typeface="Arial"/>
                <a:cs typeface="Arial"/>
              </a:rPr>
              <a:t>Softmax</a:t>
            </a:r>
          </a:p>
          <a:p>
            <a:pPr marL="12700" marR="5080" algn="ctr">
              <a:lnSpc>
                <a:spcPts val="2920"/>
              </a:lnSpc>
              <a:spcBef>
                <a:spcPts val="309"/>
              </a:spcBef>
            </a:pPr>
            <a:r>
              <a:rPr sz="1100" spc="-5" dirty="0">
                <a:latin typeface="Arial"/>
                <a:cs typeface="Arial"/>
              </a:rPr>
              <a:t>CNN/DNN</a:t>
            </a:r>
            <a:r>
              <a:rPr sz="1100" spc="-55" dirty="0">
                <a:latin typeface="Arial"/>
                <a:cs typeface="Arial"/>
              </a:rPr>
              <a:t> </a:t>
            </a:r>
            <a:r>
              <a:rPr sz="1100" spc="-5" dirty="0">
                <a:latin typeface="Arial"/>
                <a:cs typeface="Arial"/>
              </a:rPr>
              <a:t>layers </a:t>
            </a:r>
            <a:r>
              <a:rPr sz="1100" spc="-290" dirty="0">
                <a:latin typeface="Arial"/>
                <a:cs typeface="Arial"/>
              </a:rPr>
              <a:t> </a:t>
            </a:r>
            <a:r>
              <a:rPr sz="1100" spc="-5" dirty="0">
                <a:latin typeface="Arial"/>
                <a:cs typeface="Arial"/>
              </a:rPr>
              <a:t>Dropout</a:t>
            </a:r>
            <a:endParaRPr sz="1100" dirty="0">
              <a:latin typeface="Arial"/>
              <a:cs typeface="Arial"/>
            </a:endParaRPr>
          </a:p>
          <a:p>
            <a:pPr marL="133985" marR="170815" algn="ctr">
              <a:lnSpc>
                <a:spcPts val="2750"/>
              </a:lnSpc>
              <a:spcBef>
                <a:spcPts val="75"/>
              </a:spcBef>
            </a:pPr>
            <a:r>
              <a:rPr sz="1100" dirty="0">
                <a:latin typeface="Arial"/>
                <a:cs typeface="Arial"/>
              </a:rPr>
              <a:t>L</a:t>
            </a:r>
            <a:r>
              <a:rPr sz="1100" spc="-5" dirty="0">
                <a:latin typeface="Arial"/>
                <a:cs typeface="Arial"/>
              </a:rPr>
              <a:t>e</a:t>
            </a:r>
            <a:r>
              <a:rPr sz="1100" dirty="0">
                <a:latin typeface="Arial"/>
                <a:cs typeface="Arial"/>
              </a:rPr>
              <a:t>a</a:t>
            </a:r>
            <a:r>
              <a:rPr sz="1100" spc="5" dirty="0">
                <a:latin typeface="Arial"/>
                <a:cs typeface="Arial"/>
              </a:rPr>
              <a:t>k</a:t>
            </a:r>
            <a:r>
              <a:rPr sz="1100" dirty="0">
                <a:latin typeface="Arial"/>
                <a:cs typeface="Arial"/>
              </a:rPr>
              <a:t>y</a:t>
            </a:r>
            <a:r>
              <a:rPr sz="1100" spc="-20" dirty="0">
                <a:latin typeface="Arial"/>
                <a:cs typeface="Arial"/>
              </a:rPr>
              <a:t> </a:t>
            </a:r>
            <a:r>
              <a:rPr sz="1100" spc="-10" dirty="0">
                <a:latin typeface="Arial"/>
                <a:cs typeface="Arial"/>
              </a:rPr>
              <a:t>R</a:t>
            </a:r>
            <a:r>
              <a:rPr sz="1100" dirty="0">
                <a:latin typeface="Arial"/>
                <a:cs typeface="Arial"/>
              </a:rPr>
              <a:t>e</a:t>
            </a:r>
            <a:r>
              <a:rPr sz="1100" spc="-5" dirty="0">
                <a:latin typeface="Arial"/>
                <a:cs typeface="Arial"/>
              </a:rPr>
              <a:t>L</a:t>
            </a:r>
            <a:r>
              <a:rPr sz="1100" dirty="0">
                <a:latin typeface="Arial"/>
                <a:cs typeface="Arial"/>
              </a:rPr>
              <a:t>U  </a:t>
            </a:r>
            <a:r>
              <a:rPr sz="1100" spc="-5" dirty="0">
                <a:latin typeface="Arial"/>
                <a:cs typeface="Arial"/>
              </a:rPr>
              <a:t>Layer</a:t>
            </a:r>
            <a:r>
              <a:rPr sz="1100" spc="-40" dirty="0">
                <a:latin typeface="Arial"/>
                <a:cs typeface="Arial"/>
              </a:rPr>
              <a:t> </a:t>
            </a:r>
            <a:r>
              <a:rPr sz="1100" spc="-5" dirty="0">
                <a:latin typeface="Arial"/>
                <a:cs typeface="Arial"/>
              </a:rPr>
              <a:t>Norm</a:t>
            </a:r>
            <a:endParaRPr sz="1100" dirty="0">
              <a:latin typeface="Arial"/>
              <a:cs typeface="Arial"/>
            </a:endParaRPr>
          </a:p>
          <a:p>
            <a:pPr>
              <a:lnSpc>
                <a:spcPct val="100000"/>
              </a:lnSpc>
              <a:spcBef>
                <a:spcPts val="25"/>
              </a:spcBef>
            </a:pPr>
            <a:endParaRPr sz="1000" dirty="0">
              <a:latin typeface="Arial"/>
              <a:cs typeface="Arial"/>
            </a:endParaRPr>
          </a:p>
          <a:p>
            <a:pPr marR="55880" algn="ctr">
              <a:lnSpc>
                <a:spcPct val="100000"/>
              </a:lnSpc>
            </a:pPr>
            <a:r>
              <a:rPr sz="1100" spc="-5" dirty="0">
                <a:latin typeface="Arial"/>
                <a:cs typeface="Arial"/>
              </a:rPr>
              <a:t>Pooling</a:t>
            </a:r>
            <a:endParaRPr sz="1100" dirty="0">
              <a:latin typeface="Arial"/>
              <a:cs typeface="Arial"/>
            </a:endParaRPr>
          </a:p>
          <a:p>
            <a:pPr>
              <a:lnSpc>
                <a:spcPct val="100000"/>
              </a:lnSpc>
              <a:spcBef>
                <a:spcPts val="30"/>
              </a:spcBef>
            </a:pPr>
            <a:endParaRPr sz="1750" dirty="0">
              <a:latin typeface="Arial"/>
              <a:cs typeface="Arial"/>
            </a:endParaRPr>
          </a:p>
          <a:p>
            <a:pPr marR="38100" algn="ctr">
              <a:lnSpc>
                <a:spcPct val="100000"/>
              </a:lnSpc>
              <a:spcBef>
                <a:spcPts val="5"/>
              </a:spcBef>
            </a:pPr>
            <a:r>
              <a:rPr sz="1100" spc="-5" dirty="0">
                <a:latin typeface="Arial"/>
                <a:cs typeface="Arial"/>
              </a:rPr>
              <a:t>Convolution</a:t>
            </a:r>
            <a:endParaRPr sz="1100" dirty="0">
              <a:latin typeface="Arial"/>
              <a:cs typeface="Arial"/>
            </a:endParaRPr>
          </a:p>
        </p:txBody>
      </p:sp>
      <p:sp>
        <p:nvSpPr>
          <p:cNvPr id="65" name="object 23"/>
          <p:cNvSpPr txBox="1"/>
          <p:nvPr/>
        </p:nvSpPr>
        <p:spPr>
          <a:xfrm>
            <a:off x="7212457" y="2213116"/>
            <a:ext cx="769620" cy="177800"/>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Arial"/>
                <a:cs typeface="Arial"/>
              </a:rPr>
              <a:t>Classification</a:t>
            </a:r>
            <a:endParaRPr sz="1000">
              <a:latin typeface="Arial"/>
              <a:cs typeface="Arial"/>
            </a:endParaRPr>
          </a:p>
        </p:txBody>
      </p:sp>
      <p:sp>
        <p:nvSpPr>
          <p:cNvPr id="69" name="object 41"/>
          <p:cNvSpPr txBox="1"/>
          <p:nvPr/>
        </p:nvSpPr>
        <p:spPr>
          <a:xfrm>
            <a:off x="7174357" y="5906473"/>
            <a:ext cx="1066165" cy="167005"/>
          </a:xfrm>
          <a:prstGeom prst="rect">
            <a:avLst/>
          </a:prstGeom>
        </p:spPr>
        <p:txBody>
          <a:bodyPr vert="horz" wrap="square" lIns="0" tIns="0" rIns="0" bIns="0" rtlCol="0">
            <a:spAutoFit/>
          </a:bodyPr>
          <a:lstStyle/>
          <a:p>
            <a:pPr marL="12700">
              <a:lnSpc>
                <a:spcPct val="100000"/>
              </a:lnSpc>
            </a:pPr>
            <a:r>
              <a:rPr sz="1000" i="1" spc="-5" dirty="0">
                <a:latin typeface="Arial"/>
                <a:cs typeface="Arial"/>
              </a:rPr>
              <a:t>Speech</a:t>
            </a:r>
            <a:r>
              <a:rPr sz="1000" i="1" spc="-65" dirty="0">
                <a:latin typeface="Arial"/>
                <a:cs typeface="Arial"/>
              </a:rPr>
              <a:t> </a:t>
            </a:r>
            <a:r>
              <a:rPr sz="1000" i="1" spc="-5" dirty="0">
                <a:latin typeface="Arial"/>
                <a:cs typeface="Arial"/>
              </a:rPr>
              <a:t>Waveform</a:t>
            </a:r>
            <a:endParaRPr sz="1000">
              <a:latin typeface="Arial"/>
              <a:cs typeface="Arial"/>
            </a:endParaRPr>
          </a:p>
        </p:txBody>
      </p:sp>
      <p:pic>
        <p:nvPicPr>
          <p:cNvPr id="70" name="object 28"/>
          <p:cNvPicPr/>
          <p:nvPr/>
        </p:nvPicPr>
        <p:blipFill>
          <a:blip r:embed="rId10" cstate="print"/>
          <a:stretch>
            <a:fillRect/>
          </a:stretch>
        </p:blipFill>
        <p:spPr>
          <a:xfrm>
            <a:off x="971600" y="3861048"/>
            <a:ext cx="3744416" cy="2160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algn="l" rtl="0"/>
            <a:r>
              <a:rPr lang="en-US" sz="1800" dirty="0"/>
              <a:t>Instead of learning CNN coefficients, </a:t>
            </a:r>
            <a:r>
              <a:rPr lang="en-US" sz="1800" dirty="0" err="1"/>
              <a:t>SincNet</a:t>
            </a:r>
            <a:endParaRPr lang="en-US" sz="1800" dirty="0"/>
          </a:p>
          <a:p>
            <a:pPr algn="l" rtl="0">
              <a:buNone/>
            </a:pPr>
            <a:r>
              <a:rPr lang="en-US" sz="1800" dirty="0"/>
              <a:t>Learns only the cutoff frequencies</a:t>
            </a:r>
          </a:p>
          <a:p>
            <a:pPr algn="l" rtl="0"/>
            <a:r>
              <a:rPr lang="en-US" sz="1800" dirty="0"/>
              <a:t>Pros:</a:t>
            </a:r>
          </a:p>
          <a:p>
            <a:pPr lvl="1" algn="l" rtl="0"/>
            <a:r>
              <a:rPr lang="en-US" sz="1800" dirty="0"/>
              <a:t>Fewer parameters </a:t>
            </a:r>
            <a:endParaRPr lang="he-IL" sz="1800" dirty="0"/>
          </a:p>
          <a:p>
            <a:pPr lvl="1" algn="l" rtl="0"/>
            <a:r>
              <a:rPr lang="en-US" sz="1800" dirty="0"/>
              <a:t>Fast Convergence</a:t>
            </a:r>
          </a:p>
          <a:p>
            <a:pPr lvl="1" algn="l" rtl="0"/>
            <a:r>
              <a:rPr lang="en-US" sz="1800" dirty="0"/>
              <a:t>Interpretable model</a:t>
            </a:r>
          </a:p>
        </p:txBody>
      </p:sp>
      <p:sp>
        <p:nvSpPr>
          <p:cNvPr id="3" name="כותרת 2"/>
          <p:cNvSpPr>
            <a:spLocks noGrp="1"/>
          </p:cNvSpPr>
          <p:nvPr>
            <p:ph type="title"/>
          </p:nvPr>
        </p:nvSpPr>
        <p:spPr/>
        <p:txBody>
          <a:bodyPr>
            <a:normAutofit/>
          </a:bodyPr>
          <a:lstStyle/>
          <a:p>
            <a:pPr rtl="0"/>
            <a:r>
              <a:rPr lang="en-US" sz="3600" dirty="0" err="1"/>
              <a:t>SincNet</a:t>
            </a:r>
            <a:endParaRPr lang="he-IL" sz="3600" dirty="0"/>
          </a:p>
        </p:txBody>
      </p:sp>
      <p:grpSp>
        <p:nvGrpSpPr>
          <p:cNvPr id="343" name="object 3"/>
          <p:cNvGrpSpPr/>
          <p:nvPr/>
        </p:nvGrpSpPr>
        <p:grpSpPr>
          <a:xfrm>
            <a:off x="5262167" y="3684612"/>
            <a:ext cx="3456304" cy="2494915"/>
            <a:chOff x="760476" y="3735260"/>
            <a:chExt cx="3456304" cy="2494915"/>
          </a:xfrm>
        </p:grpSpPr>
        <p:pic>
          <p:nvPicPr>
            <p:cNvPr id="344" name="object 4"/>
            <p:cNvPicPr/>
            <p:nvPr/>
          </p:nvPicPr>
          <p:blipFill>
            <a:blip r:embed="rId3" cstate="print"/>
            <a:stretch>
              <a:fillRect/>
            </a:stretch>
          </p:blipFill>
          <p:spPr>
            <a:xfrm>
              <a:off x="760476" y="5440679"/>
              <a:ext cx="3164360" cy="789296"/>
            </a:xfrm>
            <a:prstGeom prst="rect">
              <a:avLst/>
            </a:prstGeom>
          </p:spPr>
        </p:pic>
        <p:sp>
          <p:nvSpPr>
            <p:cNvPr id="345" name="object 5"/>
            <p:cNvSpPr/>
            <p:nvPr/>
          </p:nvSpPr>
          <p:spPr>
            <a:xfrm>
              <a:off x="1159764" y="5308091"/>
              <a:ext cx="2235200" cy="0"/>
            </a:xfrm>
            <a:custGeom>
              <a:avLst/>
              <a:gdLst/>
              <a:ahLst/>
              <a:cxnLst/>
              <a:rect l="l" t="t" r="r" b="b"/>
              <a:pathLst>
                <a:path w="2235200">
                  <a:moveTo>
                    <a:pt x="0" y="0"/>
                  </a:moveTo>
                  <a:lnTo>
                    <a:pt x="2234946" y="0"/>
                  </a:lnTo>
                </a:path>
              </a:pathLst>
            </a:custGeom>
            <a:ln w="9144">
              <a:solidFill>
                <a:srgbClr val="000000"/>
              </a:solidFill>
            </a:ln>
          </p:spPr>
          <p:txBody>
            <a:bodyPr wrap="square" lIns="0" tIns="0" rIns="0" bIns="0" rtlCol="0"/>
            <a:lstStyle/>
            <a:p>
              <a:endParaRPr/>
            </a:p>
          </p:txBody>
        </p:sp>
        <p:sp>
          <p:nvSpPr>
            <p:cNvPr id="346" name="object 6"/>
            <p:cNvSpPr/>
            <p:nvPr/>
          </p:nvSpPr>
          <p:spPr>
            <a:xfrm>
              <a:off x="1976628" y="4518659"/>
              <a:ext cx="2235200" cy="0"/>
            </a:xfrm>
            <a:custGeom>
              <a:avLst/>
              <a:gdLst/>
              <a:ahLst/>
              <a:cxnLst/>
              <a:rect l="l" t="t" r="r" b="b"/>
              <a:pathLst>
                <a:path w="2235200">
                  <a:moveTo>
                    <a:pt x="0" y="0"/>
                  </a:moveTo>
                  <a:lnTo>
                    <a:pt x="2234946" y="0"/>
                  </a:lnTo>
                </a:path>
              </a:pathLst>
            </a:custGeom>
            <a:ln w="9144">
              <a:solidFill>
                <a:srgbClr val="000000"/>
              </a:solidFill>
              <a:prstDash val="sysDash"/>
            </a:ln>
          </p:spPr>
          <p:txBody>
            <a:bodyPr wrap="square" lIns="0" tIns="0" rIns="0" bIns="0" rtlCol="0"/>
            <a:lstStyle/>
            <a:p>
              <a:endParaRPr/>
            </a:p>
          </p:txBody>
        </p:sp>
        <p:pic>
          <p:nvPicPr>
            <p:cNvPr id="347" name="object 7"/>
            <p:cNvPicPr/>
            <p:nvPr/>
          </p:nvPicPr>
          <p:blipFill>
            <a:blip r:embed="rId4" cstate="print"/>
            <a:stretch>
              <a:fillRect/>
            </a:stretch>
          </p:blipFill>
          <p:spPr>
            <a:xfrm>
              <a:off x="2621280" y="3962399"/>
              <a:ext cx="167640" cy="175260"/>
            </a:xfrm>
            <a:prstGeom prst="rect">
              <a:avLst/>
            </a:prstGeom>
          </p:spPr>
        </p:pic>
        <p:sp>
          <p:nvSpPr>
            <p:cNvPr id="348" name="object 8"/>
            <p:cNvSpPr/>
            <p:nvPr/>
          </p:nvSpPr>
          <p:spPr>
            <a:xfrm>
              <a:off x="2076450" y="3748277"/>
              <a:ext cx="1270000" cy="181610"/>
            </a:xfrm>
            <a:custGeom>
              <a:avLst/>
              <a:gdLst/>
              <a:ahLst/>
              <a:cxnLst/>
              <a:rect l="l" t="t" r="r" b="b"/>
              <a:pathLst>
                <a:path w="1270000" h="181610">
                  <a:moveTo>
                    <a:pt x="0" y="30226"/>
                  </a:moveTo>
                  <a:lnTo>
                    <a:pt x="2383" y="18484"/>
                  </a:lnTo>
                  <a:lnTo>
                    <a:pt x="8874" y="8874"/>
                  </a:lnTo>
                  <a:lnTo>
                    <a:pt x="18484" y="2383"/>
                  </a:lnTo>
                  <a:lnTo>
                    <a:pt x="30225" y="0"/>
                  </a:lnTo>
                  <a:lnTo>
                    <a:pt x="1239265" y="0"/>
                  </a:lnTo>
                  <a:lnTo>
                    <a:pt x="1251007" y="2383"/>
                  </a:lnTo>
                  <a:lnTo>
                    <a:pt x="1260617" y="8874"/>
                  </a:lnTo>
                  <a:lnTo>
                    <a:pt x="1267108" y="18484"/>
                  </a:lnTo>
                  <a:lnTo>
                    <a:pt x="1269491" y="30226"/>
                  </a:lnTo>
                  <a:lnTo>
                    <a:pt x="1269491" y="151130"/>
                  </a:lnTo>
                  <a:lnTo>
                    <a:pt x="1267108" y="162871"/>
                  </a:lnTo>
                  <a:lnTo>
                    <a:pt x="1260617" y="172481"/>
                  </a:lnTo>
                  <a:lnTo>
                    <a:pt x="1251007" y="178972"/>
                  </a:lnTo>
                  <a:lnTo>
                    <a:pt x="1239265" y="181356"/>
                  </a:lnTo>
                  <a:lnTo>
                    <a:pt x="30225" y="181356"/>
                  </a:lnTo>
                  <a:lnTo>
                    <a:pt x="18484" y="178972"/>
                  </a:lnTo>
                  <a:lnTo>
                    <a:pt x="8874" y="172481"/>
                  </a:lnTo>
                  <a:lnTo>
                    <a:pt x="2383" y="162871"/>
                  </a:lnTo>
                  <a:lnTo>
                    <a:pt x="0" y="151130"/>
                  </a:lnTo>
                  <a:lnTo>
                    <a:pt x="0" y="30226"/>
                  </a:lnTo>
                  <a:close/>
                </a:path>
              </a:pathLst>
            </a:custGeom>
            <a:ln w="25908">
              <a:solidFill>
                <a:srgbClr val="000000"/>
              </a:solidFill>
            </a:ln>
          </p:spPr>
          <p:txBody>
            <a:bodyPr wrap="square" lIns="0" tIns="0" rIns="0" bIns="0" rtlCol="0"/>
            <a:lstStyle/>
            <a:p>
              <a:endParaRPr/>
            </a:p>
          </p:txBody>
        </p:sp>
      </p:grpSp>
      <p:sp>
        <p:nvSpPr>
          <p:cNvPr id="349" name="object 9"/>
          <p:cNvSpPr txBox="1"/>
          <p:nvPr/>
        </p:nvSpPr>
        <p:spPr>
          <a:xfrm>
            <a:off x="6953933" y="3695724"/>
            <a:ext cx="4908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P</a:t>
            </a:r>
            <a:r>
              <a:rPr sz="1100" dirty="0">
                <a:latin typeface="Arial"/>
                <a:cs typeface="Arial"/>
              </a:rPr>
              <a:t>o</a:t>
            </a:r>
            <a:r>
              <a:rPr sz="1100" spc="-5" dirty="0">
                <a:latin typeface="Arial"/>
                <a:cs typeface="Arial"/>
              </a:rPr>
              <a:t>o</a:t>
            </a:r>
            <a:r>
              <a:rPr sz="1100" spc="-10" dirty="0">
                <a:latin typeface="Arial"/>
                <a:cs typeface="Arial"/>
              </a:rPr>
              <a:t>li</a:t>
            </a:r>
            <a:r>
              <a:rPr sz="1100" dirty="0">
                <a:latin typeface="Arial"/>
                <a:cs typeface="Arial"/>
              </a:rPr>
              <a:t>ng</a:t>
            </a:r>
            <a:endParaRPr sz="1100">
              <a:latin typeface="Arial"/>
              <a:cs typeface="Arial"/>
            </a:endParaRPr>
          </a:p>
        </p:txBody>
      </p:sp>
      <p:sp>
        <p:nvSpPr>
          <p:cNvPr id="350" name="object 10"/>
          <p:cNvSpPr/>
          <p:nvPr/>
        </p:nvSpPr>
        <p:spPr>
          <a:xfrm>
            <a:off x="6578141" y="2582062"/>
            <a:ext cx="1270000" cy="181610"/>
          </a:xfrm>
          <a:custGeom>
            <a:avLst/>
            <a:gdLst/>
            <a:ahLst/>
            <a:cxnLst/>
            <a:rect l="l" t="t" r="r" b="b"/>
            <a:pathLst>
              <a:path w="1270000" h="181610">
                <a:moveTo>
                  <a:pt x="0" y="30225"/>
                </a:moveTo>
                <a:lnTo>
                  <a:pt x="2383" y="18484"/>
                </a:lnTo>
                <a:lnTo>
                  <a:pt x="8874" y="8874"/>
                </a:lnTo>
                <a:lnTo>
                  <a:pt x="18484" y="2383"/>
                </a:lnTo>
                <a:lnTo>
                  <a:pt x="30225" y="0"/>
                </a:lnTo>
                <a:lnTo>
                  <a:pt x="1239265" y="0"/>
                </a:lnTo>
                <a:lnTo>
                  <a:pt x="1251007" y="2383"/>
                </a:lnTo>
                <a:lnTo>
                  <a:pt x="1260617" y="8874"/>
                </a:lnTo>
                <a:lnTo>
                  <a:pt x="1267108" y="18484"/>
                </a:lnTo>
                <a:lnTo>
                  <a:pt x="1269491" y="30225"/>
                </a:lnTo>
                <a:lnTo>
                  <a:pt x="1269491" y="151129"/>
                </a:lnTo>
                <a:lnTo>
                  <a:pt x="1267108" y="162871"/>
                </a:lnTo>
                <a:lnTo>
                  <a:pt x="1260617" y="172481"/>
                </a:lnTo>
                <a:lnTo>
                  <a:pt x="1251007" y="178972"/>
                </a:lnTo>
                <a:lnTo>
                  <a:pt x="1239265" y="181355"/>
                </a:lnTo>
                <a:lnTo>
                  <a:pt x="30225" y="181355"/>
                </a:lnTo>
                <a:lnTo>
                  <a:pt x="18484" y="178972"/>
                </a:lnTo>
                <a:lnTo>
                  <a:pt x="8874" y="172481"/>
                </a:lnTo>
                <a:lnTo>
                  <a:pt x="2383" y="162871"/>
                </a:lnTo>
                <a:lnTo>
                  <a:pt x="0" y="151129"/>
                </a:lnTo>
                <a:lnTo>
                  <a:pt x="0" y="30225"/>
                </a:lnTo>
                <a:close/>
              </a:path>
            </a:pathLst>
          </a:custGeom>
          <a:ln w="25908">
            <a:solidFill>
              <a:srgbClr val="000000"/>
            </a:solidFill>
          </a:ln>
        </p:spPr>
        <p:txBody>
          <a:bodyPr wrap="square" lIns="0" tIns="0" rIns="0" bIns="0" rtlCol="0"/>
          <a:lstStyle/>
          <a:p>
            <a:endParaRPr/>
          </a:p>
        </p:txBody>
      </p:sp>
      <p:sp>
        <p:nvSpPr>
          <p:cNvPr id="351" name="object 11"/>
          <p:cNvSpPr txBox="1"/>
          <p:nvPr/>
        </p:nvSpPr>
        <p:spPr>
          <a:xfrm>
            <a:off x="6943520" y="2572918"/>
            <a:ext cx="523240"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Dropout</a:t>
            </a:r>
            <a:endParaRPr sz="1100" dirty="0">
              <a:latin typeface="Arial"/>
              <a:cs typeface="Arial"/>
            </a:endParaRPr>
          </a:p>
        </p:txBody>
      </p:sp>
      <p:sp>
        <p:nvSpPr>
          <p:cNvPr id="352" name="object 12"/>
          <p:cNvSpPr/>
          <p:nvPr/>
        </p:nvSpPr>
        <p:spPr>
          <a:xfrm>
            <a:off x="6581189" y="2208681"/>
            <a:ext cx="1270000" cy="181610"/>
          </a:xfrm>
          <a:custGeom>
            <a:avLst/>
            <a:gdLst/>
            <a:ahLst/>
            <a:cxnLst/>
            <a:rect l="l" t="t" r="r" b="b"/>
            <a:pathLst>
              <a:path w="1270000" h="181610">
                <a:moveTo>
                  <a:pt x="0" y="30225"/>
                </a:moveTo>
                <a:lnTo>
                  <a:pt x="2383" y="18484"/>
                </a:lnTo>
                <a:lnTo>
                  <a:pt x="8874" y="8874"/>
                </a:lnTo>
                <a:lnTo>
                  <a:pt x="18484" y="2383"/>
                </a:lnTo>
                <a:lnTo>
                  <a:pt x="30225" y="0"/>
                </a:lnTo>
                <a:lnTo>
                  <a:pt x="1239265" y="0"/>
                </a:lnTo>
                <a:lnTo>
                  <a:pt x="1251007" y="2383"/>
                </a:lnTo>
                <a:lnTo>
                  <a:pt x="1260617" y="8874"/>
                </a:lnTo>
                <a:lnTo>
                  <a:pt x="1267108" y="18484"/>
                </a:lnTo>
                <a:lnTo>
                  <a:pt x="1269491" y="30225"/>
                </a:lnTo>
                <a:lnTo>
                  <a:pt x="1269491" y="151130"/>
                </a:lnTo>
                <a:lnTo>
                  <a:pt x="1267108" y="162871"/>
                </a:lnTo>
                <a:lnTo>
                  <a:pt x="1260617" y="172481"/>
                </a:lnTo>
                <a:lnTo>
                  <a:pt x="1251007" y="178972"/>
                </a:lnTo>
                <a:lnTo>
                  <a:pt x="1239265" y="181356"/>
                </a:lnTo>
                <a:lnTo>
                  <a:pt x="30225" y="181356"/>
                </a:lnTo>
                <a:lnTo>
                  <a:pt x="18484" y="178972"/>
                </a:lnTo>
                <a:lnTo>
                  <a:pt x="8874" y="172481"/>
                </a:lnTo>
                <a:lnTo>
                  <a:pt x="2383" y="162871"/>
                </a:lnTo>
                <a:lnTo>
                  <a:pt x="0" y="151130"/>
                </a:lnTo>
                <a:lnTo>
                  <a:pt x="0" y="30225"/>
                </a:lnTo>
                <a:close/>
              </a:path>
            </a:pathLst>
          </a:custGeom>
          <a:ln w="25908">
            <a:solidFill>
              <a:srgbClr val="000000"/>
            </a:solidFill>
          </a:ln>
        </p:spPr>
        <p:txBody>
          <a:bodyPr wrap="square" lIns="0" tIns="0" rIns="0" bIns="0" rtlCol="0"/>
          <a:lstStyle/>
          <a:p>
            <a:endParaRPr/>
          </a:p>
        </p:txBody>
      </p:sp>
      <p:sp>
        <p:nvSpPr>
          <p:cNvPr id="353" name="object 13"/>
          <p:cNvSpPr txBox="1"/>
          <p:nvPr/>
        </p:nvSpPr>
        <p:spPr>
          <a:xfrm>
            <a:off x="6692948" y="2184806"/>
            <a:ext cx="1082040"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CNN/DNN</a:t>
            </a:r>
            <a:r>
              <a:rPr sz="1100" spc="-40" dirty="0">
                <a:latin typeface="Arial"/>
                <a:cs typeface="Arial"/>
              </a:rPr>
              <a:t> </a:t>
            </a:r>
            <a:r>
              <a:rPr sz="1100" spc="-5" dirty="0">
                <a:latin typeface="Arial"/>
                <a:cs typeface="Arial"/>
              </a:rPr>
              <a:t>layers</a:t>
            </a:r>
            <a:endParaRPr sz="1100" dirty="0">
              <a:latin typeface="Arial"/>
              <a:cs typeface="Arial"/>
            </a:endParaRPr>
          </a:p>
        </p:txBody>
      </p:sp>
      <p:sp>
        <p:nvSpPr>
          <p:cNvPr id="354" name="object 14"/>
          <p:cNvSpPr/>
          <p:nvPr/>
        </p:nvSpPr>
        <p:spPr>
          <a:xfrm>
            <a:off x="6579664" y="1820062"/>
            <a:ext cx="1270000" cy="181610"/>
          </a:xfrm>
          <a:custGeom>
            <a:avLst/>
            <a:gdLst/>
            <a:ahLst/>
            <a:cxnLst/>
            <a:rect l="l" t="t" r="r" b="b"/>
            <a:pathLst>
              <a:path w="1270000" h="181610">
                <a:moveTo>
                  <a:pt x="0" y="30225"/>
                </a:moveTo>
                <a:lnTo>
                  <a:pt x="2383" y="18484"/>
                </a:lnTo>
                <a:lnTo>
                  <a:pt x="8874" y="8874"/>
                </a:lnTo>
                <a:lnTo>
                  <a:pt x="18484" y="2383"/>
                </a:lnTo>
                <a:lnTo>
                  <a:pt x="30225" y="0"/>
                </a:lnTo>
                <a:lnTo>
                  <a:pt x="1239265" y="0"/>
                </a:lnTo>
                <a:lnTo>
                  <a:pt x="1251007" y="2383"/>
                </a:lnTo>
                <a:lnTo>
                  <a:pt x="1260617" y="8874"/>
                </a:lnTo>
                <a:lnTo>
                  <a:pt x="1267108" y="18484"/>
                </a:lnTo>
                <a:lnTo>
                  <a:pt x="1269491" y="30225"/>
                </a:lnTo>
                <a:lnTo>
                  <a:pt x="1269491" y="151129"/>
                </a:lnTo>
                <a:lnTo>
                  <a:pt x="1267108" y="162871"/>
                </a:lnTo>
                <a:lnTo>
                  <a:pt x="1260617" y="172481"/>
                </a:lnTo>
                <a:lnTo>
                  <a:pt x="1251007" y="178972"/>
                </a:lnTo>
                <a:lnTo>
                  <a:pt x="1239265" y="181355"/>
                </a:lnTo>
                <a:lnTo>
                  <a:pt x="30225" y="181355"/>
                </a:lnTo>
                <a:lnTo>
                  <a:pt x="18484" y="178972"/>
                </a:lnTo>
                <a:lnTo>
                  <a:pt x="8874" y="172481"/>
                </a:lnTo>
                <a:lnTo>
                  <a:pt x="2383" y="162871"/>
                </a:lnTo>
                <a:lnTo>
                  <a:pt x="0" y="151129"/>
                </a:lnTo>
                <a:lnTo>
                  <a:pt x="0" y="30225"/>
                </a:lnTo>
                <a:close/>
              </a:path>
            </a:pathLst>
          </a:custGeom>
          <a:ln w="25908">
            <a:solidFill>
              <a:srgbClr val="000000"/>
            </a:solidFill>
          </a:ln>
        </p:spPr>
        <p:txBody>
          <a:bodyPr wrap="square" lIns="0" tIns="0" rIns="0" bIns="0" rtlCol="0"/>
          <a:lstStyle/>
          <a:p>
            <a:endParaRPr/>
          </a:p>
        </p:txBody>
      </p:sp>
      <p:sp>
        <p:nvSpPr>
          <p:cNvPr id="355" name="object 15"/>
          <p:cNvSpPr txBox="1"/>
          <p:nvPr/>
        </p:nvSpPr>
        <p:spPr>
          <a:xfrm>
            <a:off x="6937423" y="1803552"/>
            <a:ext cx="542290"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S</a:t>
            </a:r>
            <a:r>
              <a:rPr sz="1100" dirty="0">
                <a:latin typeface="Arial"/>
                <a:cs typeface="Arial"/>
              </a:rPr>
              <a:t>o</a:t>
            </a:r>
            <a:r>
              <a:rPr sz="1100" spc="10" dirty="0">
                <a:latin typeface="Arial"/>
                <a:cs typeface="Arial"/>
              </a:rPr>
              <a:t>f</a:t>
            </a:r>
            <a:r>
              <a:rPr sz="1100" dirty="0">
                <a:latin typeface="Arial"/>
                <a:cs typeface="Arial"/>
              </a:rPr>
              <a:t>tmax</a:t>
            </a:r>
            <a:endParaRPr sz="1100">
              <a:latin typeface="Arial"/>
              <a:cs typeface="Arial"/>
            </a:endParaRPr>
          </a:p>
        </p:txBody>
      </p:sp>
      <p:sp>
        <p:nvSpPr>
          <p:cNvPr id="356" name="object 16"/>
          <p:cNvSpPr txBox="1"/>
          <p:nvPr/>
        </p:nvSpPr>
        <p:spPr>
          <a:xfrm>
            <a:off x="6946567" y="1249450"/>
            <a:ext cx="495934" cy="177800"/>
          </a:xfrm>
          <a:prstGeom prst="rect">
            <a:avLst/>
          </a:prstGeom>
        </p:spPr>
        <p:txBody>
          <a:bodyPr vert="horz" wrap="square" lIns="0" tIns="12065" rIns="0" bIns="0" rtlCol="0">
            <a:spAutoFit/>
          </a:bodyPr>
          <a:lstStyle/>
          <a:p>
            <a:pPr marL="12700">
              <a:lnSpc>
                <a:spcPct val="100000"/>
              </a:lnSpc>
              <a:spcBef>
                <a:spcPts val="95"/>
              </a:spcBef>
            </a:pPr>
            <a:r>
              <a:rPr sz="1000" i="1" spc="-10" dirty="0">
                <a:latin typeface="Arial"/>
                <a:cs typeface="Arial"/>
              </a:rPr>
              <a:t>S</a:t>
            </a:r>
            <a:r>
              <a:rPr sz="1000" i="1" spc="-5" dirty="0">
                <a:latin typeface="Arial"/>
                <a:cs typeface="Arial"/>
              </a:rPr>
              <a:t>p</a:t>
            </a:r>
            <a:r>
              <a:rPr sz="1000" i="1" spc="-10" dirty="0">
                <a:latin typeface="Arial"/>
                <a:cs typeface="Arial"/>
              </a:rPr>
              <a:t>e</a:t>
            </a:r>
            <a:r>
              <a:rPr sz="1000" i="1" spc="-5" dirty="0">
                <a:latin typeface="Arial"/>
                <a:cs typeface="Arial"/>
              </a:rPr>
              <a:t>aker</a:t>
            </a:r>
            <a:endParaRPr sz="1000" dirty="0">
              <a:latin typeface="Arial"/>
              <a:cs typeface="Arial"/>
            </a:endParaRPr>
          </a:p>
        </p:txBody>
      </p:sp>
      <p:sp>
        <p:nvSpPr>
          <p:cNvPr id="357" name="object 17"/>
          <p:cNvSpPr txBox="1"/>
          <p:nvPr/>
        </p:nvSpPr>
        <p:spPr>
          <a:xfrm>
            <a:off x="6809408" y="1401850"/>
            <a:ext cx="769620" cy="177800"/>
          </a:xfrm>
          <a:prstGeom prst="rect">
            <a:avLst/>
          </a:prstGeom>
        </p:spPr>
        <p:txBody>
          <a:bodyPr vert="horz" wrap="square" lIns="0" tIns="12065" rIns="0" bIns="0" rtlCol="0">
            <a:spAutoFit/>
          </a:bodyPr>
          <a:lstStyle/>
          <a:p>
            <a:pPr marL="12700">
              <a:lnSpc>
                <a:spcPct val="100000"/>
              </a:lnSpc>
              <a:spcBef>
                <a:spcPts val="95"/>
              </a:spcBef>
            </a:pPr>
            <a:r>
              <a:rPr sz="1000" i="1" spc="-5" dirty="0">
                <a:latin typeface="Arial"/>
                <a:cs typeface="Arial"/>
              </a:rPr>
              <a:t>Classification</a:t>
            </a:r>
            <a:endParaRPr sz="1000">
              <a:latin typeface="Arial"/>
              <a:cs typeface="Arial"/>
            </a:endParaRPr>
          </a:p>
        </p:txBody>
      </p:sp>
      <p:pic>
        <p:nvPicPr>
          <p:cNvPr id="358" name="object 18"/>
          <p:cNvPicPr/>
          <p:nvPr/>
        </p:nvPicPr>
        <p:blipFill>
          <a:blip r:embed="rId5" cstate="print"/>
          <a:stretch>
            <a:fillRect/>
          </a:stretch>
        </p:blipFill>
        <p:spPr>
          <a:xfrm>
            <a:off x="7971966" y="4979567"/>
            <a:ext cx="102362" cy="102488"/>
          </a:xfrm>
          <a:prstGeom prst="rect">
            <a:avLst/>
          </a:prstGeom>
        </p:spPr>
      </p:pic>
      <p:pic>
        <p:nvPicPr>
          <p:cNvPr id="359" name="object 19"/>
          <p:cNvPicPr/>
          <p:nvPr/>
        </p:nvPicPr>
        <p:blipFill>
          <a:blip r:embed="rId6" cstate="print"/>
          <a:stretch>
            <a:fillRect/>
          </a:stretch>
        </p:blipFill>
        <p:spPr>
          <a:xfrm>
            <a:off x="8391446" y="4576469"/>
            <a:ext cx="102362" cy="102488"/>
          </a:xfrm>
          <a:prstGeom prst="rect">
            <a:avLst/>
          </a:prstGeom>
        </p:spPr>
      </p:pic>
      <p:grpSp>
        <p:nvGrpSpPr>
          <p:cNvPr id="360" name="object 20"/>
          <p:cNvGrpSpPr/>
          <p:nvPr/>
        </p:nvGrpSpPr>
        <p:grpSpPr>
          <a:xfrm>
            <a:off x="5652120" y="1628800"/>
            <a:ext cx="3074670" cy="3993515"/>
            <a:chOff x="1150429" y="1679448"/>
            <a:chExt cx="3074670" cy="3993515"/>
          </a:xfrm>
        </p:grpSpPr>
        <p:pic>
          <p:nvPicPr>
            <p:cNvPr id="361" name="object 21"/>
            <p:cNvPicPr/>
            <p:nvPr/>
          </p:nvPicPr>
          <p:blipFill>
            <a:blip r:embed="rId7" cstate="print"/>
            <a:stretch>
              <a:fillRect/>
            </a:stretch>
          </p:blipFill>
          <p:spPr>
            <a:xfrm>
              <a:off x="2621280" y="5350763"/>
              <a:ext cx="167640" cy="173735"/>
            </a:xfrm>
            <a:prstGeom prst="rect">
              <a:avLst/>
            </a:prstGeom>
          </p:spPr>
        </p:pic>
        <p:sp>
          <p:nvSpPr>
            <p:cNvPr id="362" name="object 22"/>
            <p:cNvSpPr/>
            <p:nvPr/>
          </p:nvSpPr>
          <p:spPr>
            <a:xfrm>
              <a:off x="2349245" y="5542026"/>
              <a:ext cx="711835" cy="120650"/>
            </a:xfrm>
            <a:custGeom>
              <a:avLst/>
              <a:gdLst/>
              <a:ahLst/>
              <a:cxnLst/>
              <a:rect l="l" t="t" r="r" b="b"/>
              <a:pathLst>
                <a:path w="711835" h="120650">
                  <a:moveTo>
                    <a:pt x="0" y="120396"/>
                  </a:moveTo>
                  <a:lnTo>
                    <a:pt x="781" y="73530"/>
                  </a:lnTo>
                  <a:lnTo>
                    <a:pt x="2921" y="35261"/>
                  </a:lnTo>
                  <a:lnTo>
                    <a:pt x="6107" y="9460"/>
                  </a:lnTo>
                  <a:lnTo>
                    <a:pt x="10033" y="0"/>
                  </a:lnTo>
                  <a:lnTo>
                    <a:pt x="701675" y="0"/>
                  </a:lnTo>
                  <a:lnTo>
                    <a:pt x="705600" y="9460"/>
                  </a:lnTo>
                  <a:lnTo>
                    <a:pt x="708787" y="35261"/>
                  </a:lnTo>
                  <a:lnTo>
                    <a:pt x="710926" y="73530"/>
                  </a:lnTo>
                  <a:lnTo>
                    <a:pt x="711708" y="120396"/>
                  </a:lnTo>
                </a:path>
              </a:pathLst>
            </a:custGeom>
            <a:ln w="19811">
              <a:solidFill>
                <a:srgbClr val="FF0000"/>
              </a:solidFill>
            </a:ln>
          </p:spPr>
          <p:txBody>
            <a:bodyPr wrap="square" lIns="0" tIns="0" rIns="0" bIns="0" rtlCol="0"/>
            <a:lstStyle/>
            <a:p>
              <a:endParaRPr/>
            </a:p>
          </p:txBody>
        </p:sp>
        <p:sp>
          <p:nvSpPr>
            <p:cNvPr id="363" name="object 23"/>
            <p:cNvSpPr/>
            <p:nvPr/>
          </p:nvSpPr>
          <p:spPr>
            <a:xfrm>
              <a:off x="3392424" y="4983480"/>
              <a:ext cx="0" cy="324485"/>
            </a:xfrm>
            <a:custGeom>
              <a:avLst/>
              <a:gdLst/>
              <a:ahLst/>
              <a:cxnLst/>
              <a:rect l="l" t="t" r="r" b="b"/>
              <a:pathLst>
                <a:path h="324485">
                  <a:moveTo>
                    <a:pt x="0" y="0"/>
                  </a:moveTo>
                  <a:lnTo>
                    <a:pt x="0" y="324485"/>
                  </a:lnTo>
                </a:path>
              </a:pathLst>
            </a:custGeom>
            <a:ln w="9144">
              <a:solidFill>
                <a:srgbClr val="000000"/>
              </a:solidFill>
            </a:ln>
          </p:spPr>
          <p:txBody>
            <a:bodyPr wrap="square" lIns="0" tIns="0" rIns="0" bIns="0" rtlCol="0"/>
            <a:lstStyle/>
            <a:p>
              <a:endParaRPr/>
            </a:p>
          </p:txBody>
        </p:sp>
        <p:pic>
          <p:nvPicPr>
            <p:cNvPr id="364" name="object 24"/>
            <p:cNvPicPr/>
            <p:nvPr/>
          </p:nvPicPr>
          <p:blipFill>
            <a:blip r:embed="rId8" cstate="print"/>
            <a:stretch>
              <a:fillRect/>
            </a:stretch>
          </p:blipFill>
          <p:spPr>
            <a:xfrm>
              <a:off x="1150429" y="4202302"/>
              <a:ext cx="618553" cy="738886"/>
            </a:xfrm>
            <a:prstGeom prst="rect">
              <a:avLst/>
            </a:prstGeom>
          </p:spPr>
        </p:pic>
        <p:pic>
          <p:nvPicPr>
            <p:cNvPr id="365" name="object 25"/>
            <p:cNvPicPr/>
            <p:nvPr/>
          </p:nvPicPr>
          <p:blipFill>
            <a:blip r:embed="rId9" cstate="print"/>
            <a:stretch>
              <a:fillRect/>
            </a:stretch>
          </p:blipFill>
          <p:spPr>
            <a:xfrm>
              <a:off x="1155191" y="4980432"/>
              <a:ext cx="248412" cy="327533"/>
            </a:xfrm>
            <a:prstGeom prst="rect">
              <a:avLst/>
            </a:prstGeom>
          </p:spPr>
        </p:pic>
        <p:sp>
          <p:nvSpPr>
            <p:cNvPr id="366" name="object 26"/>
            <p:cNvSpPr/>
            <p:nvPr/>
          </p:nvSpPr>
          <p:spPr>
            <a:xfrm>
              <a:off x="1159763" y="4974336"/>
              <a:ext cx="250190" cy="334010"/>
            </a:xfrm>
            <a:custGeom>
              <a:avLst/>
              <a:gdLst/>
              <a:ahLst/>
              <a:cxnLst/>
              <a:rect l="l" t="t" r="r" b="b"/>
              <a:pathLst>
                <a:path w="250190" h="334010">
                  <a:moveTo>
                    <a:pt x="0" y="333755"/>
                  </a:moveTo>
                  <a:lnTo>
                    <a:pt x="249936" y="333755"/>
                  </a:lnTo>
                  <a:lnTo>
                    <a:pt x="249936" y="0"/>
                  </a:lnTo>
                  <a:lnTo>
                    <a:pt x="0" y="0"/>
                  </a:lnTo>
                  <a:lnTo>
                    <a:pt x="0" y="333755"/>
                  </a:lnTo>
                  <a:close/>
                </a:path>
              </a:pathLst>
            </a:custGeom>
            <a:ln w="12192">
              <a:solidFill>
                <a:srgbClr val="000000"/>
              </a:solidFill>
            </a:ln>
          </p:spPr>
          <p:txBody>
            <a:bodyPr wrap="square" lIns="0" tIns="0" rIns="0" bIns="0" rtlCol="0"/>
            <a:lstStyle/>
            <a:p>
              <a:endParaRPr/>
            </a:p>
          </p:txBody>
        </p:sp>
        <p:sp>
          <p:nvSpPr>
            <p:cNvPr id="367" name="object 27"/>
            <p:cNvSpPr/>
            <p:nvPr/>
          </p:nvSpPr>
          <p:spPr>
            <a:xfrm>
              <a:off x="1429511" y="5117592"/>
              <a:ext cx="48895" cy="47625"/>
            </a:xfrm>
            <a:custGeom>
              <a:avLst/>
              <a:gdLst/>
              <a:ahLst/>
              <a:cxnLst/>
              <a:rect l="l" t="t" r="r" b="b"/>
              <a:pathLst>
                <a:path w="48894" h="47625">
                  <a:moveTo>
                    <a:pt x="25146" y="0"/>
                  </a:moveTo>
                  <a:lnTo>
                    <a:pt x="25146" y="11810"/>
                  </a:lnTo>
                  <a:lnTo>
                    <a:pt x="0" y="11810"/>
                  </a:lnTo>
                  <a:lnTo>
                    <a:pt x="0" y="35432"/>
                  </a:lnTo>
                  <a:lnTo>
                    <a:pt x="25146" y="35432"/>
                  </a:lnTo>
                  <a:lnTo>
                    <a:pt x="25146" y="47243"/>
                  </a:lnTo>
                  <a:lnTo>
                    <a:pt x="48768" y="23621"/>
                  </a:lnTo>
                  <a:lnTo>
                    <a:pt x="25146" y="0"/>
                  </a:lnTo>
                  <a:close/>
                </a:path>
              </a:pathLst>
            </a:custGeom>
            <a:solidFill>
              <a:srgbClr val="FF0000"/>
            </a:solidFill>
          </p:spPr>
          <p:txBody>
            <a:bodyPr wrap="square" lIns="0" tIns="0" rIns="0" bIns="0" rtlCol="0"/>
            <a:lstStyle/>
            <a:p>
              <a:endParaRPr/>
            </a:p>
          </p:txBody>
        </p:sp>
        <p:sp>
          <p:nvSpPr>
            <p:cNvPr id="368" name="object 28"/>
            <p:cNvSpPr/>
            <p:nvPr/>
          </p:nvSpPr>
          <p:spPr>
            <a:xfrm>
              <a:off x="1429511" y="5117592"/>
              <a:ext cx="48895" cy="47625"/>
            </a:xfrm>
            <a:custGeom>
              <a:avLst/>
              <a:gdLst/>
              <a:ahLst/>
              <a:cxnLst/>
              <a:rect l="l" t="t" r="r" b="b"/>
              <a:pathLst>
                <a:path w="48894" h="47625">
                  <a:moveTo>
                    <a:pt x="0" y="11810"/>
                  </a:moveTo>
                  <a:lnTo>
                    <a:pt x="25146" y="11810"/>
                  </a:lnTo>
                  <a:lnTo>
                    <a:pt x="25146" y="0"/>
                  </a:lnTo>
                  <a:lnTo>
                    <a:pt x="48768" y="23621"/>
                  </a:lnTo>
                  <a:lnTo>
                    <a:pt x="25146" y="47243"/>
                  </a:lnTo>
                  <a:lnTo>
                    <a:pt x="25146"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369" name="object 29"/>
            <p:cNvPicPr/>
            <p:nvPr/>
          </p:nvPicPr>
          <p:blipFill>
            <a:blip r:embed="rId10" cstate="print"/>
            <a:stretch>
              <a:fillRect/>
            </a:stretch>
          </p:blipFill>
          <p:spPr>
            <a:xfrm>
              <a:off x="1496567" y="4983480"/>
              <a:ext cx="237744" cy="320039"/>
            </a:xfrm>
            <a:prstGeom prst="rect">
              <a:avLst/>
            </a:prstGeom>
          </p:spPr>
        </p:pic>
        <p:sp>
          <p:nvSpPr>
            <p:cNvPr id="370" name="object 30"/>
            <p:cNvSpPr/>
            <p:nvPr/>
          </p:nvSpPr>
          <p:spPr>
            <a:xfrm>
              <a:off x="1490471" y="4977383"/>
              <a:ext cx="250190" cy="332740"/>
            </a:xfrm>
            <a:custGeom>
              <a:avLst/>
              <a:gdLst/>
              <a:ahLst/>
              <a:cxnLst/>
              <a:rect l="l" t="t" r="r" b="b"/>
              <a:pathLst>
                <a:path w="250189" h="332739">
                  <a:moveTo>
                    <a:pt x="0" y="332232"/>
                  </a:moveTo>
                  <a:lnTo>
                    <a:pt x="249935" y="332232"/>
                  </a:lnTo>
                  <a:lnTo>
                    <a:pt x="249935" y="0"/>
                  </a:lnTo>
                  <a:lnTo>
                    <a:pt x="0" y="0"/>
                  </a:lnTo>
                  <a:lnTo>
                    <a:pt x="0" y="332232"/>
                  </a:lnTo>
                  <a:close/>
                </a:path>
              </a:pathLst>
            </a:custGeom>
            <a:ln w="12192">
              <a:solidFill>
                <a:srgbClr val="000000"/>
              </a:solidFill>
            </a:ln>
          </p:spPr>
          <p:txBody>
            <a:bodyPr wrap="square" lIns="0" tIns="0" rIns="0" bIns="0" rtlCol="0"/>
            <a:lstStyle/>
            <a:p>
              <a:endParaRPr/>
            </a:p>
          </p:txBody>
        </p:sp>
        <p:pic>
          <p:nvPicPr>
            <p:cNvPr id="371" name="object 31"/>
            <p:cNvPicPr/>
            <p:nvPr/>
          </p:nvPicPr>
          <p:blipFill>
            <a:blip r:embed="rId10" cstate="print"/>
            <a:stretch>
              <a:fillRect/>
            </a:stretch>
          </p:blipFill>
          <p:spPr>
            <a:xfrm>
              <a:off x="1827275" y="4978907"/>
              <a:ext cx="237744" cy="321564"/>
            </a:xfrm>
            <a:prstGeom prst="rect">
              <a:avLst/>
            </a:prstGeom>
          </p:spPr>
        </p:pic>
        <p:sp>
          <p:nvSpPr>
            <p:cNvPr id="372" name="object 32"/>
            <p:cNvSpPr/>
            <p:nvPr/>
          </p:nvSpPr>
          <p:spPr>
            <a:xfrm>
              <a:off x="1821179" y="4972812"/>
              <a:ext cx="250190" cy="334010"/>
            </a:xfrm>
            <a:custGeom>
              <a:avLst/>
              <a:gdLst/>
              <a:ahLst/>
              <a:cxnLst/>
              <a:rect l="l" t="t" r="r" b="b"/>
              <a:pathLst>
                <a:path w="250189" h="334010">
                  <a:moveTo>
                    <a:pt x="0" y="333756"/>
                  </a:moveTo>
                  <a:lnTo>
                    <a:pt x="249936" y="333756"/>
                  </a:lnTo>
                  <a:lnTo>
                    <a:pt x="249936" y="0"/>
                  </a:lnTo>
                  <a:lnTo>
                    <a:pt x="0" y="0"/>
                  </a:lnTo>
                  <a:lnTo>
                    <a:pt x="0" y="333756"/>
                  </a:lnTo>
                  <a:close/>
                </a:path>
              </a:pathLst>
            </a:custGeom>
            <a:ln w="12192">
              <a:solidFill>
                <a:srgbClr val="000000"/>
              </a:solidFill>
            </a:ln>
          </p:spPr>
          <p:txBody>
            <a:bodyPr wrap="square" lIns="0" tIns="0" rIns="0" bIns="0" rtlCol="0"/>
            <a:lstStyle/>
            <a:p>
              <a:endParaRPr/>
            </a:p>
          </p:txBody>
        </p:sp>
        <p:sp>
          <p:nvSpPr>
            <p:cNvPr id="373" name="object 33"/>
            <p:cNvSpPr/>
            <p:nvPr/>
          </p:nvSpPr>
          <p:spPr>
            <a:xfrm>
              <a:off x="2090927" y="5116068"/>
              <a:ext cx="48895" cy="47625"/>
            </a:xfrm>
            <a:custGeom>
              <a:avLst/>
              <a:gdLst/>
              <a:ahLst/>
              <a:cxnLst/>
              <a:rect l="l" t="t" r="r" b="b"/>
              <a:pathLst>
                <a:path w="48894" h="47625">
                  <a:moveTo>
                    <a:pt x="25146" y="0"/>
                  </a:moveTo>
                  <a:lnTo>
                    <a:pt x="25146" y="11810"/>
                  </a:lnTo>
                  <a:lnTo>
                    <a:pt x="0" y="11810"/>
                  </a:lnTo>
                  <a:lnTo>
                    <a:pt x="0" y="35432"/>
                  </a:lnTo>
                  <a:lnTo>
                    <a:pt x="25146" y="35432"/>
                  </a:lnTo>
                  <a:lnTo>
                    <a:pt x="25146" y="47243"/>
                  </a:lnTo>
                  <a:lnTo>
                    <a:pt x="48768" y="23621"/>
                  </a:lnTo>
                  <a:lnTo>
                    <a:pt x="25146" y="0"/>
                  </a:lnTo>
                  <a:close/>
                </a:path>
              </a:pathLst>
            </a:custGeom>
            <a:solidFill>
              <a:srgbClr val="FF0000"/>
            </a:solidFill>
          </p:spPr>
          <p:txBody>
            <a:bodyPr wrap="square" lIns="0" tIns="0" rIns="0" bIns="0" rtlCol="0"/>
            <a:lstStyle/>
            <a:p>
              <a:endParaRPr/>
            </a:p>
          </p:txBody>
        </p:sp>
        <p:sp>
          <p:nvSpPr>
            <p:cNvPr id="374" name="object 34"/>
            <p:cNvSpPr/>
            <p:nvPr/>
          </p:nvSpPr>
          <p:spPr>
            <a:xfrm>
              <a:off x="2090927" y="5116068"/>
              <a:ext cx="48895" cy="47625"/>
            </a:xfrm>
            <a:custGeom>
              <a:avLst/>
              <a:gdLst/>
              <a:ahLst/>
              <a:cxnLst/>
              <a:rect l="l" t="t" r="r" b="b"/>
              <a:pathLst>
                <a:path w="48894" h="47625">
                  <a:moveTo>
                    <a:pt x="0" y="11810"/>
                  </a:moveTo>
                  <a:lnTo>
                    <a:pt x="25146" y="11810"/>
                  </a:lnTo>
                  <a:lnTo>
                    <a:pt x="25146" y="0"/>
                  </a:lnTo>
                  <a:lnTo>
                    <a:pt x="48768" y="23621"/>
                  </a:lnTo>
                  <a:lnTo>
                    <a:pt x="25146" y="47243"/>
                  </a:lnTo>
                  <a:lnTo>
                    <a:pt x="25146"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375" name="object 35"/>
            <p:cNvPicPr/>
            <p:nvPr/>
          </p:nvPicPr>
          <p:blipFill>
            <a:blip r:embed="rId10" cstate="print"/>
            <a:stretch>
              <a:fillRect/>
            </a:stretch>
          </p:blipFill>
          <p:spPr>
            <a:xfrm>
              <a:off x="2157983" y="4981956"/>
              <a:ext cx="237744" cy="320040"/>
            </a:xfrm>
            <a:prstGeom prst="rect">
              <a:avLst/>
            </a:prstGeom>
          </p:spPr>
        </p:pic>
        <p:sp>
          <p:nvSpPr>
            <p:cNvPr id="376" name="object 36"/>
            <p:cNvSpPr/>
            <p:nvPr/>
          </p:nvSpPr>
          <p:spPr>
            <a:xfrm>
              <a:off x="2151888" y="4975860"/>
              <a:ext cx="250190" cy="332740"/>
            </a:xfrm>
            <a:custGeom>
              <a:avLst/>
              <a:gdLst/>
              <a:ahLst/>
              <a:cxnLst/>
              <a:rect l="l" t="t" r="r" b="b"/>
              <a:pathLst>
                <a:path w="250189" h="332739">
                  <a:moveTo>
                    <a:pt x="0" y="332232"/>
                  </a:moveTo>
                  <a:lnTo>
                    <a:pt x="249936" y="332232"/>
                  </a:lnTo>
                  <a:lnTo>
                    <a:pt x="249936" y="0"/>
                  </a:lnTo>
                  <a:lnTo>
                    <a:pt x="0" y="0"/>
                  </a:lnTo>
                  <a:lnTo>
                    <a:pt x="0" y="332232"/>
                  </a:lnTo>
                  <a:close/>
                </a:path>
              </a:pathLst>
            </a:custGeom>
            <a:ln w="12192">
              <a:solidFill>
                <a:srgbClr val="000000"/>
              </a:solidFill>
            </a:ln>
          </p:spPr>
          <p:txBody>
            <a:bodyPr wrap="square" lIns="0" tIns="0" rIns="0" bIns="0" rtlCol="0"/>
            <a:lstStyle/>
            <a:p>
              <a:endParaRPr/>
            </a:p>
          </p:txBody>
        </p:sp>
        <p:sp>
          <p:nvSpPr>
            <p:cNvPr id="377" name="object 37"/>
            <p:cNvSpPr/>
            <p:nvPr/>
          </p:nvSpPr>
          <p:spPr>
            <a:xfrm>
              <a:off x="1755647" y="5123688"/>
              <a:ext cx="48895" cy="45720"/>
            </a:xfrm>
            <a:custGeom>
              <a:avLst/>
              <a:gdLst/>
              <a:ahLst/>
              <a:cxnLst/>
              <a:rect l="l" t="t" r="r" b="b"/>
              <a:pathLst>
                <a:path w="48894" h="45720">
                  <a:moveTo>
                    <a:pt x="25907" y="0"/>
                  </a:moveTo>
                  <a:lnTo>
                    <a:pt x="25907" y="11430"/>
                  </a:lnTo>
                  <a:lnTo>
                    <a:pt x="0" y="11430"/>
                  </a:lnTo>
                  <a:lnTo>
                    <a:pt x="0" y="34289"/>
                  </a:lnTo>
                  <a:lnTo>
                    <a:pt x="25907" y="34289"/>
                  </a:lnTo>
                  <a:lnTo>
                    <a:pt x="25907" y="45719"/>
                  </a:lnTo>
                  <a:lnTo>
                    <a:pt x="48768" y="22860"/>
                  </a:lnTo>
                  <a:lnTo>
                    <a:pt x="25907" y="0"/>
                  </a:lnTo>
                  <a:close/>
                </a:path>
              </a:pathLst>
            </a:custGeom>
            <a:solidFill>
              <a:srgbClr val="FF0000"/>
            </a:solidFill>
          </p:spPr>
          <p:txBody>
            <a:bodyPr wrap="square" lIns="0" tIns="0" rIns="0" bIns="0" rtlCol="0"/>
            <a:lstStyle/>
            <a:p>
              <a:endParaRPr/>
            </a:p>
          </p:txBody>
        </p:sp>
        <p:sp>
          <p:nvSpPr>
            <p:cNvPr id="378" name="object 38"/>
            <p:cNvSpPr/>
            <p:nvPr/>
          </p:nvSpPr>
          <p:spPr>
            <a:xfrm>
              <a:off x="1755647" y="5123688"/>
              <a:ext cx="48895" cy="45720"/>
            </a:xfrm>
            <a:custGeom>
              <a:avLst/>
              <a:gdLst/>
              <a:ahLst/>
              <a:cxnLst/>
              <a:rect l="l" t="t" r="r" b="b"/>
              <a:pathLst>
                <a:path w="48894" h="45720">
                  <a:moveTo>
                    <a:pt x="0" y="11430"/>
                  </a:moveTo>
                  <a:lnTo>
                    <a:pt x="25907" y="11430"/>
                  </a:lnTo>
                  <a:lnTo>
                    <a:pt x="25907" y="0"/>
                  </a:lnTo>
                  <a:lnTo>
                    <a:pt x="48768" y="22860"/>
                  </a:lnTo>
                  <a:lnTo>
                    <a:pt x="25907" y="45719"/>
                  </a:lnTo>
                  <a:lnTo>
                    <a:pt x="25907" y="34289"/>
                  </a:lnTo>
                  <a:lnTo>
                    <a:pt x="0" y="34289"/>
                  </a:lnTo>
                  <a:lnTo>
                    <a:pt x="0" y="11430"/>
                  </a:lnTo>
                  <a:close/>
                </a:path>
              </a:pathLst>
            </a:custGeom>
            <a:ln w="6096">
              <a:solidFill>
                <a:srgbClr val="000000"/>
              </a:solidFill>
            </a:ln>
          </p:spPr>
          <p:txBody>
            <a:bodyPr wrap="square" lIns="0" tIns="0" rIns="0" bIns="0" rtlCol="0"/>
            <a:lstStyle/>
            <a:p>
              <a:endParaRPr/>
            </a:p>
          </p:txBody>
        </p:sp>
        <p:sp>
          <p:nvSpPr>
            <p:cNvPr id="379" name="object 39"/>
            <p:cNvSpPr/>
            <p:nvPr/>
          </p:nvSpPr>
          <p:spPr>
            <a:xfrm>
              <a:off x="2426208" y="5119116"/>
              <a:ext cx="48895" cy="45720"/>
            </a:xfrm>
            <a:custGeom>
              <a:avLst/>
              <a:gdLst/>
              <a:ahLst/>
              <a:cxnLst/>
              <a:rect l="l" t="t" r="r" b="b"/>
              <a:pathLst>
                <a:path w="48894" h="45720">
                  <a:moveTo>
                    <a:pt x="25908" y="0"/>
                  </a:moveTo>
                  <a:lnTo>
                    <a:pt x="25908" y="11429"/>
                  </a:lnTo>
                  <a:lnTo>
                    <a:pt x="0" y="11429"/>
                  </a:lnTo>
                  <a:lnTo>
                    <a:pt x="0" y="34289"/>
                  </a:lnTo>
                  <a:lnTo>
                    <a:pt x="25908" y="34289"/>
                  </a:lnTo>
                  <a:lnTo>
                    <a:pt x="25908" y="45719"/>
                  </a:lnTo>
                  <a:lnTo>
                    <a:pt x="48768" y="22859"/>
                  </a:lnTo>
                  <a:lnTo>
                    <a:pt x="25908" y="0"/>
                  </a:lnTo>
                  <a:close/>
                </a:path>
              </a:pathLst>
            </a:custGeom>
            <a:solidFill>
              <a:srgbClr val="FF0000"/>
            </a:solidFill>
          </p:spPr>
          <p:txBody>
            <a:bodyPr wrap="square" lIns="0" tIns="0" rIns="0" bIns="0" rtlCol="0"/>
            <a:lstStyle/>
            <a:p>
              <a:endParaRPr/>
            </a:p>
          </p:txBody>
        </p:sp>
        <p:sp>
          <p:nvSpPr>
            <p:cNvPr id="380" name="object 40"/>
            <p:cNvSpPr/>
            <p:nvPr/>
          </p:nvSpPr>
          <p:spPr>
            <a:xfrm>
              <a:off x="2426208" y="5119116"/>
              <a:ext cx="48895" cy="45720"/>
            </a:xfrm>
            <a:custGeom>
              <a:avLst/>
              <a:gdLst/>
              <a:ahLst/>
              <a:cxnLst/>
              <a:rect l="l" t="t" r="r" b="b"/>
              <a:pathLst>
                <a:path w="48894" h="45720">
                  <a:moveTo>
                    <a:pt x="0" y="11429"/>
                  </a:moveTo>
                  <a:lnTo>
                    <a:pt x="25908" y="11429"/>
                  </a:lnTo>
                  <a:lnTo>
                    <a:pt x="25908" y="0"/>
                  </a:lnTo>
                  <a:lnTo>
                    <a:pt x="48768" y="22859"/>
                  </a:lnTo>
                  <a:lnTo>
                    <a:pt x="25908" y="45719"/>
                  </a:lnTo>
                  <a:lnTo>
                    <a:pt x="25908" y="34289"/>
                  </a:lnTo>
                  <a:lnTo>
                    <a:pt x="0" y="34289"/>
                  </a:lnTo>
                  <a:lnTo>
                    <a:pt x="0" y="11429"/>
                  </a:lnTo>
                  <a:close/>
                </a:path>
              </a:pathLst>
            </a:custGeom>
            <a:ln w="6096">
              <a:solidFill>
                <a:srgbClr val="000000"/>
              </a:solidFill>
            </a:ln>
          </p:spPr>
          <p:txBody>
            <a:bodyPr wrap="square" lIns="0" tIns="0" rIns="0" bIns="0" rtlCol="0"/>
            <a:lstStyle/>
            <a:p>
              <a:endParaRPr/>
            </a:p>
          </p:txBody>
        </p:sp>
        <p:pic>
          <p:nvPicPr>
            <p:cNvPr id="381" name="object 41"/>
            <p:cNvPicPr/>
            <p:nvPr/>
          </p:nvPicPr>
          <p:blipFill>
            <a:blip r:embed="rId10" cstate="print"/>
            <a:stretch>
              <a:fillRect/>
            </a:stretch>
          </p:blipFill>
          <p:spPr>
            <a:xfrm>
              <a:off x="2493263" y="4983480"/>
              <a:ext cx="237744" cy="321563"/>
            </a:xfrm>
            <a:prstGeom prst="rect">
              <a:avLst/>
            </a:prstGeom>
          </p:spPr>
        </p:pic>
        <p:sp>
          <p:nvSpPr>
            <p:cNvPr id="382" name="object 42"/>
            <p:cNvSpPr/>
            <p:nvPr/>
          </p:nvSpPr>
          <p:spPr>
            <a:xfrm>
              <a:off x="2487167" y="4977383"/>
              <a:ext cx="250190" cy="334010"/>
            </a:xfrm>
            <a:custGeom>
              <a:avLst/>
              <a:gdLst/>
              <a:ahLst/>
              <a:cxnLst/>
              <a:rect l="l" t="t" r="r" b="b"/>
              <a:pathLst>
                <a:path w="250189" h="334010">
                  <a:moveTo>
                    <a:pt x="0" y="333755"/>
                  </a:moveTo>
                  <a:lnTo>
                    <a:pt x="249936" y="333755"/>
                  </a:lnTo>
                  <a:lnTo>
                    <a:pt x="249936" y="0"/>
                  </a:lnTo>
                  <a:lnTo>
                    <a:pt x="0" y="0"/>
                  </a:lnTo>
                  <a:lnTo>
                    <a:pt x="0" y="333755"/>
                  </a:lnTo>
                  <a:close/>
                </a:path>
              </a:pathLst>
            </a:custGeom>
            <a:ln w="12192">
              <a:solidFill>
                <a:srgbClr val="000000"/>
              </a:solidFill>
            </a:ln>
          </p:spPr>
          <p:txBody>
            <a:bodyPr wrap="square" lIns="0" tIns="0" rIns="0" bIns="0" rtlCol="0"/>
            <a:lstStyle/>
            <a:p>
              <a:endParaRPr/>
            </a:p>
          </p:txBody>
        </p:sp>
        <p:pic>
          <p:nvPicPr>
            <p:cNvPr id="383" name="object 43"/>
            <p:cNvPicPr/>
            <p:nvPr/>
          </p:nvPicPr>
          <p:blipFill>
            <a:blip r:embed="rId10" cstate="print"/>
            <a:stretch>
              <a:fillRect/>
            </a:stretch>
          </p:blipFill>
          <p:spPr>
            <a:xfrm>
              <a:off x="2823971" y="4980432"/>
              <a:ext cx="237744" cy="320040"/>
            </a:xfrm>
            <a:prstGeom prst="rect">
              <a:avLst/>
            </a:prstGeom>
          </p:spPr>
        </p:pic>
        <p:sp>
          <p:nvSpPr>
            <p:cNvPr id="384" name="object 44"/>
            <p:cNvSpPr/>
            <p:nvPr/>
          </p:nvSpPr>
          <p:spPr>
            <a:xfrm>
              <a:off x="2817875" y="4974336"/>
              <a:ext cx="250190" cy="332740"/>
            </a:xfrm>
            <a:custGeom>
              <a:avLst/>
              <a:gdLst/>
              <a:ahLst/>
              <a:cxnLst/>
              <a:rect l="l" t="t" r="r" b="b"/>
              <a:pathLst>
                <a:path w="250189" h="332739">
                  <a:moveTo>
                    <a:pt x="0" y="332231"/>
                  </a:moveTo>
                  <a:lnTo>
                    <a:pt x="249936" y="332231"/>
                  </a:lnTo>
                  <a:lnTo>
                    <a:pt x="249936" y="0"/>
                  </a:lnTo>
                  <a:lnTo>
                    <a:pt x="0" y="0"/>
                  </a:lnTo>
                  <a:lnTo>
                    <a:pt x="0" y="332231"/>
                  </a:lnTo>
                  <a:close/>
                </a:path>
              </a:pathLst>
            </a:custGeom>
            <a:ln w="12192">
              <a:solidFill>
                <a:srgbClr val="000000"/>
              </a:solidFill>
            </a:ln>
          </p:spPr>
          <p:txBody>
            <a:bodyPr wrap="square" lIns="0" tIns="0" rIns="0" bIns="0" rtlCol="0"/>
            <a:lstStyle/>
            <a:p>
              <a:endParaRPr/>
            </a:p>
          </p:txBody>
        </p:sp>
        <p:sp>
          <p:nvSpPr>
            <p:cNvPr id="385" name="object 45"/>
            <p:cNvSpPr/>
            <p:nvPr/>
          </p:nvSpPr>
          <p:spPr>
            <a:xfrm>
              <a:off x="3087624" y="5117592"/>
              <a:ext cx="48895" cy="45720"/>
            </a:xfrm>
            <a:custGeom>
              <a:avLst/>
              <a:gdLst/>
              <a:ahLst/>
              <a:cxnLst/>
              <a:rect l="l" t="t" r="r" b="b"/>
              <a:pathLst>
                <a:path w="48894" h="45720">
                  <a:moveTo>
                    <a:pt x="25907" y="0"/>
                  </a:moveTo>
                  <a:lnTo>
                    <a:pt x="25907" y="11429"/>
                  </a:lnTo>
                  <a:lnTo>
                    <a:pt x="0" y="11429"/>
                  </a:lnTo>
                  <a:lnTo>
                    <a:pt x="0" y="34289"/>
                  </a:lnTo>
                  <a:lnTo>
                    <a:pt x="25907" y="34289"/>
                  </a:lnTo>
                  <a:lnTo>
                    <a:pt x="25907" y="45719"/>
                  </a:lnTo>
                  <a:lnTo>
                    <a:pt x="48768" y="22859"/>
                  </a:lnTo>
                  <a:lnTo>
                    <a:pt x="25907" y="0"/>
                  </a:lnTo>
                  <a:close/>
                </a:path>
              </a:pathLst>
            </a:custGeom>
            <a:solidFill>
              <a:srgbClr val="FF0000"/>
            </a:solidFill>
          </p:spPr>
          <p:txBody>
            <a:bodyPr wrap="square" lIns="0" tIns="0" rIns="0" bIns="0" rtlCol="0"/>
            <a:lstStyle/>
            <a:p>
              <a:endParaRPr/>
            </a:p>
          </p:txBody>
        </p:sp>
        <p:sp>
          <p:nvSpPr>
            <p:cNvPr id="386" name="object 46"/>
            <p:cNvSpPr/>
            <p:nvPr/>
          </p:nvSpPr>
          <p:spPr>
            <a:xfrm>
              <a:off x="3087624" y="5117592"/>
              <a:ext cx="48895" cy="45720"/>
            </a:xfrm>
            <a:custGeom>
              <a:avLst/>
              <a:gdLst/>
              <a:ahLst/>
              <a:cxnLst/>
              <a:rect l="l" t="t" r="r" b="b"/>
              <a:pathLst>
                <a:path w="48894" h="45720">
                  <a:moveTo>
                    <a:pt x="0" y="11429"/>
                  </a:moveTo>
                  <a:lnTo>
                    <a:pt x="25907" y="11429"/>
                  </a:lnTo>
                  <a:lnTo>
                    <a:pt x="25907" y="0"/>
                  </a:lnTo>
                  <a:lnTo>
                    <a:pt x="48768" y="22859"/>
                  </a:lnTo>
                  <a:lnTo>
                    <a:pt x="25907" y="45719"/>
                  </a:lnTo>
                  <a:lnTo>
                    <a:pt x="25907" y="34289"/>
                  </a:lnTo>
                  <a:lnTo>
                    <a:pt x="0" y="34289"/>
                  </a:lnTo>
                  <a:lnTo>
                    <a:pt x="0" y="11429"/>
                  </a:lnTo>
                  <a:close/>
                </a:path>
              </a:pathLst>
            </a:custGeom>
            <a:ln w="6096">
              <a:solidFill>
                <a:srgbClr val="000000"/>
              </a:solidFill>
            </a:ln>
          </p:spPr>
          <p:txBody>
            <a:bodyPr wrap="square" lIns="0" tIns="0" rIns="0" bIns="0" rtlCol="0"/>
            <a:lstStyle/>
            <a:p>
              <a:endParaRPr/>
            </a:p>
          </p:txBody>
        </p:sp>
        <p:pic>
          <p:nvPicPr>
            <p:cNvPr id="387" name="object 47"/>
            <p:cNvPicPr/>
            <p:nvPr/>
          </p:nvPicPr>
          <p:blipFill>
            <a:blip r:embed="rId10" cstate="print"/>
            <a:stretch>
              <a:fillRect/>
            </a:stretch>
          </p:blipFill>
          <p:spPr>
            <a:xfrm>
              <a:off x="3154680" y="4981956"/>
              <a:ext cx="237744" cy="321563"/>
            </a:xfrm>
            <a:prstGeom prst="rect">
              <a:avLst/>
            </a:prstGeom>
          </p:spPr>
        </p:pic>
        <p:sp>
          <p:nvSpPr>
            <p:cNvPr id="388" name="object 48"/>
            <p:cNvSpPr/>
            <p:nvPr/>
          </p:nvSpPr>
          <p:spPr>
            <a:xfrm>
              <a:off x="3148584" y="4975860"/>
              <a:ext cx="250190" cy="334010"/>
            </a:xfrm>
            <a:custGeom>
              <a:avLst/>
              <a:gdLst/>
              <a:ahLst/>
              <a:cxnLst/>
              <a:rect l="l" t="t" r="r" b="b"/>
              <a:pathLst>
                <a:path w="250189" h="334010">
                  <a:moveTo>
                    <a:pt x="0" y="333755"/>
                  </a:moveTo>
                  <a:lnTo>
                    <a:pt x="249935" y="333755"/>
                  </a:lnTo>
                  <a:lnTo>
                    <a:pt x="249935" y="0"/>
                  </a:lnTo>
                  <a:lnTo>
                    <a:pt x="0" y="0"/>
                  </a:lnTo>
                  <a:lnTo>
                    <a:pt x="0" y="333755"/>
                  </a:lnTo>
                  <a:close/>
                </a:path>
              </a:pathLst>
            </a:custGeom>
            <a:ln w="12192">
              <a:solidFill>
                <a:srgbClr val="000000"/>
              </a:solidFill>
            </a:ln>
          </p:spPr>
          <p:txBody>
            <a:bodyPr wrap="square" lIns="0" tIns="0" rIns="0" bIns="0" rtlCol="0"/>
            <a:lstStyle/>
            <a:p>
              <a:endParaRPr/>
            </a:p>
          </p:txBody>
        </p:sp>
        <p:sp>
          <p:nvSpPr>
            <p:cNvPr id="389" name="object 49"/>
            <p:cNvSpPr/>
            <p:nvPr/>
          </p:nvSpPr>
          <p:spPr>
            <a:xfrm>
              <a:off x="2752344" y="5123688"/>
              <a:ext cx="48895" cy="47625"/>
            </a:xfrm>
            <a:custGeom>
              <a:avLst/>
              <a:gdLst/>
              <a:ahLst/>
              <a:cxnLst/>
              <a:rect l="l" t="t" r="r" b="b"/>
              <a:pathLst>
                <a:path w="48894" h="47625">
                  <a:moveTo>
                    <a:pt x="25145" y="0"/>
                  </a:moveTo>
                  <a:lnTo>
                    <a:pt x="25145" y="11811"/>
                  </a:lnTo>
                  <a:lnTo>
                    <a:pt x="0" y="11811"/>
                  </a:lnTo>
                  <a:lnTo>
                    <a:pt x="0" y="35432"/>
                  </a:lnTo>
                  <a:lnTo>
                    <a:pt x="25145" y="35432"/>
                  </a:lnTo>
                  <a:lnTo>
                    <a:pt x="25145" y="47243"/>
                  </a:lnTo>
                  <a:lnTo>
                    <a:pt x="48768" y="23622"/>
                  </a:lnTo>
                  <a:lnTo>
                    <a:pt x="25145" y="0"/>
                  </a:lnTo>
                  <a:close/>
                </a:path>
              </a:pathLst>
            </a:custGeom>
            <a:solidFill>
              <a:srgbClr val="FF0000"/>
            </a:solidFill>
          </p:spPr>
          <p:txBody>
            <a:bodyPr wrap="square" lIns="0" tIns="0" rIns="0" bIns="0" rtlCol="0"/>
            <a:lstStyle/>
            <a:p>
              <a:endParaRPr/>
            </a:p>
          </p:txBody>
        </p:sp>
        <p:sp>
          <p:nvSpPr>
            <p:cNvPr id="390" name="object 50"/>
            <p:cNvSpPr/>
            <p:nvPr/>
          </p:nvSpPr>
          <p:spPr>
            <a:xfrm>
              <a:off x="2752344" y="5123688"/>
              <a:ext cx="48895" cy="47625"/>
            </a:xfrm>
            <a:custGeom>
              <a:avLst/>
              <a:gdLst/>
              <a:ahLst/>
              <a:cxnLst/>
              <a:rect l="l" t="t" r="r" b="b"/>
              <a:pathLst>
                <a:path w="48894" h="47625">
                  <a:moveTo>
                    <a:pt x="0" y="11811"/>
                  </a:moveTo>
                  <a:lnTo>
                    <a:pt x="25145" y="11811"/>
                  </a:lnTo>
                  <a:lnTo>
                    <a:pt x="25145" y="0"/>
                  </a:lnTo>
                  <a:lnTo>
                    <a:pt x="48768" y="23622"/>
                  </a:lnTo>
                  <a:lnTo>
                    <a:pt x="25145" y="47243"/>
                  </a:lnTo>
                  <a:lnTo>
                    <a:pt x="25145" y="35432"/>
                  </a:lnTo>
                  <a:lnTo>
                    <a:pt x="0" y="35432"/>
                  </a:lnTo>
                  <a:lnTo>
                    <a:pt x="0" y="11811"/>
                  </a:lnTo>
                  <a:close/>
                </a:path>
              </a:pathLst>
            </a:custGeom>
            <a:ln w="6096">
              <a:solidFill>
                <a:srgbClr val="000000"/>
              </a:solidFill>
            </a:ln>
          </p:spPr>
          <p:txBody>
            <a:bodyPr wrap="square" lIns="0" tIns="0" rIns="0" bIns="0" rtlCol="0"/>
            <a:lstStyle/>
            <a:p>
              <a:endParaRPr/>
            </a:p>
          </p:txBody>
        </p:sp>
        <p:pic>
          <p:nvPicPr>
            <p:cNvPr id="391" name="object 51"/>
            <p:cNvPicPr/>
            <p:nvPr/>
          </p:nvPicPr>
          <p:blipFill>
            <a:blip r:embed="rId11" cstate="print"/>
            <a:stretch>
              <a:fillRect/>
            </a:stretch>
          </p:blipFill>
          <p:spPr>
            <a:xfrm>
              <a:off x="1562100" y="4591812"/>
              <a:ext cx="239268" cy="324612"/>
            </a:xfrm>
            <a:prstGeom prst="rect">
              <a:avLst/>
            </a:prstGeom>
          </p:spPr>
        </p:pic>
        <p:sp>
          <p:nvSpPr>
            <p:cNvPr id="392" name="object 52"/>
            <p:cNvSpPr/>
            <p:nvPr/>
          </p:nvSpPr>
          <p:spPr>
            <a:xfrm>
              <a:off x="1556003" y="4585716"/>
              <a:ext cx="251460" cy="337185"/>
            </a:xfrm>
            <a:custGeom>
              <a:avLst/>
              <a:gdLst/>
              <a:ahLst/>
              <a:cxnLst/>
              <a:rect l="l" t="t" r="r" b="b"/>
              <a:pathLst>
                <a:path w="251460" h="337185">
                  <a:moveTo>
                    <a:pt x="0" y="336804"/>
                  </a:moveTo>
                  <a:lnTo>
                    <a:pt x="251459" y="336804"/>
                  </a:lnTo>
                  <a:lnTo>
                    <a:pt x="251459" y="0"/>
                  </a:lnTo>
                  <a:lnTo>
                    <a:pt x="0" y="0"/>
                  </a:lnTo>
                  <a:lnTo>
                    <a:pt x="0" y="336804"/>
                  </a:lnTo>
                  <a:close/>
                </a:path>
              </a:pathLst>
            </a:custGeom>
            <a:ln w="12192">
              <a:solidFill>
                <a:srgbClr val="000000"/>
              </a:solidFill>
            </a:ln>
          </p:spPr>
          <p:txBody>
            <a:bodyPr wrap="square" lIns="0" tIns="0" rIns="0" bIns="0" rtlCol="0"/>
            <a:lstStyle/>
            <a:p>
              <a:endParaRPr/>
            </a:p>
          </p:txBody>
        </p:sp>
        <p:sp>
          <p:nvSpPr>
            <p:cNvPr id="393" name="object 53"/>
            <p:cNvSpPr/>
            <p:nvPr/>
          </p:nvSpPr>
          <p:spPr>
            <a:xfrm>
              <a:off x="1819655" y="4730496"/>
              <a:ext cx="50800" cy="47625"/>
            </a:xfrm>
            <a:custGeom>
              <a:avLst/>
              <a:gdLst/>
              <a:ahLst/>
              <a:cxnLst/>
              <a:rect l="l" t="t" r="r" b="b"/>
              <a:pathLst>
                <a:path w="50800" h="47625">
                  <a:moveTo>
                    <a:pt x="26669" y="0"/>
                  </a:moveTo>
                  <a:lnTo>
                    <a:pt x="26669" y="11810"/>
                  </a:lnTo>
                  <a:lnTo>
                    <a:pt x="0" y="11810"/>
                  </a:lnTo>
                  <a:lnTo>
                    <a:pt x="0" y="35432"/>
                  </a:lnTo>
                  <a:lnTo>
                    <a:pt x="26669" y="35432"/>
                  </a:lnTo>
                  <a:lnTo>
                    <a:pt x="26669" y="47243"/>
                  </a:lnTo>
                  <a:lnTo>
                    <a:pt x="50292" y="23621"/>
                  </a:lnTo>
                  <a:lnTo>
                    <a:pt x="26669" y="0"/>
                  </a:lnTo>
                  <a:close/>
                </a:path>
              </a:pathLst>
            </a:custGeom>
            <a:solidFill>
              <a:srgbClr val="FF0000"/>
            </a:solidFill>
          </p:spPr>
          <p:txBody>
            <a:bodyPr wrap="square" lIns="0" tIns="0" rIns="0" bIns="0" rtlCol="0"/>
            <a:lstStyle/>
            <a:p>
              <a:endParaRPr/>
            </a:p>
          </p:txBody>
        </p:sp>
        <p:sp>
          <p:nvSpPr>
            <p:cNvPr id="394" name="object 54"/>
            <p:cNvSpPr/>
            <p:nvPr/>
          </p:nvSpPr>
          <p:spPr>
            <a:xfrm>
              <a:off x="1819655" y="4730496"/>
              <a:ext cx="50800" cy="47625"/>
            </a:xfrm>
            <a:custGeom>
              <a:avLst/>
              <a:gdLst/>
              <a:ahLst/>
              <a:cxnLst/>
              <a:rect l="l" t="t" r="r" b="b"/>
              <a:pathLst>
                <a:path w="50800" h="47625">
                  <a:moveTo>
                    <a:pt x="0" y="11810"/>
                  </a:moveTo>
                  <a:lnTo>
                    <a:pt x="26669" y="11810"/>
                  </a:lnTo>
                  <a:lnTo>
                    <a:pt x="26669" y="0"/>
                  </a:lnTo>
                  <a:lnTo>
                    <a:pt x="50292" y="23621"/>
                  </a:lnTo>
                  <a:lnTo>
                    <a:pt x="26669" y="47243"/>
                  </a:lnTo>
                  <a:lnTo>
                    <a:pt x="26669"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395" name="object 55"/>
            <p:cNvPicPr/>
            <p:nvPr/>
          </p:nvPicPr>
          <p:blipFill>
            <a:blip r:embed="rId11" cstate="print"/>
            <a:stretch>
              <a:fillRect/>
            </a:stretch>
          </p:blipFill>
          <p:spPr>
            <a:xfrm>
              <a:off x="1889759" y="4594860"/>
              <a:ext cx="237744" cy="324612"/>
            </a:xfrm>
            <a:prstGeom prst="rect">
              <a:avLst/>
            </a:prstGeom>
          </p:spPr>
        </p:pic>
        <p:sp>
          <p:nvSpPr>
            <p:cNvPr id="396" name="object 56"/>
            <p:cNvSpPr/>
            <p:nvPr/>
          </p:nvSpPr>
          <p:spPr>
            <a:xfrm>
              <a:off x="1883663" y="4588764"/>
              <a:ext cx="250190" cy="337185"/>
            </a:xfrm>
            <a:custGeom>
              <a:avLst/>
              <a:gdLst/>
              <a:ahLst/>
              <a:cxnLst/>
              <a:rect l="l" t="t" r="r" b="b"/>
              <a:pathLst>
                <a:path w="250189" h="337185">
                  <a:moveTo>
                    <a:pt x="0" y="336804"/>
                  </a:moveTo>
                  <a:lnTo>
                    <a:pt x="249936" y="336804"/>
                  </a:lnTo>
                  <a:lnTo>
                    <a:pt x="249936" y="0"/>
                  </a:lnTo>
                  <a:lnTo>
                    <a:pt x="0" y="0"/>
                  </a:lnTo>
                  <a:lnTo>
                    <a:pt x="0" y="336804"/>
                  </a:lnTo>
                  <a:close/>
                </a:path>
              </a:pathLst>
            </a:custGeom>
            <a:ln w="12192">
              <a:solidFill>
                <a:srgbClr val="000000"/>
              </a:solidFill>
            </a:ln>
          </p:spPr>
          <p:txBody>
            <a:bodyPr wrap="square" lIns="0" tIns="0" rIns="0" bIns="0" rtlCol="0"/>
            <a:lstStyle/>
            <a:p>
              <a:endParaRPr/>
            </a:p>
          </p:txBody>
        </p:sp>
        <p:sp>
          <p:nvSpPr>
            <p:cNvPr id="397" name="object 57"/>
            <p:cNvSpPr/>
            <p:nvPr/>
          </p:nvSpPr>
          <p:spPr>
            <a:xfrm>
              <a:off x="2147316" y="4733544"/>
              <a:ext cx="48895" cy="47625"/>
            </a:xfrm>
            <a:custGeom>
              <a:avLst/>
              <a:gdLst/>
              <a:ahLst/>
              <a:cxnLst/>
              <a:rect l="l" t="t" r="r" b="b"/>
              <a:pathLst>
                <a:path w="48894" h="47625">
                  <a:moveTo>
                    <a:pt x="25145" y="0"/>
                  </a:moveTo>
                  <a:lnTo>
                    <a:pt x="25145" y="11810"/>
                  </a:lnTo>
                  <a:lnTo>
                    <a:pt x="0" y="11810"/>
                  </a:lnTo>
                  <a:lnTo>
                    <a:pt x="0" y="35432"/>
                  </a:lnTo>
                  <a:lnTo>
                    <a:pt x="25145" y="35432"/>
                  </a:lnTo>
                  <a:lnTo>
                    <a:pt x="25145" y="47243"/>
                  </a:lnTo>
                  <a:lnTo>
                    <a:pt x="48767" y="23621"/>
                  </a:lnTo>
                  <a:lnTo>
                    <a:pt x="25145" y="0"/>
                  </a:lnTo>
                  <a:close/>
                </a:path>
              </a:pathLst>
            </a:custGeom>
            <a:solidFill>
              <a:srgbClr val="FF0000"/>
            </a:solidFill>
          </p:spPr>
          <p:txBody>
            <a:bodyPr wrap="square" lIns="0" tIns="0" rIns="0" bIns="0" rtlCol="0"/>
            <a:lstStyle/>
            <a:p>
              <a:endParaRPr/>
            </a:p>
          </p:txBody>
        </p:sp>
        <p:sp>
          <p:nvSpPr>
            <p:cNvPr id="398" name="object 58"/>
            <p:cNvSpPr/>
            <p:nvPr/>
          </p:nvSpPr>
          <p:spPr>
            <a:xfrm>
              <a:off x="2147316" y="4733544"/>
              <a:ext cx="48895" cy="47625"/>
            </a:xfrm>
            <a:custGeom>
              <a:avLst/>
              <a:gdLst/>
              <a:ahLst/>
              <a:cxnLst/>
              <a:rect l="l" t="t" r="r" b="b"/>
              <a:pathLst>
                <a:path w="48894" h="47625">
                  <a:moveTo>
                    <a:pt x="0" y="11810"/>
                  </a:moveTo>
                  <a:lnTo>
                    <a:pt x="25145" y="11810"/>
                  </a:lnTo>
                  <a:lnTo>
                    <a:pt x="25145" y="0"/>
                  </a:lnTo>
                  <a:lnTo>
                    <a:pt x="48767"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399" name="object 59"/>
            <p:cNvPicPr/>
            <p:nvPr/>
          </p:nvPicPr>
          <p:blipFill>
            <a:blip r:embed="rId11" cstate="print"/>
            <a:stretch>
              <a:fillRect/>
            </a:stretch>
          </p:blipFill>
          <p:spPr>
            <a:xfrm>
              <a:off x="2221991" y="4594860"/>
              <a:ext cx="239268" cy="324612"/>
            </a:xfrm>
            <a:prstGeom prst="rect">
              <a:avLst/>
            </a:prstGeom>
          </p:spPr>
        </p:pic>
        <p:sp>
          <p:nvSpPr>
            <p:cNvPr id="400" name="object 60"/>
            <p:cNvSpPr/>
            <p:nvPr/>
          </p:nvSpPr>
          <p:spPr>
            <a:xfrm>
              <a:off x="2215895" y="4588764"/>
              <a:ext cx="251460" cy="337185"/>
            </a:xfrm>
            <a:custGeom>
              <a:avLst/>
              <a:gdLst/>
              <a:ahLst/>
              <a:cxnLst/>
              <a:rect l="l" t="t" r="r" b="b"/>
              <a:pathLst>
                <a:path w="251460" h="337185">
                  <a:moveTo>
                    <a:pt x="0" y="336804"/>
                  </a:moveTo>
                  <a:lnTo>
                    <a:pt x="251460" y="336804"/>
                  </a:lnTo>
                  <a:lnTo>
                    <a:pt x="251460" y="0"/>
                  </a:lnTo>
                  <a:lnTo>
                    <a:pt x="0" y="0"/>
                  </a:lnTo>
                  <a:lnTo>
                    <a:pt x="0" y="336804"/>
                  </a:lnTo>
                  <a:close/>
                </a:path>
              </a:pathLst>
            </a:custGeom>
            <a:ln w="12192">
              <a:solidFill>
                <a:srgbClr val="000000"/>
              </a:solidFill>
            </a:ln>
          </p:spPr>
          <p:txBody>
            <a:bodyPr wrap="square" lIns="0" tIns="0" rIns="0" bIns="0" rtlCol="0"/>
            <a:lstStyle/>
            <a:p>
              <a:endParaRPr/>
            </a:p>
          </p:txBody>
        </p:sp>
        <p:sp>
          <p:nvSpPr>
            <p:cNvPr id="401" name="object 61"/>
            <p:cNvSpPr/>
            <p:nvPr/>
          </p:nvSpPr>
          <p:spPr>
            <a:xfrm>
              <a:off x="2481072" y="4733544"/>
              <a:ext cx="48895" cy="47625"/>
            </a:xfrm>
            <a:custGeom>
              <a:avLst/>
              <a:gdLst/>
              <a:ahLst/>
              <a:cxnLst/>
              <a:rect l="l" t="t" r="r" b="b"/>
              <a:pathLst>
                <a:path w="48894" h="47625">
                  <a:moveTo>
                    <a:pt x="25145" y="0"/>
                  </a:moveTo>
                  <a:lnTo>
                    <a:pt x="25145" y="11810"/>
                  </a:lnTo>
                  <a:lnTo>
                    <a:pt x="0" y="11810"/>
                  </a:lnTo>
                  <a:lnTo>
                    <a:pt x="0" y="35432"/>
                  </a:lnTo>
                  <a:lnTo>
                    <a:pt x="25145" y="35432"/>
                  </a:lnTo>
                  <a:lnTo>
                    <a:pt x="25145" y="47243"/>
                  </a:lnTo>
                  <a:lnTo>
                    <a:pt x="48767" y="23621"/>
                  </a:lnTo>
                  <a:lnTo>
                    <a:pt x="25145" y="0"/>
                  </a:lnTo>
                  <a:close/>
                </a:path>
              </a:pathLst>
            </a:custGeom>
            <a:solidFill>
              <a:srgbClr val="FF0000"/>
            </a:solidFill>
          </p:spPr>
          <p:txBody>
            <a:bodyPr wrap="square" lIns="0" tIns="0" rIns="0" bIns="0" rtlCol="0"/>
            <a:lstStyle/>
            <a:p>
              <a:endParaRPr/>
            </a:p>
          </p:txBody>
        </p:sp>
        <p:sp>
          <p:nvSpPr>
            <p:cNvPr id="402" name="object 62"/>
            <p:cNvSpPr/>
            <p:nvPr/>
          </p:nvSpPr>
          <p:spPr>
            <a:xfrm>
              <a:off x="2481072" y="4733544"/>
              <a:ext cx="48895" cy="47625"/>
            </a:xfrm>
            <a:custGeom>
              <a:avLst/>
              <a:gdLst/>
              <a:ahLst/>
              <a:cxnLst/>
              <a:rect l="l" t="t" r="r" b="b"/>
              <a:pathLst>
                <a:path w="48894" h="47625">
                  <a:moveTo>
                    <a:pt x="0" y="11810"/>
                  </a:moveTo>
                  <a:lnTo>
                    <a:pt x="25145" y="11810"/>
                  </a:lnTo>
                  <a:lnTo>
                    <a:pt x="25145" y="0"/>
                  </a:lnTo>
                  <a:lnTo>
                    <a:pt x="48767"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403" name="object 63"/>
            <p:cNvPicPr/>
            <p:nvPr/>
          </p:nvPicPr>
          <p:blipFill>
            <a:blip r:embed="rId11" cstate="print"/>
            <a:stretch>
              <a:fillRect/>
            </a:stretch>
          </p:blipFill>
          <p:spPr>
            <a:xfrm>
              <a:off x="2549652" y="4597908"/>
              <a:ext cx="237744" cy="324612"/>
            </a:xfrm>
            <a:prstGeom prst="rect">
              <a:avLst/>
            </a:prstGeom>
          </p:spPr>
        </p:pic>
        <p:sp>
          <p:nvSpPr>
            <p:cNvPr id="404" name="object 64"/>
            <p:cNvSpPr/>
            <p:nvPr/>
          </p:nvSpPr>
          <p:spPr>
            <a:xfrm>
              <a:off x="2543555" y="4591812"/>
              <a:ext cx="250190" cy="337185"/>
            </a:xfrm>
            <a:custGeom>
              <a:avLst/>
              <a:gdLst/>
              <a:ahLst/>
              <a:cxnLst/>
              <a:rect l="l" t="t" r="r" b="b"/>
              <a:pathLst>
                <a:path w="250189" h="337185">
                  <a:moveTo>
                    <a:pt x="0" y="336804"/>
                  </a:moveTo>
                  <a:lnTo>
                    <a:pt x="249936" y="336804"/>
                  </a:lnTo>
                  <a:lnTo>
                    <a:pt x="249936" y="0"/>
                  </a:lnTo>
                  <a:lnTo>
                    <a:pt x="0" y="0"/>
                  </a:lnTo>
                  <a:lnTo>
                    <a:pt x="0" y="336804"/>
                  </a:lnTo>
                  <a:close/>
                </a:path>
              </a:pathLst>
            </a:custGeom>
            <a:ln w="12192">
              <a:solidFill>
                <a:srgbClr val="000000"/>
              </a:solidFill>
            </a:ln>
          </p:spPr>
          <p:txBody>
            <a:bodyPr wrap="square" lIns="0" tIns="0" rIns="0" bIns="0" rtlCol="0"/>
            <a:lstStyle/>
            <a:p>
              <a:endParaRPr/>
            </a:p>
          </p:txBody>
        </p:sp>
        <p:sp>
          <p:nvSpPr>
            <p:cNvPr id="405" name="object 65"/>
            <p:cNvSpPr/>
            <p:nvPr/>
          </p:nvSpPr>
          <p:spPr>
            <a:xfrm>
              <a:off x="2811780" y="4730496"/>
              <a:ext cx="48895" cy="47625"/>
            </a:xfrm>
            <a:custGeom>
              <a:avLst/>
              <a:gdLst/>
              <a:ahLst/>
              <a:cxnLst/>
              <a:rect l="l" t="t" r="r" b="b"/>
              <a:pathLst>
                <a:path w="48894" h="47625">
                  <a:moveTo>
                    <a:pt x="25145" y="0"/>
                  </a:moveTo>
                  <a:lnTo>
                    <a:pt x="25145" y="11810"/>
                  </a:lnTo>
                  <a:lnTo>
                    <a:pt x="0" y="11810"/>
                  </a:lnTo>
                  <a:lnTo>
                    <a:pt x="0" y="35432"/>
                  </a:lnTo>
                  <a:lnTo>
                    <a:pt x="25145" y="35432"/>
                  </a:lnTo>
                  <a:lnTo>
                    <a:pt x="25145" y="47243"/>
                  </a:lnTo>
                  <a:lnTo>
                    <a:pt x="48768" y="23621"/>
                  </a:lnTo>
                  <a:lnTo>
                    <a:pt x="25145" y="0"/>
                  </a:lnTo>
                  <a:close/>
                </a:path>
              </a:pathLst>
            </a:custGeom>
            <a:solidFill>
              <a:srgbClr val="FF0000"/>
            </a:solidFill>
          </p:spPr>
          <p:txBody>
            <a:bodyPr wrap="square" lIns="0" tIns="0" rIns="0" bIns="0" rtlCol="0"/>
            <a:lstStyle/>
            <a:p>
              <a:endParaRPr/>
            </a:p>
          </p:txBody>
        </p:sp>
        <p:sp>
          <p:nvSpPr>
            <p:cNvPr id="406" name="object 66"/>
            <p:cNvSpPr/>
            <p:nvPr/>
          </p:nvSpPr>
          <p:spPr>
            <a:xfrm>
              <a:off x="2811780" y="4730496"/>
              <a:ext cx="48895" cy="47625"/>
            </a:xfrm>
            <a:custGeom>
              <a:avLst/>
              <a:gdLst/>
              <a:ahLst/>
              <a:cxnLst/>
              <a:rect l="l" t="t" r="r" b="b"/>
              <a:pathLst>
                <a:path w="48894" h="47625">
                  <a:moveTo>
                    <a:pt x="0" y="11810"/>
                  </a:moveTo>
                  <a:lnTo>
                    <a:pt x="25145" y="11810"/>
                  </a:lnTo>
                  <a:lnTo>
                    <a:pt x="25145" y="0"/>
                  </a:lnTo>
                  <a:lnTo>
                    <a:pt x="48768"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407" name="object 67"/>
            <p:cNvPicPr/>
            <p:nvPr/>
          </p:nvPicPr>
          <p:blipFill>
            <a:blip r:embed="rId11" cstate="print"/>
            <a:stretch>
              <a:fillRect/>
            </a:stretch>
          </p:blipFill>
          <p:spPr>
            <a:xfrm>
              <a:off x="2880359" y="4594860"/>
              <a:ext cx="237744" cy="324612"/>
            </a:xfrm>
            <a:prstGeom prst="rect">
              <a:avLst/>
            </a:prstGeom>
          </p:spPr>
        </p:pic>
        <p:sp>
          <p:nvSpPr>
            <p:cNvPr id="408" name="object 68"/>
            <p:cNvSpPr/>
            <p:nvPr/>
          </p:nvSpPr>
          <p:spPr>
            <a:xfrm>
              <a:off x="2874263" y="4588764"/>
              <a:ext cx="250190" cy="337185"/>
            </a:xfrm>
            <a:custGeom>
              <a:avLst/>
              <a:gdLst/>
              <a:ahLst/>
              <a:cxnLst/>
              <a:rect l="l" t="t" r="r" b="b"/>
              <a:pathLst>
                <a:path w="250189" h="337185">
                  <a:moveTo>
                    <a:pt x="0" y="336804"/>
                  </a:moveTo>
                  <a:lnTo>
                    <a:pt x="249936" y="336804"/>
                  </a:lnTo>
                  <a:lnTo>
                    <a:pt x="249936" y="0"/>
                  </a:lnTo>
                  <a:lnTo>
                    <a:pt x="0" y="0"/>
                  </a:lnTo>
                  <a:lnTo>
                    <a:pt x="0" y="336804"/>
                  </a:lnTo>
                  <a:close/>
                </a:path>
              </a:pathLst>
            </a:custGeom>
            <a:ln w="12192">
              <a:solidFill>
                <a:srgbClr val="000000"/>
              </a:solidFill>
            </a:ln>
          </p:spPr>
          <p:txBody>
            <a:bodyPr wrap="square" lIns="0" tIns="0" rIns="0" bIns="0" rtlCol="0"/>
            <a:lstStyle/>
            <a:p>
              <a:endParaRPr/>
            </a:p>
          </p:txBody>
        </p:sp>
        <p:sp>
          <p:nvSpPr>
            <p:cNvPr id="409" name="object 69"/>
            <p:cNvSpPr/>
            <p:nvPr/>
          </p:nvSpPr>
          <p:spPr>
            <a:xfrm>
              <a:off x="3137915" y="4733544"/>
              <a:ext cx="48895" cy="47625"/>
            </a:xfrm>
            <a:custGeom>
              <a:avLst/>
              <a:gdLst/>
              <a:ahLst/>
              <a:cxnLst/>
              <a:rect l="l" t="t" r="r" b="b"/>
              <a:pathLst>
                <a:path w="48894" h="47625">
                  <a:moveTo>
                    <a:pt x="25145" y="0"/>
                  </a:moveTo>
                  <a:lnTo>
                    <a:pt x="25145" y="11810"/>
                  </a:lnTo>
                  <a:lnTo>
                    <a:pt x="0" y="11810"/>
                  </a:lnTo>
                  <a:lnTo>
                    <a:pt x="0" y="35432"/>
                  </a:lnTo>
                  <a:lnTo>
                    <a:pt x="25145" y="35432"/>
                  </a:lnTo>
                  <a:lnTo>
                    <a:pt x="25145" y="47243"/>
                  </a:lnTo>
                  <a:lnTo>
                    <a:pt x="48767" y="23621"/>
                  </a:lnTo>
                  <a:lnTo>
                    <a:pt x="25145" y="0"/>
                  </a:lnTo>
                  <a:close/>
                </a:path>
              </a:pathLst>
            </a:custGeom>
            <a:solidFill>
              <a:srgbClr val="FF0000"/>
            </a:solidFill>
          </p:spPr>
          <p:txBody>
            <a:bodyPr wrap="square" lIns="0" tIns="0" rIns="0" bIns="0" rtlCol="0"/>
            <a:lstStyle/>
            <a:p>
              <a:endParaRPr/>
            </a:p>
          </p:txBody>
        </p:sp>
        <p:sp>
          <p:nvSpPr>
            <p:cNvPr id="410" name="object 70"/>
            <p:cNvSpPr/>
            <p:nvPr/>
          </p:nvSpPr>
          <p:spPr>
            <a:xfrm>
              <a:off x="3137915" y="4733544"/>
              <a:ext cx="48895" cy="47625"/>
            </a:xfrm>
            <a:custGeom>
              <a:avLst/>
              <a:gdLst/>
              <a:ahLst/>
              <a:cxnLst/>
              <a:rect l="l" t="t" r="r" b="b"/>
              <a:pathLst>
                <a:path w="48894" h="47625">
                  <a:moveTo>
                    <a:pt x="0" y="11810"/>
                  </a:moveTo>
                  <a:lnTo>
                    <a:pt x="25145" y="11810"/>
                  </a:lnTo>
                  <a:lnTo>
                    <a:pt x="25145" y="0"/>
                  </a:lnTo>
                  <a:lnTo>
                    <a:pt x="48767"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411" name="object 71"/>
            <p:cNvPicPr/>
            <p:nvPr/>
          </p:nvPicPr>
          <p:blipFill>
            <a:blip r:embed="rId11" cstate="print"/>
            <a:stretch>
              <a:fillRect/>
            </a:stretch>
          </p:blipFill>
          <p:spPr>
            <a:xfrm>
              <a:off x="3214115" y="4594860"/>
              <a:ext cx="237744" cy="324612"/>
            </a:xfrm>
            <a:prstGeom prst="rect">
              <a:avLst/>
            </a:prstGeom>
          </p:spPr>
        </p:pic>
        <p:sp>
          <p:nvSpPr>
            <p:cNvPr id="412" name="object 72"/>
            <p:cNvSpPr/>
            <p:nvPr/>
          </p:nvSpPr>
          <p:spPr>
            <a:xfrm>
              <a:off x="3208019" y="4588764"/>
              <a:ext cx="250190" cy="337185"/>
            </a:xfrm>
            <a:custGeom>
              <a:avLst/>
              <a:gdLst/>
              <a:ahLst/>
              <a:cxnLst/>
              <a:rect l="l" t="t" r="r" b="b"/>
              <a:pathLst>
                <a:path w="250189" h="337185">
                  <a:moveTo>
                    <a:pt x="0" y="336804"/>
                  </a:moveTo>
                  <a:lnTo>
                    <a:pt x="249935" y="336804"/>
                  </a:lnTo>
                  <a:lnTo>
                    <a:pt x="249935" y="0"/>
                  </a:lnTo>
                  <a:lnTo>
                    <a:pt x="0" y="0"/>
                  </a:lnTo>
                  <a:lnTo>
                    <a:pt x="0" y="336804"/>
                  </a:lnTo>
                  <a:close/>
                </a:path>
              </a:pathLst>
            </a:custGeom>
            <a:ln w="12192">
              <a:solidFill>
                <a:srgbClr val="000000"/>
              </a:solidFill>
            </a:ln>
          </p:spPr>
          <p:txBody>
            <a:bodyPr wrap="square" lIns="0" tIns="0" rIns="0" bIns="0" rtlCol="0"/>
            <a:lstStyle/>
            <a:p>
              <a:endParaRPr/>
            </a:p>
          </p:txBody>
        </p:sp>
        <p:sp>
          <p:nvSpPr>
            <p:cNvPr id="413" name="object 73"/>
            <p:cNvSpPr/>
            <p:nvPr/>
          </p:nvSpPr>
          <p:spPr>
            <a:xfrm>
              <a:off x="3471671" y="4733544"/>
              <a:ext cx="48895" cy="47625"/>
            </a:xfrm>
            <a:custGeom>
              <a:avLst/>
              <a:gdLst/>
              <a:ahLst/>
              <a:cxnLst/>
              <a:rect l="l" t="t" r="r" b="b"/>
              <a:pathLst>
                <a:path w="48895" h="47625">
                  <a:moveTo>
                    <a:pt x="25145" y="0"/>
                  </a:moveTo>
                  <a:lnTo>
                    <a:pt x="25145" y="11810"/>
                  </a:lnTo>
                  <a:lnTo>
                    <a:pt x="0" y="11810"/>
                  </a:lnTo>
                  <a:lnTo>
                    <a:pt x="0" y="35432"/>
                  </a:lnTo>
                  <a:lnTo>
                    <a:pt x="25145" y="35432"/>
                  </a:lnTo>
                  <a:lnTo>
                    <a:pt x="25145" y="47243"/>
                  </a:lnTo>
                  <a:lnTo>
                    <a:pt x="48767" y="23621"/>
                  </a:lnTo>
                  <a:lnTo>
                    <a:pt x="25145" y="0"/>
                  </a:lnTo>
                  <a:close/>
                </a:path>
              </a:pathLst>
            </a:custGeom>
            <a:solidFill>
              <a:srgbClr val="FF0000"/>
            </a:solidFill>
          </p:spPr>
          <p:txBody>
            <a:bodyPr wrap="square" lIns="0" tIns="0" rIns="0" bIns="0" rtlCol="0"/>
            <a:lstStyle/>
            <a:p>
              <a:endParaRPr/>
            </a:p>
          </p:txBody>
        </p:sp>
        <p:sp>
          <p:nvSpPr>
            <p:cNvPr id="414" name="object 74"/>
            <p:cNvSpPr/>
            <p:nvPr/>
          </p:nvSpPr>
          <p:spPr>
            <a:xfrm>
              <a:off x="3471671" y="4733544"/>
              <a:ext cx="48895" cy="47625"/>
            </a:xfrm>
            <a:custGeom>
              <a:avLst/>
              <a:gdLst/>
              <a:ahLst/>
              <a:cxnLst/>
              <a:rect l="l" t="t" r="r" b="b"/>
              <a:pathLst>
                <a:path w="48895" h="47625">
                  <a:moveTo>
                    <a:pt x="0" y="11810"/>
                  </a:moveTo>
                  <a:lnTo>
                    <a:pt x="25145" y="11810"/>
                  </a:lnTo>
                  <a:lnTo>
                    <a:pt x="25145" y="0"/>
                  </a:lnTo>
                  <a:lnTo>
                    <a:pt x="48767"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pic>
          <p:nvPicPr>
            <p:cNvPr id="415" name="object 75"/>
            <p:cNvPicPr/>
            <p:nvPr/>
          </p:nvPicPr>
          <p:blipFill>
            <a:blip r:embed="rId11" cstate="print"/>
            <a:stretch>
              <a:fillRect/>
            </a:stretch>
          </p:blipFill>
          <p:spPr>
            <a:xfrm>
              <a:off x="3540252" y="4597908"/>
              <a:ext cx="237744" cy="324612"/>
            </a:xfrm>
            <a:prstGeom prst="rect">
              <a:avLst/>
            </a:prstGeom>
          </p:spPr>
        </p:pic>
        <p:sp>
          <p:nvSpPr>
            <p:cNvPr id="416" name="object 76"/>
            <p:cNvSpPr/>
            <p:nvPr/>
          </p:nvSpPr>
          <p:spPr>
            <a:xfrm>
              <a:off x="3534156" y="4591812"/>
              <a:ext cx="250190" cy="337185"/>
            </a:xfrm>
            <a:custGeom>
              <a:avLst/>
              <a:gdLst/>
              <a:ahLst/>
              <a:cxnLst/>
              <a:rect l="l" t="t" r="r" b="b"/>
              <a:pathLst>
                <a:path w="250189" h="337185">
                  <a:moveTo>
                    <a:pt x="0" y="336804"/>
                  </a:moveTo>
                  <a:lnTo>
                    <a:pt x="249936" y="336804"/>
                  </a:lnTo>
                  <a:lnTo>
                    <a:pt x="249936" y="0"/>
                  </a:lnTo>
                  <a:lnTo>
                    <a:pt x="0" y="0"/>
                  </a:lnTo>
                  <a:lnTo>
                    <a:pt x="0" y="336804"/>
                  </a:lnTo>
                  <a:close/>
                </a:path>
              </a:pathLst>
            </a:custGeom>
            <a:ln w="12192">
              <a:solidFill>
                <a:srgbClr val="000000"/>
              </a:solidFill>
            </a:ln>
          </p:spPr>
          <p:txBody>
            <a:bodyPr wrap="square" lIns="0" tIns="0" rIns="0" bIns="0" rtlCol="0"/>
            <a:lstStyle/>
            <a:p>
              <a:endParaRPr/>
            </a:p>
          </p:txBody>
        </p:sp>
        <p:pic>
          <p:nvPicPr>
            <p:cNvPr id="417" name="object 77"/>
            <p:cNvPicPr/>
            <p:nvPr/>
          </p:nvPicPr>
          <p:blipFill>
            <a:blip r:embed="rId12" cstate="print"/>
            <a:stretch>
              <a:fillRect/>
            </a:stretch>
          </p:blipFill>
          <p:spPr>
            <a:xfrm>
              <a:off x="1847215" y="4417949"/>
              <a:ext cx="102489" cy="102488"/>
            </a:xfrm>
            <a:prstGeom prst="rect">
              <a:avLst/>
            </a:prstGeom>
          </p:spPr>
        </p:pic>
        <p:sp>
          <p:nvSpPr>
            <p:cNvPr id="418" name="object 78"/>
            <p:cNvSpPr/>
            <p:nvPr/>
          </p:nvSpPr>
          <p:spPr>
            <a:xfrm>
              <a:off x="4212336" y="4194048"/>
              <a:ext cx="0" cy="324485"/>
            </a:xfrm>
            <a:custGeom>
              <a:avLst/>
              <a:gdLst/>
              <a:ahLst/>
              <a:cxnLst/>
              <a:rect l="l" t="t" r="r" b="b"/>
              <a:pathLst>
                <a:path h="324485">
                  <a:moveTo>
                    <a:pt x="0" y="0"/>
                  </a:moveTo>
                  <a:lnTo>
                    <a:pt x="0" y="324484"/>
                  </a:lnTo>
                </a:path>
              </a:pathLst>
            </a:custGeom>
            <a:ln w="9144">
              <a:solidFill>
                <a:srgbClr val="000000"/>
              </a:solidFill>
            </a:ln>
          </p:spPr>
          <p:txBody>
            <a:bodyPr wrap="square" lIns="0" tIns="0" rIns="0" bIns="0" rtlCol="0"/>
            <a:lstStyle/>
            <a:p>
              <a:endParaRPr/>
            </a:p>
          </p:txBody>
        </p:sp>
        <p:pic>
          <p:nvPicPr>
            <p:cNvPr id="419" name="object 79"/>
            <p:cNvPicPr/>
            <p:nvPr/>
          </p:nvPicPr>
          <p:blipFill>
            <a:blip r:embed="rId13" cstate="print"/>
            <a:stretch>
              <a:fillRect/>
            </a:stretch>
          </p:blipFill>
          <p:spPr>
            <a:xfrm>
              <a:off x="1975103" y="4183380"/>
              <a:ext cx="259080" cy="335152"/>
            </a:xfrm>
            <a:prstGeom prst="rect">
              <a:avLst/>
            </a:prstGeom>
          </p:spPr>
        </p:pic>
        <p:sp>
          <p:nvSpPr>
            <p:cNvPr id="420" name="object 80"/>
            <p:cNvSpPr/>
            <p:nvPr/>
          </p:nvSpPr>
          <p:spPr>
            <a:xfrm>
              <a:off x="1990344" y="4177283"/>
              <a:ext cx="250190" cy="344805"/>
            </a:xfrm>
            <a:custGeom>
              <a:avLst/>
              <a:gdLst/>
              <a:ahLst/>
              <a:cxnLst/>
              <a:rect l="l" t="t" r="r" b="b"/>
              <a:pathLst>
                <a:path w="250189" h="344804">
                  <a:moveTo>
                    <a:pt x="0" y="344424"/>
                  </a:moveTo>
                  <a:lnTo>
                    <a:pt x="249936" y="344424"/>
                  </a:lnTo>
                  <a:lnTo>
                    <a:pt x="249936" y="0"/>
                  </a:lnTo>
                  <a:lnTo>
                    <a:pt x="0" y="0"/>
                  </a:lnTo>
                  <a:lnTo>
                    <a:pt x="0" y="344424"/>
                  </a:lnTo>
                  <a:close/>
                </a:path>
              </a:pathLst>
            </a:custGeom>
            <a:ln w="12192">
              <a:solidFill>
                <a:srgbClr val="000000"/>
              </a:solidFill>
            </a:ln>
          </p:spPr>
          <p:txBody>
            <a:bodyPr wrap="square" lIns="0" tIns="0" rIns="0" bIns="0" rtlCol="0"/>
            <a:lstStyle/>
            <a:p>
              <a:endParaRPr/>
            </a:p>
          </p:txBody>
        </p:sp>
        <p:sp>
          <p:nvSpPr>
            <p:cNvPr id="421" name="object 81"/>
            <p:cNvSpPr/>
            <p:nvPr/>
          </p:nvSpPr>
          <p:spPr>
            <a:xfrm>
              <a:off x="2258567" y="4325112"/>
              <a:ext cx="48895" cy="47625"/>
            </a:xfrm>
            <a:custGeom>
              <a:avLst/>
              <a:gdLst/>
              <a:ahLst/>
              <a:cxnLst/>
              <a:rect l="l" t="t" r="r" b="b"/>
              <a:pathLst>
                <a:path w="48894" h="47625">
                  <a:moveTo>
                    <a:pt x="25145" y="0"/>
                  </a:moveTo>
                  <a:lnTo>
                    <a:pt x="25145" y="11811"/>
                  </a:lnTo>
                  <a:lnTo>
                    <a:pt x="0" y="11811"/>
                  </a:lnTo>
                  <a:lnTo>
                    <a:pt x="0" y="35432"/>
                  </a:lnTo>
                  <a:lnTo>
                    <a:pt x="25145" y="35432"/>
                  </a:lnTo>
                  <a:lnTo>
                    <a:pt x="25145" y="47243"/>
                  </a:lnTo>
                  <a:lnTo>
                    <a:pt x="48768" y="23621"/>
                  </a:lnTo>
                  <a:lnTo>
                    <a:pt x="25145" y="0"/>
                  </a:lnTo>
                  <a:close/>
                </a:path>
              </a:pathLst>
            </a:custGeom>
            <a:solidFill>
              <a:srgbClr val="FF0000"/>
            </a:solidFill>
          </p:spPr>
          <p:txBody>
            <a:bodyPr wrap="square" lIns="0" tIns="0" rIns="0" bIns="0" rtlCol="0"/>
            <a:lstStyle/>
            <a:p>
              <a:endParaRPr/>
            </a:p>
          </p:txBody>
        </p:sp>
        <p:sp>
          <p:nvSpPr>
            <p:cNvPr id="422" name="object 82"/>
            <p:cNvSpPr/>
            <p:nvPr/>
          </p:nvSpPr>
          <p:spPr>
            <a:xfrm>
              <a:off x="2258567" y="4325112"/>
              <a:ext cx="48895" cy="47625"/>
            </a:xfrm>
            <a:custGeom>
              <a:avLst/>
              <a:gdLst/>
              <a:ahLst/>
              <a:cxnLst/>
              <a:rect l="l" t="t" r="r" b="b"/>
              <a:pathLst>
                <a:path w="48894" h="47625">
                  <a:moveTo>
                    <a:pt x="0" y="11811"/>
                  </a:moveTo>
                  <a:lnTo>
                    <a:pt x="25145" y="11811"/>
                  </a:lnTo>
                  <a:lnTo>
                    <a:pt x="25145" y="0"/>
                  </a:lnTo>
                  <a:lnTo>
                    <a:pt x="48768" y="23621"/>
                  </a:lnTo>
                  <a:lnTo>
                    <a:pt x="25145" y="47243"/>
                  </a:lnTo>
                  <a:lnTo>
                    <a:pt x="25145" y="35432"/>
                  </a:lnTo>
                  <a:lnTo>
                    <a:pt x="0" y="35432"/>
                  </a:lnTo>
                  <a:lnTo>
                    <a:pt x="0" y="11811"/>
                  </a:lnTo>
                  <a:close/>
                </a:path>
              </a:pathLst>
            </a:custGeom>
            <a:ln w="6096">
              <a:solidFill>
                <a:srgbClr val="000000"/>
              </a:solidFill>
            </a:ln>
          </p:spPr>
          <p:txBody>
            <a:bodyPr wrap="square" lIns="0" tIns="0" rIns="0" bIns="0" rtlCol="0"/>
            <a:lstStyle/>
            <a:p>
              <a:endParaRPr/>
            </a:p>
          </p:txBody>
        </p:sp>
        <p:pic>
          <p:nvPicPr>
            <p:cNvPr id="423" name="object 83"/>
            <p:cNvPicPr/>
            <p:nvPr/>
          </p:nvPicPr>
          <p:blipFill>
            <a:blip r:embed="rId14" cstate="print"/>
            <a:stretch>
              <a:fillRect/>
            </a:stretch>
          </p:blipFill>
          <p:spPr>
            <a:xfrm>
              <a:off x="2324100" y="4183380"/>
              <a:ext cx="237744" cy="333756"/>
            </a:xfrm>
            <a:prstGeom prst="rect">
              <a:avLst/>
            </a:prstGeom>
          </p:spPr>
        </p:pic>
        <p:sp>
          <p:nvSpPr>
            <p:cNvPr id="424" name="object 84"/>
            <p:cNvSpPr/>
            <p:nvPr/>
          </p:nvSpPr>
          <p:spPr>
            <a:xfrm>
              <a:off x="2318003" y="4177283"/>
              <a:ext cx="250190" cy="346075"/>
            </a:xfrm>
            <a:custGeom>
              <a:avLst/>
              <a:gdLst/>
              <a:ahLst/>
              <a:cxnLst/>
              <a:rect l="l" t="t" r="r" b="b"/>
              <a:pathLst>
                <a:path w="250189" h="346075">
                  <a:moveTo>
                    <a:pt x="0" y="345948"/>
                  </a:moveTo>
                  <a:lnTo>
                    <a:pt x="249936" y="345948"/>
                  </a:lnTo>
                  <a:lnTo>
                    <a:pt x="249936" y="0"/>
                  </a:lnTo>
                  <a:lnTo>
                    <a:pt x="0" y="0"/>
                  </a:lnTo>
                  <a:lnTo>
                    <a:pt x="0" y="345948"/>
                  </a:lnTo>
                  <a:close/>
                </a:path>
              </a:pathLst>
            </a:custGeom>
            <a:ln w="12192">
              <a:solidFill>
                <a:srgbClr val="000000"/>
              </a:solidFill>
            </a:ln>
          </p:spPr>
          <p:txBody>
            <a:bodyPr wrap="square" lIns="0" tIns="0" rIns="0" bIns="0" rtlCol="0"/>
            <a:lstStyle/>
            <a:p>
              <a:endParaRPr/>
            </a:p>
          </p:txBody>
        </p:sp>
        <p:pic>
          <p:nvPicPr>
            <p:cNvPr id="425" name="object 85"/>
            <p:cNvPicPr/>
            <p:nvPr/>
          </p:nvPicPr>
          <p:blipFill>
            <a:blip r:embed="rId14" cstate="print"/>
            <a:stretch>
              <a:fillRect/>
            </a:stretch>
          </p:blipFill>
          <p:spPr>
            <a:xfrm>
              <a:off x="2653283" y="4183380"/>
              <a:ext cx="237744" cy="333756"/>
            </a:xfrm>
            <a:prstGeom prst="rect">
              <a:avLst/>
            </a:prstGeom>
          </p:spPr>
        </p:pic>
        <p:sp>
          <p:nvSpPr>
            <p:cNvPr id="426" name="object 86"/>
            <p:cNvSpPr/>
            <p:nvPr/>
          </p:nvSpPr>
          <p:spPr>
            <a:xfrm>
              <a:off x="2647188" y="4177283"/>
              <a:ext cx="250190" cy="346075"/>
            </a:xfrm>
            <a:custGeom>
              <a:avLst/>
              <a:gdLst/>
              <a:ahLst/>
              <a:cxnLst/>
              <a:rect l="l" t="t" r="r" b="b"/>
              <a:pathLst>
                <a:path w="250189" h="346075">
                  <a:moveTo>
                    <a:pt x="0" y="345948"/>
                  </a:moveTo>
                  <a:lnTo>
                    <a:pt x="249936" y="345948"/>
                  </a:lnTo>
                  <a:lnTo>
                    <a:pt x="249936" y="0"/>
                  </a:lnTo>
                  <a:lnTo>
                    <a:pt x="0" y="0"/>
                  </a:lnTo>
                  <a:lnTo>
                    <a:pt x="0" y="345948"/>
                  </a:lnTo>
                  <a:close/>
                </a:path>
              </a:pathLst>
            </a:custGeom>
            <a:ln w="12192">
              <a:solidFill>
                <a:srgbClr val="000000"/>
              </a:solidFill>
            </a:ln>
          </p:spPr>
          <p:txBody>
            <a:bodyPr wrap="square" lIns="0" tIns="0" rIns="0" bIns="0" rtlCol="0"/>
            <a:lstStyle/>
            <a:p>
              <a:endParaRPr/>
            </a:p>
          </p:txBody>
        </p:sp>
        <p:sp>
          <p:nvSpPr>
            <p:cNvPr id="427" name="object 87"/>
            <p:cNvSpPr/>
            <p:nvPr/>
          </p:nvSpPr>
          <p:spPr>
            <a:xfrm>
              <a:off x="2915412" y="4326636"/>
              <a:ext cx="48895" cy="47625"/>
            </a:xfrm>
            <a:custGeom>
              <a:avLst/>
              <a:gdLst/>
              <a:ahLst/>
              <a:cxnLst/>
              <a:rect l="l" t="t" r="r" b="b"/>
              <a:pathLst>
                <a:path w="48894" h="47625">
                  <a:moveTo>
                    <a:pt x="25145" y="0"/>
                  </a:moveTo>
                  <a:lnTo>
                    <a:pt x="25145" y="11811"/>
                  </a:lnTo>
                  <a:lnTo>
                    <a:pt x="0" y="11811"/>
                  </a:lnTo>
                  <a:lnTo>
                    <a:pt x="0" y="35432"/>
                  </a:lnTo>
                  <a:lnTo>
                    <a:pt x="25145" y="35432"/>
                  </a:lnTo>
                  <a:lnTo>
                    <a:pt x="25145" y="47243"/>
                  </a:lnTo>
                  <a:lnTo>
                    <a:pt x="48768" y="23621"/>
                  </a:lnTo>
                  <a:lnTo>
                    <a:pt x="25145" y="0"/>
                  </a:lnTo>
                  <a:close/>
                </a:path>
              </a:pathLst>
            </a:custGeom>
            <a:solidFill>
              <a:srgbClr val="FF0000"/>
            </a:solidFill>
          </p:spPr>
          <p:txBody>
            <a:bodyPr wrap="square" lIns="0" tIns="0" rIns="0" bIns="0" rtlCol="0"/>
            <a:lstStyle/>
            <a:p>
              <a:endParaRPr/>
            </a:p>
          </p:txBody>
        </p:sp>
        <p:sp>
          <p:nvSpPr>
            <p:cNvPr id="428" name="object 88"/>
            <p:cNvSpPr/>
            <p:nvPr/>
          </p:nvSpPr>
          <p:spPr>
            <a:xfrm>
              <a:off x="2915412" y="4326636"/>
              <a:ext cx="48895" cy="47625"/>
            </a:xfrm>
            <a:custGeom>
              <a:avLst/>
              <a:gdLst/>
              <a:ahLst/>
              <a:cxnLst/>
              <a:rect l="l" t="t" r="r" b="b"/>
              <a:pathLst>
                <a:path w="48894" h="47625">
                  <a:moveTo>
                    <a:pt x="0" y="11811"/>
                  </a:moveTo>
                  <a:lnTo>
                    <a:pt x="25145" y="11811"/>
                  </a:lnTo>
                  <a:lnTo>
                    <a:pt x="25145" y="0"/>
                  </a:lnTo>
                  <a:lnTo>
                    <a:pt x="48768" y="23621"/>
                  </a:lnTo>
                  <a:lnTo>
                    <a:pt x="25145" y="47243"/>
                  </a:lnTo>
                  <a:lnTo>
                    <a:pt x="25145" y="35432"/>
                  </a:lnTo>
                  <a:lnTo>
                    <a:pt x="0" y="35432"/>
                  </a:lnTo>
                  <a:lnTo>
                    <a:pt x="0" y="11811"/>
                  </a:lnTo>
                  <a:close/>
                </a:path>
              </a:pathLst>
            </a:custGeom>
            <a:ln w="6096">
              <a:solidFill>
                <a:srgbClr val="000000"/>
              </a:solidFill>
            </a:ln>
          </p:spPr>
          <p:txBody>
            <a:bodyPr wrap="square" lIns="0" tIns="0" rIns="0" bIns="0" rtlCol="0"/>
            <a:lstStyle/>
            <a:p>
              <a:endParaRPr/>
            </a:p>
          </p:txBody>
        </p:sp>
        <p:pic>
          <p:nvPicPr>
            <p:cNvPr id="429" name="object 89"/>
            <p:cNvPicPr/>
            <p:nvPr/>
          </p:nvPicPr>
          <p:blipFill>
            <a:blip r:embed="rId14" cstate="print"/>
            <a:stretch>
              <a:fillRect/>
            </a:stretch>
          </p:blipFill>
          <p:spPr>
            <a:xfrm>
              <a:off x="2980943" y="4184904"/>
              <a:ext cx="237744" cy="333756"/>
            </a:xfrm>
            <a:prstGeom prst="rect">
              <a:avLst/>
            </a:prstGeom>
          </p:spPr>
        </p:pic>
        <p:sp>
          <p:nvSpPr>
            <p:cNvPr id="430" name="object 90"/>
            <p:cNvSpPr/>
            <p:nvPr/>
          </p:nvSpPr>
          <p:spPr>
            <a:xfrm>
              <a:off x="2974847" y="4178808"/>
              <a:ext cx="250190" cy="346075"/>
            </a:xfrm>
            <a:custGeom>
              <a:avLst/>
              <a:gdLst/>
              <a:ahLst/>
              <a:cxnLst/>
              <a:rect l="l" t="t" r="r" b="b"/>
              <a:pathLst>
                <a:path w="250189" h="346075">
                  <a:moveTo>
                    <a:pt x="0" y="345948"/>
                  </a:moveTo>
                  <a:lnTo>
                    <a:pt x="249936" y="345948"/>
                  </a:lnTo>
                  <a:lnTo>
                    <a:pt x="249936" y="0"/>
                  </a:lnTo>
                  <a:lnTo>
                    <a:pt x="0" y="0"/>
                  </a:lnTo>
                  <a:lnTo>
                    <a:pt x="0" y="345948"/>
                  </a:lnTo>
                  <a:close/>
                </a:path>
              </a:pathLst>
            </a:custGeom>
            <a:ln w="12192">
              <a:solidFill>
                <a:srgbClr val="000000"/>
              </a:solidFill>
            </a:ln>
          </p:spPr>
          <p:txBody>
            <a:bodyPr wrap="square" lIns="0" tIns="0" rIns="0" bIns="0" rtlCol="0"/>
            <a:lstStyle/>
            <a:p>
              <a:endParaRPr/>
            </a:p>
          </p:txBody>
        </p:sp>
        <p:sp>
          <p:nvSpPr>
            <p:cNvPr id="431" name="object 91"/>
            <p:cNvSpPr/>
            <p:nvPr/>
          </p:nvSpPr>
          <p:spPr>
            <a:xfrm>
              <a:off x="2580131" y="4328160"/>
              <a:ext cx="48895" cy="47625"/>
            </a:xfrm>
            <a:custGeom>
              <a:avLst/>
              <a:gdLst/>
              <a:ahLst/>
              <a:cxnLst/>
              <a:rect l="l" t="t" r="r" b="b"/>
              <a:pathLst>
                <a:path w="48894" h="47625">
                  <a:moveTo>
                    <a:pt x="25145" y="0"/>
                  </a:moveTo>
                  <a:lnTo>
                    <a:pt x="25145" y="11810"/>
                  </a:lnTo>
                  <a:lnTo>
                    <a:pt x="0" y="11810"/>
                  </a:lnTo>
                  <a:lnTo>
                    <a:pt x="0" y="35432"/>
                  </a:lnTo>
                  <a:lnTo>
                    <a:pt x="25145" y="35432"/>
                  </a:lnTo>
                  <a:lnTo>
                    <a:pt x="25145" y="47243"/>
                  </a:lnTo>
                  <a:lnTo>
                    <a:pt x="48768" y="23621"/>
                  </a:lnTo>
                  <a:lnTo>
                    <a:pt x="25145" y="0"/>
                  </a:lnTo>
                  <a:close/>
                </a:path>
              </a:pathLst>
            </a:custGeom>
            <a:solidFill>
              <a:srgbClr val="FF0000"/>
            </a:solidFill>
          </p:spPr>
          <p:txBody>
            <a:bodyPr wrap="square" lIns="0" tIns="0" rIns="0" bIns="0" rtlCol="0"/>
            <a:lstStyle/>
            <a:p>
              <a:endParaRPr/>
            </a:p>
          </p:txBody>
        </p:sp>
        <p:sp>
          <p:nvSpPr>
            <p:cNvPr id="432" name="object 92"/>
            <p:cNvSpPr/>
            <p:nvPr/>
          </p:nvSpPr>
          <p:spPr>
            <a:xfrm>
              <a:off x="2580131" y="4328160"/>
              <a:ext cx="48895" cy="47625"/>
            </a:xfrm>
            <a:custGeom>
              <a:avLst/>
              <a:gdLst/>
              <a:ahLst/>
              <a:cxnLst/>
              <a:rect l="l" t="t" r="r" b="b"/>
              <a:pathLst>
                <a:path w="48894" h="47625">
                  <a:moveTo>
                    <a:pt x="0" y="11810"/>
                  </a:moveTo>
                  <a:lnTo>
                    <a:pt x="25145" y="11810"/>
                  </a:lnTo>
                  <a:lnTo>
                    <a:pt x="25145" y="0"/>
                  </a:lnTo>
                  <a:lnTo>
                    <a:pt x="48768" y="23621"/>
                  </a:lnTo>
                  <a:lnTo>
                    <a:pt x="25145" y="47243"/>
                  </a:lnTo>
                  <a:lnTo>
                    <a:pt x="25145" y="35432"/>
                  </a:lnTo>
                  <a:lnTo>
                    <a:pt x="0" y="35432"/>
                  </a:lnTo>
                  <a:lnTo>
                    <a:pt x="0" y="11810"/>
                  </a:lnTo>
                  <a:close/>
                </a:path>
              </a:pathLst>
            </a:custGeom>
            <a:ln w="6096">
              <a:solidFill>
                <a:srgbClr val="000000"/>
              </a:solidFill>
            </a:ln>
          </p:spPr>
          <p:txBody>
            <a:bodyPr wrap="square" lIns="0" tIns="0" rIns="0" bIns="0" rtlCol="0"/>
            <a:lstStyle/>
            <a:p>
              <a:endParaRPr/>
            </a:p>
          </p:txBody>
        </p:sp>
        <p:sp>
          <p:nvSpPr>
            <p:cNvPr id="433" name="object 93"/>
            <p:cNvSpPr/>
            <p:nvPr/>
          </p:nvSpPr>
          <p:spPr>
            <a:xfrm>
              <a:off x="3250691" y="4326636"/>
              <a:ext cx="48895" cy="47625"/>
            </a:xfrm>
            <a:custGeom>
              <a:avLst/>
              <a:gdLst/>
              <a:ahLst/>
              <a:cxnLst/>
              <a:rect l="l" t="t" r="r" b="b"/>
              <a:pathLst>
                <a:path w="48895" h="47625">
                  <a:moveTo>
                    <a:pt x="25145" y="0"/>
                  </a:moveTo>
                  <a:lnTo>
                    <a:pt x="25145" y="11811"/>
                  </a:lnTo>
                  <a:lnTo>
                    <a:pt x="0" y="11811"/>
                  </a:lnTo>
                  <a:lnTo>
                    <a:pt x="0" y="35432"/>
                  </a:lnTo>
                  <a:lnTo>
                    <a:pt x="25145" y="35432"/>
                  </a:lnTo>
                  <a:lnTo>
                    <a:pt x="25145" y="47243"/>
                  </a:lnTo>
                  <a:lnTo>
                    <a:pt x="48768" y="23621"/>
                  </a:lnTo>
                  <a:lnTo>
                    <a:pt x="25145" y="0"/>
                  </a:lnTo>
                  <a:close/>
                </a:path>
              </a:pathLst>
            </a:custGeom>
            <a:solidFill>
              <a:srgbClr val="FF0000"/>
            </a:solidFill>
          </p:spPr>
          <p:txBody>
            <a:bodyPr wrap="square" lIns="0" tIns="0" rIns="0" bIns="0" rtlCol="0"/>
            <a:lstStyle/>
            <a:p>
              <a:endParaRPr/>
            </a:p>
          </p:txBody>
        </p:sp>
        <p:sp>
          <p:nvSpPr>
            <p:cNvPr id="434" name="object 94"/>
            <p:cNvSpPr/>
            <p:nvPr/>
          </p:nvSpPr>
          <p:spPr>
            <a:xfrm>
              <a:off x="3250691" y="4326636"/>
              <a:ext cx="48895" cy="47625"/>
            </a:xfrm>
            <a:custGeom>
              <a:avLst/>
              <a:gdLst/>
              <a:ahLst/>
              <a:cxnLst/>
              <a:rect l="l" t="t" r="r" b="b"/>
              <a:pathLst>
                <a:path w="48895" h="47625">
                  <a:moveTo>
                    <a:pt x="0" y="11811"/>
                  </a:moveTo>
                  <a:lnTo>
                    <a:pt x="25145" y="11811"/>
                  </a:lnTo>
                  <a:lnTo>
                    <a:pt x="25145" y="0"/>
                  </a:lnTo>
                  <a:lnTo>
                    <a:pt x="48768" y="23621"/>
                  </a:lnTo>
                  <a:lnTo>
                    <a:pt x="25145" y="47243"/>
                  </a:lnTo>
                  <a:lnTo>
                    <a:pt x="25145" y="35432"/>
                  </a:lnTo>
                  <a:lnTo>
                    <a:pt x="0" y="35432"/>
                  </a:lnTo>
                  <a:lnTo>
                    <a:pt x="0" y="11811"/>
                  </a:lnTo>
                  <a:close/>
                </a:path>
              </a:pathLst>
            </a:custGeom>
            <a:ln w="6096">
              <a:solidFill>
                <a:srgbClr val="000000"/>
              </a:solidFill>
            </a:ln>
          </p:spPr>
          <p:txBody>
            <a:bodyPr wrap="square" lIns="0" tIns="0" rIns="0" bIns="0" rtlCol="0"/>
            <a:lstStyle/>
            <a:p>
              <a:endParaRPr/>
            </a:p>
          </p:txBody>
        </p:sp>
        <p:pic>
          <p:nvPicPr>
            <p:cNvPr id="435" name="object 95"/>
            <p:cNvPicPr/>
            <p:nvPr/>
          </p:nvPicPr>
          <p:blipFill>
            <a:blip r:embed="rId14" cstate="print"/>
            <a:stretch>
              <a:fillRect/>
            </a:stretch>
          </p:blipFill>
          <p:spPr>
            <a:xfrm>
              <a:off x="3316224" y="4184904"/>
              <a:ext cx="237744" cy="333756"/>
            </a:xfrm>
            <a:prstGeom prst="rect">
              <a:avLst/>
            </a:prstGeom>
          </p:spPr>
        </p:pic>
        <p:sp>
          <p:nvSpPr>
            <p:cNvPr id="436" name="object 96"/>
            <p:cNvSpPr/>
            <p:nvPr/>
          </p:nvSpPr>
          <p:spPr>
            <a:xfrm>
              <a:off x="3310127" y="4178808"/>
              <a:ext cx="250190" cy="346075"/>
            </a:xfrm>
            <a:custGeom>
              <a:avLst/>
              <a:gdLst/>
              <a:ahLst/>
              <a:cxnLst/>
              <a:rect l="l" t="t" r="r" b="b"/>
              <a:pathLst>
                <a:path w="250189" h="346075">
                  <a:moveTo>
                    <a:pt x="0" y="345948"/>
                  </a:moveTo>
                  <a:lnTo>
                    <a:pt x="249936" y="345948"/>
                  </a:lnTo>
                  <a:lnTo>
                    <a:pt x="249936" y="0"/>
                  </a:lnTo>
                  <a:lnTo>
                    <a:pt x="0" y="0"/>
                  </a:lnTo>
                  <a:lnTo>
                    <a:pt x="0" y="345948"/>
                  </a:lnTo>
                  <a:close/>
                </a:path>
              </a:pathLst>
            </a:custGeom>
            <a:ln w="12192">
              <a:solidFill>
                <a:srgbClr val="000000"/>
              </a:solidFill>
            </a:ln>
          </p:spPr>
          <p:txBody>
            <a:bodyPr wrap="square" lIns="0" tIns="0" rIns="0" bIns="0" rtlCol="0"/>
            <a:lstStyle/>
            <a:p>
              <a:endParaRPr/>
            </a:p>
          </p:txBody>
        </p:sp>
        <p:pic>
          <p:nvPicPr>
            <p:cNvPr id="437" name="object 97"/>
            <p:cNvPicPr/>
            <p:nvPr/>
          </p:nvPicPr>
          <p:blipFill>
            <a:blip r:embed="rId14" cstate="print"/>
            <a:stretch>
              <a:fillRect/>
            </a:stretch>
          </p:blipFill>
          <p:spPr>
            <a:xfrm>
              <a:off x="3645408" y="4184904"/>
              <a:ext cx="239267" cy="333756"/>
            </a:xfrm>
            <a:prstGeom prst="rect">
              <a:avLst/>
            </a:prstGeom>
          </p:spPr>
        </p:pic>
        <p:sp>
          <p:nvSpPr>
            <p:cNvPr id="438" name="object 98"/>
            <p:cNvSpPr/>
            <p:nvPr/>
          </p:nvSpPr>
          <p:spPr>
            <a:xfrm>
              <a:off x="3639312" y="4178808"/>
              <a:ext cx="251460" cy="346075"/>
            </a:xfrm>
            <a:custGeom>
              <a:avLst/>
              <a:gdLst/>
              <a:ahLst/>
              <a:cxnLst/>
              <a:rect l="l" t="t" r="r" b="b"/>
              <a:pathLst>
                <a:path w="251460" h="346075">
                  <a:moveTo>
                    <a:pt x="0" y="345948"/>
                  </a:moveTo>
                  <a:lnTo>
                    <a:pt x="251460" y="345948"/>
                  </a:lnTo>
                  <a:lnTo>
                    <a:pt x="251460" y="0"/>
                  </a:lnTo>
                  <a:lnTo>
                    <a:pt x="0" y="0"/>
                  </a:lnTo>
                  <a:lnTo>
                    <a:pt x="0" y="345948"/>
                  </a:lnTo>
                  <a:close/>
                </a:path>
              </a:pathLst>
            </a:custGeom>
            <a:ln w="12191">
              <a:solidFill>
                <a:srgbClr val="000000"/>
              </a:solidFill>
            </a:ln>
          </p:spPr>
          <p:txBody>
            <a:bodyPr wrap="square" lIns="0" tIns="0" rIns="0" bIns="0" rtlCol="0"/>
            <a:lstStyle/>
            <a:p>
              <a:endParaRPr/>
            </a:p>
          </p:txBody>
        </p:sp>
        <p:sp>
          <p:nvSpPr>
            <p:cNvPr id="439" name="object 99"/>
            <p:cNvSpPr/>
            <p:nvPr/>
          </p:nvSpPr>
          <p:spPr>
            <a:xfrm>
              <a:off x="3909059" y="4326636"/>
              <a:ext cx="48895" cy="47625"/>
            </a:xfrm>
            <a:custGeom>
              <a:avLst/>
              <a:gdLst/>
              <a:ahLst/>
              <a:cxnLst/>
              <a:rect l="l" t="t" r="r" b="b"/>
              <a:pathLst>
                <a:path w="48895" h="47625">
                  <a:moveTo>
                    <a:pt x="25145" y="0"/>
                  </a:moveTo>
                  <a:lnTo>
                    <a:pt x="25145" y="11811"/>
                  </a:lnTo>
                  <a:lnTo>
                    <a:pt x="0" y="11811"/>
                  </a:lnTo>
                  <a:lnTo>
                    <a:pt x="0" y="35432"/>
                  </a:lnTo>
                  <a:lnTo>
                    <a:pt x="25145" y="35432"/>
                  </a:lnTo>
                  <a:lnTo>
                    <a:pt x="25145" y="47243"/>
                  </a:lnTo>
                  <a:lnTo>
                    <a:pt x="48767" y="23621"/>
                  </a:lnTo>
                  <a:lnTo>
                    <a:pt x="25145" y="0"/>
                  </a:lnTo>
                  <a:close/>
                </a:path>
              </a:pathLst>
            </a:custGeom>
            <a:solidFill>
              <a:srgbClr val="FF0000"/>
            </a:solidFill>
          </p:spPr>
          <p:txBody>
            <a:bodyPr wrap="square" lIns="0" tIns="0" rIns="0" bIns="0" rtlCol="0"/>
            <a:lstStyle/>
            <a:p>
              <a:endParaRPr/>
            </a:p>
          </p:txBody>
        </p:sp>
        <p:sp>
          <p:nvSpPr>
            <p:cNvPr id="440" name="object 100"/>
            <p:cNvSpPr/>
            <p:nvPr/>
          </p:nvSpPr>
          <p:spPr>
            <a:xfrm>
              <a:off x="3909059" y="4326636"/>
              <a:ext cx="48895" cy="47625"/>
            </a:xfrm>
            <a:custGeom>
              <a:avLst/>
              <a:gdLst/>
              <a:ahLst/>
              <a:cxnLst/>
              <a:rect l="l" t="t" r="r" b="b"/>
              <a:pathLst>
                <a:path w="48895" h="47625">
                  <a:moveTo>
                    <a:pt x="0" y="11811"/>
                  </a:moveTo>
                  <a:lnTo>
                    <a:pt x="25145" y="11811"/>
                  </a:lnTo>
                  <a:lnTo>
                    <a:pt x="25145" y="0"/>
                  </a:lnTo>
                  <a:lnTo>
                    <a:pt x="48767" y="23621"/>
                  </a:lnTo>
                  <a:lnTo>
                    <a:pt x="25145" y="47243"/>
                  </a:lnTo>
                  <a:lnTo>
                    <a:pt x="25145" y="35432"/>
                  </a:lnTo>
                  <a:lnTo>
                    <a:pt x="0" y="35432"/>
                  </a:lnTo>
                  <a:lnTo>
                    <a:pt x="0" y="11811"/>
                  </a:lnTo>
                  <a:close/>
                </a:path>
              </a:pathLst>
            </a:custGeom>
            <a:ln w="6096">
              <a:solidFill>
                <a:srgbClr val="000000"/>
              </a:solidFill>
            </a:ln>
          </p:spPr>
          <p:txBody>
            <a:bodyPr wrap="square" lIns="0" tIns="0" rIns="0" bIns="0" rtlCol="0"/>
            <a:lstStyle/>
            <a:p>
              <a:endParaRPr/>
            </a:p>
          </p:txBody>
        </p:sp>
        <p:pic>
          <p:nvPicPr>
            <p:cNvPr id="441" name="object 101"/>
            <p:cNvPicPr/>
            <p:nvPr/>
          </p:nvPicPr>
          <p:blipFill>
            <a:blip r:embed="rId14" cstate="print"/>
            <a:stretch>
              <a:fillRect/>
            </a:stretch>
          </p:blipFill>
          <p:spPr>
            <a:xfrm>
              <a:off x="3974591" y="4184904"/>
              <a:ext cx="237743" cy="333756"/>
            </a:xfrm>
            <a:prstGeom prst="rect">
              <a:avLst/>
            </a:prstGeom>
          </p:spPr>
        </p:pic>
        <p:sp>
          <p:nvSpPr>
            <p:cNvPr id="442" name="object 102"/>
            <p:cNvSpPr/>
            <p:nvPr/>
          </p:nvSpPr>
          <p:spPr>
            <a:xfrm>
              <a:off x="3968496" y="4178808"/>
              <a:ext cx="250190" cy="346075"/>
            </a:xfrm>
            <a:custGeom>
              <a:avLst/>
              <a:gdLst/>
              <a:ahLst/>
              <a:cxnLst/>
              <a:rect l="l" t="t" r="r" b="b"/>
              <a:pathLst>
                <a:path w="250189" h="346075">
                  <a:moveTo>
                    <a:pt x="0" y="345948"/>
                  </a:moveTo>
                  <a:lnTo>
                    <a:pt x="249936" y="345948"/>
                  </a:lnTo>
                  <a:lnTo>
                    <a:pt x="249936" y="0"/>
                  </a:lnTo>
                  <a:lnTo>
                    <a:pt x="0" y="0"/>
                  </a:lnTo>
                  <a:lnTo>
                    <a:pt x="0" y="345948"/>
                  </a:lnTo>
                  <a:close/>
                </a:path>
              </a:pathLst>
            </a:custGeom>
            <a:ln w="12192">
              <a:solidFill>
                <a:srgbClr val="000000"/>
              </a:solidFill>
            </a:ln>
          </p:spPr>
          <p:txBody>
            <a:bodyPr wrap="square" lIns="0" tIns="0" rIns="0" bIns="0" rtlCol="0"/>
            <a:lstStyle/>
            <a:p>
              <a:endParaRPr/>
            </a:p>
          </p:txBody>
        </p:sp>
        <p:sp>
          <p:nvSpPr>
            <p:cNvPr id="443" name="object 103"/>
            <p:cNvSpPr/>
            <p:nvPr/>
          </p:nvSpPr>
          <p:spPr>
            <a:xfrm>
              <a:off x="3572256" y="4328160"/>
              <a:ext cx="48895" cy="47625"/>
            </a:xfrm>
            <a:custGeom>
              <a:avLst/>
              <a:gdLst/>
              <a:ahLst/>
              <a:cxnLst/>
              <a:rect l="l" t="t" r="r" b="b"/>
              <a:pathLst>
                <a:path w="48895" h="47625">
                  <a:moveTo>
                    <a:pt x="25146" y="0"/>
                  </a:moveTo>
                  <a:lnTo>
                    <a:pt x="25146" y="11810"/>
                  </a:lnTo>
                  <a:lnTo>
                    <a:pt x="0" y="11810"/>
                  </a:lnTo>
                  <a:lnTo>
                    <a:pt x="0" y="35432"/>
                  </a:lnTo>
                  <a:lnTo>
                    <a:pt x="25146" y="35432"/>
                  </a:lnTo>
                  <a:lnTo>
                    <a:pt x="25146" y="47243"/>
                  </a:lnTo>
                  <a:lnTo>
                    <a:pt x="48768" y="23621"/>
                  </a:lnTo>
                  <a:lnTo>
                    <a:pt x="25146" y="0"/>
                  </a:lnTo>
                  <a:close/>
                </a:path>
              </a:pathLst>
            </a:custGeom>
            <a:solidFill>
              <a:srgbClr val="FF0000"/>
            </a:solidFill>
          </p:spPr>
          <p:txBody>
            <a:bodyPr wrap="square" lIns="0" tIns="0" rIns="0" bIns="0" rtlCol="0"/>
            <a:lstStyle/>
            <a:p>
              <a:endParaRPr/>
            </a:p>
          </p:txBody>
        </p:sp>
        <p:sp>
          <p:nvSpPr>
            <p:cNvPr id="444" name="object 104"/>
            <p:cNvSpPr/>
            <p:nvPr/>
          </p:nvSpPr>
          <p:spPr>
            <a:xfrm>
              <a:off x="3572256" y="4328160"/>
              <a:ext cx="48895" cy="47625"/>
            </a:xfrm>
            <a:custGeom>
              <a:avLst/>
              <a:gdLst/>
              <a:ahLst/>
              <a:cxnLst/>
              <a:rect l="l" t="t" r="r" b="b"/>
              <a:pathLst>
                <a:path w="48895" h="47625">
                  <a:moveTo>
                    <a:pt x="0" y="11810"/>
                  </a:moveTo>
                  <a:lnTo>
                    <a:pt x="25146" y="11810"/>
                  </a:lnTo>
                  <a:lnTo>
                    <a:pt x="25146" y="0"/>
                  </a:lnTo>
                  <a:lnTo>
                    <a:pt x="48768" y="23621"/>
                  </a:lnTo>
                  <a:lnTo>
                    <a:pt x="25146" y="47243"/>
                  </a:lnTo>
                  <a:lnTo>
                    <a:pt x="25146" y="35432"/>
                  </a:lnTo>
                  <a:lnTo>
                    <a:pt x="0" y="35432"/>
                  </a:lnTo>
                  <a:lnTo>
                    <a:pt x="0" y="11810"/>
                  </a:lnTo>
                  <a:close/>
                </a:path>
              </a:pathLst>
            </a:custGeom>
            <a:ln w="6096">
              <a:solidFill>
                <a:srgbClr val="000000"/>
              </a:solidFill>
            </a:ln>
          </p:spPr>
          <p:txBody>
            <a:bodyPr wrap="square" lIns="0" tIns="0" rIns="0" bIns="0" rtlCol="0"/>
            <a:lstStyle/>
            <a:p>
              <a:endParaRPr/>
            </a:p>
          </p:txBody>
        </p:sp>
        <p:sp>
          <p:nvSpPr>
            <p:cNvPr id="445" name="object 105"/>
            <p:cNvSpPr/>
            <p:nvPr/>
          </p:nvSpPr>
          <p:spPr>
            <a:xfrm>
              <a:off x="2076450" y="3379470"/>
              <a:ext cx="1270000" cy="181610"/>
            </a:xfrm>
            <a:custGeom>
              <a:avLst/>
              <a:gdLst/>
              <a:ahLst/>
              <a:cxnLst/>
              <a:rect l="l" t="t" r="r" b="b"/>
              <a:pathLst>
                <a:path w="1270000" h="181610">
                  <a:moveTo>
                    <a:pt x="0" y="30225"/>
                  </a:moveTo>
                  <a:lnTo>
                    <a:pt x="2383" y="18484"/>
                  </a:lnTo>
                  <a:lnTo>
                    <a:pt x="8874" y="8874"/>
                  </a:lnTo>
                  <a:lnTo>
                    <a:pt x="18484" y="2383"/>
                  </a:lnTo>
                  <a:lnTo>
                    <a:pt x="30225" y="0"/>
                  </a:lnTo>
                  <a:lnTo>
                    <a:pt x="1239265" y="0"/>
                  </a:lnTo>
                  <a:lnTo>
                    <a:pt x="1251007" y="2383"/>
                  </a:lnTo>
                  <a:lnTo>
                    <a:pt x="1260617" y="8874"/>
                  </a:lnTo>
                  <a:lnTo>
                    <a:pt x="1267108" y="18484"/>
                  </a:lnTo>
                  <a:lnTo>
                    <a:pt x="1269491" y="30225"/>
                  </a:lnTo>
                  <a:lnTo>
                    <a:pt x="1269491" y="151129"/>
                  </a:lnTo>
                  <a:lnTo>
                    <a:pt x="1267108" y="162871"/>
                  </a:lnTo>
                  <a:lnTo>
                    <a:pt x="1260617" y="172481"/>
                  </a:lnTo>
                  <a:lnTo>
                    <a:pt x="1251007" y="178972"/>
                  </a:lnTo>
                  <a:lnTo>
                    <a:pt x="1239265" y="181355"/>
                  </a:lnTo>
                  <a:lnTo>
                    <a:pt x="30225" y="181355"/>
                  </a:lnTo>
                  <a:lnTo>
                    <a:pt x="18484" y="178972"/>
                  </a:lnTo>
                  <a:lnTo>
                    <a:pt x="8874" y="172481"/>
                  </a:lnTo>
                  <a:lnTo>
                    <a:pt x="2383" y="162871"/>
                  </a:lnTo>
                  <a:lnTo>
                    <a:pt x="0" y="151129"/>
                  </a:lnTo>
                  <a:lnTo>
                    <a:pt x="0" y="30225"/>
                  </a:lnTo>
                  <a:close/>
                </a:path>
              </a:pathLst>
            </a:custGeom>
            <a:ln w="25908">
              <a:solidFill>
                <a:srgbClr val="000000"/>
              </a:solidFill>
            </a:ln>
          </p:spPr>
          <p:txBody>
            <a:bodyPr wrap="square" lIns="0" tIns="0" rIns="0" bIns="0" rtlCol="0"/>
            <a:lstStyle/>
            <a:p>
              <a:endParaRPr/>
            </a:p>
          </p:txBody>
        </p:sp>
        <p:pic>
          <p:nvPicPr>
            <p:cNvPr id="446" name="object 106"/>
            <p:cNvPicPr/>
            <p:nvPr/>
          </p:nvPicPr>
          <p:blipFill>
            <a:blip r:embed="rId4" cstate="print"/>
            <a:stretch>
              <a:fillRect/>
            </a:stretch>
          </p:blipFill>
          <p:spPr>
            <a:xfrm>
              <a:off x="2621280" y="2811780"/>
              <a:ext cx="167640" cy="175259"/>
            </a:xfrm>
            <a:prstGeom prst="rect">
              <a:avLst/>
            </a:prstGeom>
          </p:spPr>
        </p:pic>
        <p:pic>
          <p:nvPicPr>
            <p:cNvPr id="447" name="object 107"/>
            <p:cNvPicPr/>
            <p:nvPr/>
          </p:nvPicPr>
          <p:blipFill>
            <a:blip r:embed="rId15" cstate="print"/>
            <a:stretch>
              <a:fillRect/>
            </a:stretch>
          </p:blipFill>
          <p:spPr>
            <a:xfrm>
              <a:off x="2633472" y="2446020"/>
              <a:ext cx="166116" cy="175259"/>
            </a:xfrm>
            <a:prstGeom prst="rect">
              <a:avLst/>
            </a:prstGeom>
          </p:spPr>
        </p:pic>
        <p:pic>
          <p:nvPicPr>
            <p:cNvPr id="448" name="object 108"/>
            <p:cNvPicPr/>
            <p:nvPr/>
          </p:nvPicPr>
          <p:blipFill>
            <a:blip r:embed="rId16" cstate="print"/>
            <a:stretch>
              <a:fillRect/>
            </a:stretch>
          </p:blipFill>
          <p:spPr>
            <a:xfrm>
              <a:off x="2638044" y="2066544"/>
              <a:ext cx="166116" cy="173735"/>
            </a:xfrm>
            <a:prstGeom prst="rect">
              <a:avLst/>
            </a:prstGeom>
          </p:spPr>
        </p:pic>
        <p:pic>
          <p:nvPicPr>
            <p:cNvPr id="449" name="object 109"/>
            <p:cNvPicPr/>
            <p:nvPr/>
          </p:nvPicPr>
          <p:blipFill>
            <a:blip r:embed="rId17" cstate="print"/>
            <a:stretch>
              <a:fillRect/>
            </a:stretch>
          </p:blipFill>
          <p:spPr>
            <a:xfrm>
              <a:off x="2628900" y="1679448"/>
              <a:ext cx="166116" cy="175259"/>
            </a:xfrm>
            <a:prstGeom prst="rect">
              <a:avLst/>
            </a:prstGeom>
          </p:spPr>
        </p:pic>
      </p:grpSp>
      <p:sp>
        <p:nvSpPr>
          <p:cNvPr id="450" name="object 110"/>
          <p:cNvSpPr txBox="1"/>
          <p:nvPr/>
        </p:nvSpPr>
        <p:spPr>
          <a:xfrm>
            <a:off x="6827695" y="3319931"/>
            <a:ext cx="75501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Layer</a:t>
            </a:r>
            <a:r>
              <a:rPr sz="1100" spc="-55" dirty="0">
                <a:latin typeface="Arial"/>
                <a:cs typeface="Arial"/>
              </a:rPr>
              <a:t> </a:t>
            </a:r>
            <a:r>
              <a:rPr sz="1100" spc="-5" dirty="0">
                <a:latin typeface="Arial"/>
                <a:cs typeface="Arial"/>
              </a:rPr>
              <a:t>Norm</a:t>
            </a:r>
            <a:endParaRPr sz="1100">
              <a:latin typeface="Arial"/>
              <a:cs typeface="Arial"/>
            </a:endParaRPr>
          </a:p>
        </p:txBody>
      </p:sp>
      <p:sp>
        <p:nvSpPr>
          <p:cNvPr id="451" name="object 111"/>
          <p:cNvSpPr/>
          <p:nvPr/>
        </p:nvSpPr>
        <p:spPr>
          <a:xfrm>
            <a:off x="6581189" y="2955441"/>
            <a:ext cx="1270000" cy="181610"/>
          </a:xfrm>
          <a:custGeom>
            <a:avLst/>
            <a:gdLst/>
            <a:ahLst/>
            <a:cxnLst/>
            <a:rect l="l" t="t" r="r" b="b"/>
            <a:pathLst>
              <a:path w="1270000" h="181610">
                <a:moveTo>
                  <a:pt x="0" y="30225"/>
                </a:moveTo>
                <a:lnTo>
                  <a:pt x="2383" y="18484"/>
                </a:lnTo>
                <a:lnTo>
                  <a:pt x="8874" y="8874"/>
                </a:lnTo>
                <a:lnTo>
                  <a:pt x="18484" y="2383"/>
                </a:lnTo>
                <a:lnTo>
                  <a:pt x="30225" y="0"/>
                </a:lnTo>
                <a:lnTo>
                  <a:pt x="1239265" y="0"/>
                </a:lnTo>
                <a:lnTo>
                  <a:pt x="1251007" y="2383"/>
                </a:lnTo>
                <a:lnTo>
                  <a:pt x="1260617" y="8874"/>
                </a:lnTo>
                <a:lnTo>
                  <a:pt x="1267108" y="18484"/>
                </a:lnTo>
                <a:lnTo>
                  <a:pt x="1269491" y="30225"/>
                </a:lnTo>
                <a:lnTo>
                  <a:pt x="1269491" y="151130"/>
                </a:lnTo>
                <a:lnTo>
                  <a:pt x="1267108" y="162871"/>
                </a:lnTo>
                <a:lnTo>
                  <a:pt x="1260617" y="172481"/>
                </a:lnTo>
                <a:lnTo>
                  <a:pt x="1251007" y="178972"/>
                </a:lnTo>
                <a:lnTo>
                  <a:pt x="1239265" y="181356"/>
                </a:lnTo>
                <a:lnTo>
                  <a:pt x="30225" y="181356"/>
                </a:lnTo>
                <a:lnTo>
                  <a:pt x="18484" y="178972"/>
                </a:lnTo>
                <a:lnTo>
                  <a:pt x="8874" y="172481"/>
                </a:lnTo>
                <a:lnTo>
                  <a:pt x="2383" y="162871"/>
                </a:lnTo>
                <a:lnTo>
                  <a:pt x="0" y="151130"/>
                </a:lnTo>
                <a:lnTo>
                  <a:pt x="0" y="30225"/>
                </a:lnTo>
                <a:close/>
              </a:path>
            </a:pathLst>
          </a:custGeom>
          <a:ln w="25908">
            <a:solidFill>
              <a:srgbClr val="000000"/>
            </a:solidFill>
          </a:ln>
        </p:spPr>
        <p:txBody>
          <a:bodyPr wrap="square" lIns="0" tIns="0" rIns="0" bIns="0" rtlCol="0"/>
          <a:lstStyle/>
          <a:p>
            <a:endParaRPr/>
          </a:p>
        </p:txBody>
      </p:sp>
      <p:sp>
        <p:nvSpPr>
          <p:cNvPr id="452" name="object 112"/>
          <p:cNvSpPr txBox="1"/>
          <p:nvPr/>
        </p:nvSpPr>
        <p:spPr>
          <a:xfrm>
            <a:off x="6812455" y="2953537"/>
            <a:ext cx="79438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Leaky</a:t>
            </a:r>
            <a:r>
              <a:rPr sz="1100" spc="-75" dirty="0">
                <a:latin typeface="Arial"/>
                <a:cs typeface="Arial"/>
              </a:rPr>
              <a:t> </a:t>
            </a:r>
            <a:r>
              <a:rPr sz="1100" spc="-5" dirty="0">
                <a:latin typeface="Arial"/>
                <a:cs typeface="Arial"/>
              </a:rPr>
              <a:t>ReLU</a:t>
            </a:r>
            <a:endParaRPr sz="1100" dirty="0">
              <a:latin typeface="Arial"/>
              <a:cs typeface="Arial"/>
            </a:endParaRPr>
          </a:p>
        </p:txBody>
      </p:sp>
      <p:grpSp>
        <p:nvGrpSpPr>
          <p:cNvPr id="453" name="object 113"/>
          <p:cNvGrpSpPr/>
          <p:nvPr/>
        </p:nvGrpSpPr>
        <p:grpSpPr>
          <a:xfrm>
            <a:off x="7122970" y="3142131"/>
            <a:ext cx="178435" cy="541020"/>
            <a:chOff x="2621279" y="3192779"/>
            <a:chExt cx="178435" cy="541020"/>
          </a:xfrm>
        </p:grpSpPr>
        <p:pic>
          <p:nvPicPr>
            <p:cNvPr id="454" name="object 114"/>
            <p:cNvPicPr/>
            <p:nvPr/>
          </p:nvPicPr>
          <p:blipFill>
            <a:blip r:embed="rId4" cstate="print"/>
            <a:stretch>
              <a:fillRect/>
            </a:stretch>
          </p:blipFill>
          <p:spPr>
            <a:xfrm>
              <a:off x="2621279" y="3558539"/>
              <a:ext cx="167640" cy="175259"/>
            </a:xfrm>
            <a:prstGeom prst="rect">
              <a:avLst/>
            </a:prstGeom>
          </p:spPr>
        </p:pic>
        <p:pic>
          <p:nvPicPr>
            <p:cNvPr id="455" name="object 115"/>
            <p:cNvPicPr/>
            <p:nvPr/>
          </p:nvPicPr>
          <p:blipFill>
            <a:blip r:embed="rId18" cstate="print"/>
            <a:stretch>
              <a:fillRect/>
            </a:stretch>
          </p:blipFill>
          <p:spPr>
            <a:xfrm>
              <a:off x="2633471" y="3192779"/>
              <a:ext cx="166116" cy="175259"/>
            </a:xfrm>
            <a:prstGeom prst="rect">
              <a:avLst/>
            </a:prstGeom>
          </p:spPr>
        </p:pic>
      </p:grpSp>
      <p:sp>
        <p:nvSpPr>
          <p:cNvPr id="456" name="object 123"/>
          <p:cNvSpPr txBox="1"/>
          <p:nvPr/>
        </p:nvSpPr>
        <p:spPr>
          <a:xfrm>
            <a:off x="6661580" y="6162591"/>
            <a:ext cx="1066165" cy="167005"/>
          </a:xfrm>
          <a:prstGeom prst="rect">
            <a:avLst/>
          </a:prstGeom>
        </p:spPr>
        <p:txBody>
          <a:bodyPr vert="horz" wrap="square" lIns="0" tIns="0" rIns="0" bIns="0" rtlCol="0">
            <a:spAutoFit/>
          </a:bodyPr>
          <a:lstStyle/>
          <a:p>
            <a:pPr marL="12700">
              <a:lnSpc>
                <a:spcPct val="100000"/>
              </a:lnSpc>
            </a:pPr>
            <a:r>
              <a:rPr sz="1000" i="1" spc="-5" dirty="0">
                <a:latin typeface="Arial"/>
                <a:cs typeface="Arial"/>
              </a:rPr>
              <a:t>Speech</a:t>
            </a:r>
            <a:r>
              <a:rPr sz="1000" i="1" spc="-65" dirty="0">
                <a:latin typeface="Arial"/>
                <a:cs typeface="Arial"/>
              </a:rPr>
              <a:t> </a:t>
            </a:r>
            <a:r>
              <a:rPr sz="1000" i="1" spc="-5" dirty="0">
                <a:latin typeface="Arial"/>
                <a:cs typeface="Arial"/>
              </a:rPr>
              <a:t>Waveform</a:t>
            </a:r>
            <a:endParaRPr sz="1000">
              <a:latin typeface="Arial"/>
              <a:cs typeface="Arial"/>
            </a:endParaRPr>
          </a:p>
        </p:txBody>
      </p:sp>
      <p:pic>
        <p:nvPicPr>
          <p:cNvPr id="2050" name="Picture 2" descr="C:\Users\RAZ-ASUS\Desktop\University folder\תואר שני\למידה עמוקה\final project\תמונות\images.jpg"/>
          <p:cNvPicPr>
            <a:picLocks noChangeAspect="1" noChangeArrowheads="1"/>
          </p:cNvPicPr>
          <p:nvPr/>
        </p:nvPicPr>
        <p:blipFill>
          <a:blip r:embed="rId19" cstate="print"/>
          <a:srcRect/>
          <a:stretch>
            <a:fillRect/>
          </a:stretch>
        </p:blipFill>
        <p:spPr bwMode="auto">
          <a:xfrm>
            <a:off x="1331640" y="3573016"/>
            <a:ext cx="2911780" cy="244827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algn="l" rtl="0">
              <a:lnSpc>
                <a:spcPct val="150000"/>
              </a:lnSpc>
            </a:pPr>
            <a:r>
              <a:rPr lang="en-US" sz="1800" dirty="0"/>
              <a:t>We used TIMIT dataset to evaluate our model</a:t>
            </a:r>
          </a:p>
          <a:p>
            <a:pPr algn="l" rtl="0">
              <a:lnSpc>
                <a:spcPct val="150000"/>
              </a:lnSpc>
            </a:pPr>
            <a:r>
              <a:rPr lang="en-US" sz="1800" dirty="0"/>
              <a:t>TIMIT data set contains high quality recordings of 630 individuals/speakers with 8 different American English dialects</a:t>
            </a:r>
          </a:p>
          <a:p>
            <a:pPr algn="l" rtl="0">
              <a:lnSpc>
                <a:spcPct val="150000"/>
              </a:lnSpc>
            </a:pPr>
            <a:r>
              <a:rPr lang="en-US" sz="1800" dirty="0"/>
              <a:t>each individual reading up to 10 phonetically rich sentences</a:t>
            </a:r>
          </a:p>
          <a:p>
            <a:pPr algn="l" rtl="0">
              <a:lnSpc>
                <a:spcPct val="150000"/>
              </a:lnSpc>
            </a:pPr>
            <a:r>
              <a:rPr lang="en-US" sz="1800" dirty="0"/>
              <a:t>The train set consist of </a:t>
            </a:r>
            <a:r>
              <a:rPr lang="en-US" sz="1800" b="1" dirty="0"/>
              <a:t>3696 utterances from 462 speakers</a:t>
            </a:r>
          </a:p>
          <a:p>
            <a:pPr algn="l" rtl="0">
              <a:lnSpc>
                <a:spcPct val="150000"/>
              </a:lnSpc>
            </a:pPr>
            <a:r>
              <a:rPr lang="en-US" sz="1800" dirty="0"/>
              <a:t>The test set contains </a:t>
            </a:r>
            <a:r>
              <a:rPr lang="en-US" sz="1800" b="1" dirty="0"/>
              <a:t>1344 utterances from 168 speakers</a:t>
            </a:r>
            <a:endParaRPr lang="he-IL" sz="1800" b="1" dirty="0"/>
          </a:p>
        </p:txBody>
      </p:sp>
      <p:sp>
        <p:nvSpPr>
          <p:cNvPr id="3" name="כותרת 2"/>
          <p:cNvSpPr>
            <a:spLocks noGrp="1"/>
          </p:cNvSpPr>
          <p:nvPr>
            <p:ph type="title"/>
          </p:nvPr>
        </p:nvSpPr>
        <p:spPr/>
        <p:txBody>
          <a:bodyPr>
            <a:normAutofit/>
          </a:bodyPr>
          <a:lstStyle/>
          <a:p>
            <a:r>
              <a:rPr lang="en-US" sz="3600" dirty="0"/>
              <a:t>The Data Set</a:t>
            </a:r>
            <a:endParaRPr lang="he-IL"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lstStyle/>
          <a:p>
            <a:pPr algn="l" rtl="0">
              <a:lnSpc>
                <a:spcPct val="150000"/>
              </a:lnSpc>
            </a:pPr>
            <a:r>
              <a:rPr lang="en-US" sz="1800" dirty="0"/>
              <a:t>We propose an innovative network which improves the efficiency of </a:t>
            </a:r>
            <a:r>
              <a:rPr lang="en-US" sz="1800" dirty="0" err="1"/>
              <a:t>SincNet</a:t>
            </a:r>
            <a:r>
              <a:rPr lang="en-US" sz="1800" dirty="0"/>
              <a:t> by stacking multiple </a:t>
            </a:r>
            <a:r>
              <a:rPr lang="en-US" sz="1800" dirty="0" err="1"/>
              <a:t>Sinc</a:t>
            </a:r>
            <a:r>
              <a:rPr lang="en-US" sz="1800" dirty="0"/>
              <a:t> layers and feed the output to a </a:t>
            </a:r>
            <a:r>
              <a:rPr lang="en-US" sz="1800" dirty="0" err="1"/>
              <a:t>ResNet</a:t>
            </a:r>
            <a:r>
              <a:rPr lang="en-US" sz="1800" dirty="0"/>
              <a:t> </a:t>
            </a:r>
          </a:p>
          <a:p>
            <a:pPr algn="l" rtl="0">
              <a:lnSpc>
                <a:spcPct val="150000"/>
              </a:lnSpc>
            </a:pPr>
            <a:r>
              <a:rPr lang="en-US" sz="1800" dirty="0"/>
              <a:t>Fusing those 2 networks increased the efficiency while achieving better detection and segmentation results compared to the baseline model – a standard </a:t>
            </a:r>
            <a:r>
              <a:rPr lang="en-US" sz="1800" dirty="0" err="1"/>
              <a:t>SincNet</a:t>
            </a:r>
            <a:endParaRPr lang="en-US" sz="1800" dirty="0"/>
          </a:p>
          <a:p>
            <a:pPr algn="l" rtl="0"/>
            <a:endParaRPr lang="he-IL" dirty="0"/>
          </a:p>
        </p:txBody>
      </p:sp>
      <p:sp>
        <p:nvSpPr>
          <p:cNvPr id="3" name="כותרת 2"/>
          <p:cNvSpPr>
            <a:spLocks noGrp="1"/>
          </p:cNvSpPr>
          <p:nvPr>
            <p:ph type="title"/>
          </p:nvPr>
        </p:nvSpPr>
        <p:spPr/>
        <p:txBody>
          <a:bodyPr>
            <a:normAutofit/>
          </a:bodyPr>
          <a:lstStyle/>
          <a:p>
            <a:r>
              <a:rPr lang="en-US" sz="3600" dirty="0"/>
              <a:t>Our Solution</a:t>
            </a:r>
            <a:endParaRPr lang="he-IL"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normAutofit/>
          </a:bodyPr>
          <a:lstStyle/>
          <a:p>
            <a:r>
              <a:rPr lang="en-US" sz="3600" dirty="0"/>
              <a:t>Our Architecture</a:t>
            </a:r>
            <a:endParaRPr lang="he-IL" sz="3600" dirty="0"/>
          </a:p>
        </p:txBody>
      </p:sp>
      <p:sp>
        <p:nvSpPr>
          <p:cNvPr id="5" name="TextBox 4"/>
          <p:cNvSpPr txBox="1"/>
          <p:nvPr/>
        </p:nvSpPr>
        <p:spPr>
          <a:xfrm>
            <a:off x="539552" y="1268760"/>
            <a:ext cx="7848872" cy="3467616"/>
          </a:xfrm>
          <a:prstGeom prst="rect">
            <a:avLst/>
          </a:prstGeom>
          <a:noFill/>
        </p:spPr>
        <p:txBody>
          <a:bodyPr wrap="square" rtlCol="1">
            <a:spAutoFit/>
          </a:bodyPr>
          <a:lstStyle/>
          <a:p>
            <a:pPr marL="365760" indent="-256032" algn="l" rtl="0">
              <a:lnSpc>
                <a:spcPct val="150000"/>
              </a:lnSpc>
              <a:spcBef>
                <a:spcPts val="400"/>
              </a:spcBef>
              <a:buClr>
                <a:schemeClr val="accent1"/>
              </a:buClr>
              <a:buSzPct val="68000"/>
              <a:buFont typeface="Wingdings 3"/>
              <a:buChar char=""/>
            </a:pPr>
            <a:r>
              <a:rPr lang="en-US" dirty="0"/>
              <a:t>For 1D kernel learning, we use multiple </a:t>
            </a:r>
            <a:r>
              <a:rPr lang="en-US" dirty="0" err="1"/>
              <a:t>SincNet</a:t>
            </a:r>
            <a:r>
              <a:rPr lang="en-US" dirty="0"/>
              <a:t> filters to obtain variant 2D representations from raw audio waveform </a:t>
            </a:r>
          </a:p>
          <a:p>
            <a:pPr marL="365760" indent="-256032" algn="l" rtl="0">
              <a:lnSpc>
                <a:spcPct val="150000"/>
              </a:lnSpc>
              <a:spcBef>
                <a:spcPts val="400"/>
              </a:spcBef>
              <a:buClr>
                <a:schemeClr val="accent1"/>
              </a:buClr>
              <a:buSzPct val="68000"/>
              <a:buFont typeface="Wingdings 3"/>
              <a:buChar char=""/>
            </a:pPr>
            <a:r>
              <a:rPr lang="en-US" dirty="0"/>
              <a:t>The spatial adaptive pooling module is used to get the compact features from the output of the last convolution layer and also get fix size vector feature.</a:t>
            </a:r>
          </a:p>
          <a:p>
            <a:pPr marL="365760" indent="-256032" algn="l" rtl="0">
              <a:lnSpc>
                <a:spcPct val="150000"/>
              </a:lnSpc>
              <a:spcBef>
                <a:spcPts val="400"/>
              </a:spcBef>
              <a:buClr>
                <a:schemeClr val="accent1"/>
              </a:buClr>
              <a:buSzPct val="68000"/>
              <a:buFont typeface="Wingdings 3"/>
              <a:buChar char=""/>
            </a:pPr>
            <a:r>
              <a:rPr lang="en-US" dirty="0"/>
              <a:t>Subsequently, a ResNet-18 network was used and afterward a Soft Max layer and Cross Entropy loss</a:t>
            </a:r>
          </a:p>
          <a:p>
            <a:pPr algn="l" rtl="0">
              <a:lnSpc>
                <a:spcPct val="150000"/>
              </a:lnSpc>
              <a:buFont typeface="Arial" pitchFamily="34" charset="0"/>
              <a:buChar char="•"/>
            </a:pPr>
            <a:r>
              <a:rPr lang="he-IL" dirty="0"/>
              <a:t>ד</a:t>
            </a:r>
          </a:p>
        </p:txBody>
      </p:sp>
      <p:pic>
        <p:nvPicPr>
          <p:cNvPr id="6" name="תמונה 5">
            <a:extLst>
              <a:ext uri="{FF2B5EF4-FFF2-40B4-BE49-F238E27FC236}">
                <a16:creationId xmlns:a16="http://schemas.microsoft.com/office/drawing/2014/main" id="{4831A1BD-5717-4BA0-8A44-9C5BDD44E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489102"/>
            <a:ext cx="5880893" cy="18089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p:txBody>
          <a:bodyPr>
            <a:normAutofit/>
          </a:bodyPr>
          <a:lstStyle/>
          <a:p>
            <a:pPr algn="l" rtl="0">
              <a:lnSpc>
                <a:spcPct val="150000"/>
              </a:lnSpc>
            </a:pPr>
            <a:r>
              <a:rPr lang="en-US" sz="1800" dirty="0"/>
              <a:t>The waveform (sampled in 16 kHz) of each speech sentence was split into chunks of 200 ms (3200 samples) with 40 ms overlap</a:t>
            </a:r>
          </a:p>
          <a:p>
            <a:pPr algn="l" rtl="0">
              <a:lnSpc>
                <a:spcPct val="150000"/>
              </a:lnSpc>
            </a:pPr>
            <a:r>
              <a:rPr lang="en-US" sz="1800" dirty="0"/>
              <a:t>We used three different length filters of L=251, L=501 and L=1001 taps. All of the </a:t>
            </a:r>
            <a:r>
              <a:rPr lang="en-US" sz="1800" dirty="0" err="1"/>
              <a:t>Sinc</a:t>
            </a:r>
            <a:r>
              <a:rPr lang="en-US" sz="1800" dirty="0"/>
              <a:t> layers have </a:t>
            </a:r>
            <a:r>
              <a:rPr lang="he-IL" sz="1800" dirty="0"/>
              <a:t>80</a:t>
            </a:r>
            <a:r>
              <a:rPr lang="en-US" sz="1800" dirty="0"/>
              <a:t> different </a:t>
            </a:r>
            <a:r>
              <a:rPr lang="en-US" sz="1800" dirty="0" err="1"/>
              <a:t>mel</a:t>
            </a:r>
            <a:r>
              <a:rPr lang="en-US" sz="1800" dirty="0"/>
              <a:t>-frequencies filters which emphasis the lower part of the spectrum</a:t>
            </a:r>
          </a:p>
          <a:p>
            <a:pPr algn="l" rtl="0">
              <a:lnSpc>
                <a:spcPct val="150000"/>
              </a:lnSpc>
            </a:pPr>
            <a:r>
              <a:rPr lang="en-US" sz="1800" dirty="0"/>
              <a:t>In the training we used learning rate of 0.001 and mini batch of 64 for 2000</a:t>
            </a:r>
            <a:r>
              <a:rPr lang="en-US" sz="1800" b="1" dirty="0"/>
              <a:t> </a:t>
            </a:r>
            <a:r>
              <a:rPr lang="en-US" sz="1800" dirty="0"/>
              <a:t>epochs on NVIDIA RTX 2070. To optimize the net parameters, we used </a:t>
            </a:r>
            <a:r>
              <a:rPr lang="en-US" sz="1800" dirty="0" err="1"/>
              <a:t>RMSProp</a:t>
            </a:r>
            <a:r>
              <a:rPr lang="en-US" sz="1800" dirty="0"/>
              <a:t>.</a:t>
            </a:r>
          </a:p>
        </p:txBody>
      </p:sp>
      <p:sp>
        <p:nvSpPr>
          <p:cNvPr id="3" name="כותרת 2"/>
          <p:cNvSpPr>
            <a:spLocks noGrp="1"/>
          </p:cNvSpPr>
          <p:nvPr>
            <p:ph type="title"/>
          </p:nvPr>
        </p:nvSpPr>
        <p:spPr/>
        <p:txBody>
          <a:bodyPr>
            <a:normAutofit/>
          </a:bodyPr>
          <a:lstStyle/>
          <a:p>
            <a:r>
              <a:rPr lang="en-US" sz="3600" dirty="0"/>
              <a:t>Experiments</a:t>
            </a:r>
            <a:endParaRPr lang="he-IL"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רחבה">
  <a:themeElements>
    <a:clrScheme name="רחבה">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רחבה">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רחבה">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1488</TotalTime>
  <Words>1356</Words>
  <Application>Microsoft Office PowerPoint</Application>
  <PresentationFormat>‫הצגה על המסך (4:3)</PresentationFormat>
  <Paragraphs>124</Paragraphs>
  <Slides>13</Slides>
  <Notes>10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13</vt:i4>
      </vt:variant>
    </vt:vector>
  </HeadingPairs>
  <TitlesOfParts>
    <vt:vector size="21" baseType="lpstr">
      <vt:lpstr>Arial</vt:lpstr>
      <vt:lpstr>Calibri</vt:lpstr>
      <vt:lpstr>Lucida Sans Unicode</vt:lpstr>
      <vt:lpstr>Times New Roman</vt:lpstr>
      <vt:lpstr>Verdana</vt:lpstr>
      <vt:lpstr>Wingdings 2</vt:lpstr>
      <vt:lpstr>Wingdings 3</vt:lpstr>
      <vt:lpstr>רחבה</vt:lpstr>
      <vt:lpstr>Raz Rajwan || Gal Oren</vt:lpstr>
      <vt:lpstr>Speaker identification task</vt:lpstr>
      <vt:lpstr>Proccesing audio wave forms</vt:lpstr>
      <vt:lpstr>Standart Approach</vt:lpstr>
      <vt:lpstr>SincNet</vt:lpstr>
      <vt:lpstr>The Data Set</vt:lpstr>
      <vt:lpstr>Our Solution</vt:lpstr>
      <vt:lpstr>Our Architecture</vt:lpstr>
      <vt:lpstr>Experiments</vt:lpstr>
      <vt:lpstr>Results</vt:lpstr>
      <vt:lpstr>Results</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cp:lastModifiedBy>גל אורן</cp:lastModifiedBy>
  <cp:revision>59</cp:revision>
  <dcterms:modified xsi:type="dcterms:W3CDTF">2021-10-04T11:52:18Z</dcterms:modified>
</cp:coreProperties>
</file>