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20"/>
  </p:notesMasterIdLst>
  <p:sldIdLst>
    <p:sldId id="256" r:id="rId2"/>
    <p:sldId id="257" r:id="rId3"/>
    <p:sldId id="269" r:id="rId4"/>
    <p:sldId id="270" r:id="rId5"/>
    <p:sldId id="259" r:id="rId6"/>
    <p:sldId id="271" r:id="rId7"/>
    <p:sldId id="272" r:id="rId8"/>
    <p:sldId id="261" r:id="rId9"/>
    <p:sldId id="276" r:id="rId10"/>
    <p:sldId id="273" r:id="rId11"/>
    <p:sldId id="274" r:id="rId12"/>
    <p:sldId id="262" r:id="rId13"/>
    <p:sldId id="263" r:id="rId14"/>
    <p:sldId id="275" r:id="rId15"/>
    <p:sldId id="264" r:id="rId16"/>
    <p:sldId id="277" r:id="rId17"/>
    <p:sldId id="278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828" autoAdjust="0"/>
  </p:normalViewPr>
  <p:slideViewPr>
    <p:cSldViewPr>
      <p:cViewPr varScale="1">
        <p:scale>
          <a:sx n="76" d="100"/>
          <a:sy n="76" d="100"/>
        </p:scale>
        <p:origin x="1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0BD97C0-C737-4AF6-8C3D-C656F0F14FE8}" type="datetimeFigureOut">
              <a:rPr lang="he-IL" smtClean="0"/>
              <a:t>י"ח/אדר ב/תשע"ט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4F2983B-633F-428F-9F9B-742E764A56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721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2983B-633F-428F-9F9B-742E764A5632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349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043A-BE32-493D-8CE0-25B3C156C11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F8C-4877-4560-BC10-37C37B73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4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043A-BE32-493D-8CE0-25B3C156C11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F8C-4877-4560-BC10-37C37B73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043A-BE32-493D-8CE0-25B3C156C11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F8C-4877-4560-BC10-37C37B73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44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043A-BE32-493D-8CE0-25B3C156C11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F8C-4877-4560-BC10-37C37B73DB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23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043A-BE32-493D-8CE0-25B3C156C11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F8C-4877-4560-BC10-37C37B73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4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043A-BE32-493D-8CE0-25B3C156C11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F8C-4877-4560-BC10-37C37B73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29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043A-BE32-493D-8CE0-25B3C156C11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F8C-4877-4560-BC10-37C37B73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043A-BE32-493D-8CE0-25B3C156C11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F8C-4877-4560-BC10-37C37B73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37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043A-BE32-493D-8CE0-25B3C156C11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F8C-4877-4560-BC10-37C37B73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043A-BE32-493D-8CE0-25B3C156C11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F8C-4877-4560-BC10-37C37B73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043A-BE32-493D-8CE0-25B3C156C11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F8C-4877-4560-BC10-37C37B73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043A-BE32-493D-8CE0-25B3C156C11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F8C-4877-4560-BC10-37C37B73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3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043A-BE32-493D-8CE0-25B3C156C11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F8C-4877-4560-BC10-37C37B73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5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043A-BE32-493D-8CE0-25B3C156C11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F8C-4877-4560-BC10-37C37B73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7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043A-BE32-493D-8CE0-25B3C156C11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F8C-4877-4560-BC10-37C37B73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7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043A-BE32-493D-8CE0-25B3C156C11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F8C-4877-4560-BC10-37C37B73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043A-BE32-493D-8CE0-25B3C156C11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1F8C-4877-4560-BC10-37C37B73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E043A-BE32-493D-8CE0-25B3C156C11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1F8C-4877-4560-BC10-37C37B73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096000" y="3302158"/>
            <a:ext cx="2819400" cy="2260441"/>
          </a:xfrm>
        </p:spPr>
        <p:txBody>
          <a:bodyPr>
            <a:normAutofit fontScale="85000" lnSpcReduction="20000"/>
          </a:bodyPr>
          <a:lstStyle/>
          <a:p>
            <a:r>
              <a:rPr lang="he-IL" dirty="0" smtClean="0"/>
              <a:t>מגישים:</a:t>
            </a:r>
          </a:p>
          <a:p>
            <a:r>
              <a:rPr lang="he-IL" dirty="0" smtClean="0"/>
              <a:t>אורי שדה</a:t>
            </a:r>
          </a:p>
          <a:p>
            <a:r>
              <a:rPr lang="he-IL" smtClean="0"/>
              <a:t>318262128</a:t>
            </a:r>
            <a:endParaRPr lang="he-IL" dirty="0" smtClean="0"/>
          </a:p>
          <a:p>
            <a:r>
              <a:rPr lang="he-IL" dirty="0" smtClean="0"/>
              <a:t>גל אורן </a:t>
            </a:r>
          </a:p>
          <a:p>
            <a:r>
              <a:rPr lang="he-IL" dirty="0" smtClean="0"/>
              <a:t>206232506</a:t>
            </a:r>
            <a:endParaRPr lang="en-US" dirty="0"/>
          </a:p>
        </p:txBody>
      </p:sp>
      <p:sp>
        <p:nvSpPr>
          <p:cNvPr id="5" name="כותרת 1"/>
          <p:cNvSpPr>
            <a:spLocks noGrp="1"/>
          </p:cNvSpPr>
          <p:nvPr>
            <p:ph type="ctrTitle"/>
          </p:nvPr>
        </p:nvSpPr>
        <p:spPr>
          <a:xfrm>
            <a:off x="-76200" y="838200"/>
            <a:ext cx="8991600" cy="1645920"/>
          </a:xfrm>
        </p:spPr>
        <p:txBody>
          <a:bodyPr>
            <a:normAutofit/>
          </a:bodyPr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פרויקט סוף ב-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OOP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risk 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28" name="Picture 4" descr="Image result for risk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4120"/>
            <a:ext cx="5791200" cy="38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6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666297" y="100706"/>
            <a:ext cx="7765321" cy="1326321"/>
          </a:xfrm>
        </p:spPr>
        <p:txBody>
          <a:bodyPr/>
          <a:lstStyle/>
          <a:p>
            <a:pPr rtl="1"/>
            <a:r>
              <a:rPr lang="he-IL" dirty="0" smtClean="0"/>
              <a:t>המחלקות העיקריות -המשך  </a:t>
            </a:r>
            <a:endParaRPr lang="en-US" dirty="0"/>
          </a:p>
        </p:txBody>
      </p:sp>
      <p:sp>
        <p:nvSpPr>
          <p:cNvPr id="5" name="מלבן 4"/>
          <p:cNvSpPr/>
          <p:nvPr/>
        </p:nvSpPr>
        <p:spPr>
          <a:xfrm>
            <a:off x="815157" y="1295400"/>
            <a:ext cx="7467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Stage.7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– מחלקה אבסטרקטית מכילה מתודות הדרושות לביצוע שלבי המשחק- </a:t>
            </a:r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preaction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–אתחול פרמטרים של הסביבה ב</a:t>
            </a:r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gui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ביצוע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connect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למתודה של ה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action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 חישובים לצורך השלב לדוגמא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draft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חישוב מספר החיילים המגיע לשחקן.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After action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-הצגת פרטי סיום תוצאות פרמטרים לסבב הבא וכן מתודות כמו </a:t>
            </a:r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ismine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הבודקת אם מדינה שנלחצה שייכת לשחקן הנוכחי ו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plus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ו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minus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לניהול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מספר החיילים בשימוש בשלבים השונים.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כמו כן משתני מחלקה כמו </a:t>
            </a:r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EnNext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האומר אם ניתן לעבור שלב כלומר אם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next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נלחץ.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רפרנס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לשחקן הנוכחי. ממחלקה זו יורשים שלבי המשחק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attack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reinforcement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draft 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Placemap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ו</a:t>
            </a:r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placetroops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אליהם נפרט בחלק של ירושה.</a:t>
            </a:r>
          </a:p>
          <a:p>
            <a:pPr algn="r" rtl="1"/>
            <a:r>
              <a:rPr lang="he-IL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מחלקות שקשורות ל</a:t>
            </a:r>
            <a:r>
              <a:rPr lang="en-US" u="sng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gui</a:t>
            </a:r>
            <a:r>
              <a:rPr lang="he-IL" u="sng" dirty="0" smtClean="0">
                <a:latin typeface="David" panose="020E0502060401010101" pitchFamily="34" charset="-79"/>
                <a:cs typeface="David" panose="020E0502060401010101" pitchFamily="34" charset="-79"/>
              </a:rPr>
              <a:t> :</a:t>
            </a:r>
          </a:p>
          <a:p>
            <a:pPr algn="r" rtl="1"/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Menu8.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–זהו ה </a:t>
            </a:r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gui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הראשון המוצג בתחילת המשחק הוא מכיל </a:t>
            </a:r>
            <a:r>
              <a:rPr lang="he-IL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ממברים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של מערך של 4 קוביות לצורך הגרלה ושל 4 שחקנים אותם לאתחול כמו כן פרמטר של מספר שחקנים </a:t>
            </a:r>
            <a:r>
              <a:rPr lang="he-IL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וממבר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של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risk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ששם מתנהל המשחק עצמו לאחר סיום השלב הראשוני. מכיל מתודות לאתחול השחקנים והגרלת הסדר ומתודה לטעינה מקובץ.</a:t>
            </a:r>
          </a:p>
          <a:p>
            <a:pPr algn="r" rt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9.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move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–</a:t>
            </a:r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gui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שעולה כאשר רוצים להעביר שחקנים ממדינה למדינה – בעת כיבוש או בעת השלב של ה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reinforcement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–מכיל </a:t>
            </a:r>
            <a:r>
              <a:rPr lang="he-IL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ממברים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של </a:t>
            </a:r>
            <a:r>
              <a:rPr lang="he-IL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פוינטרים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למדינה שממנה רוצים להעביר ולאן רוצים להעביר ומתודות לניהול העברת השחקנים. </a:t>
            </a:r>
          </a:p>
          <a:p>
            <a:pPr algn="r" rtl="1"/>
            <a:endParaRPr lang="he-IL" u="sng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5605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12700"/>
            <a:ext cx="7765321" cy="792922"/>
          </a:xfrm>
        </p:spPr>
        <p:txBody>
          <a:bodyPr/>
          <a:lstStyle/>
          <a:p>
            <a:r>
              <a:rPr lang="he-IL" dirty="0" smtClean="0"/>
              <a:t>יחסי הגומלין בין המחלקות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622"/>
            <a:ext cx="9144000" cy="59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038600" y="228600"/>
            <a:ext cx="1440721" cy="596900"/>
          </a:xfrm>
        </p:spPr>
        <p:txBody>
          <a:bodyPr/>
          <a:lstStyle/>
          <a:p>
            <a:pPr algn="r" rtl="1"/>
            <a:r>
              <a:rPr lang="he-IL" dirty="0" smtClean="0"/>
              <a:t>ירושה</a:t>
            </a:r>
            <a:endParaRPr lang="en-US" dirty="0"/>
          </a:p>
        </p:txBody>
      </p:sp>
      <p:sp>
        <p:nvSpPr>
          <p:cNvPr id="4" name="מציין מיקום תוכן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5105400"/>
          </a:xfrm>
        </p:spPr>
        <p:txBody>
          <a:bodyPr>
            <a:noAutofit/>
          </a:bodyPr>
          <a:lstStyle/>
          <a:p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1. המחלקות </a:t>
            </a: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reinforcement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en-US" sz="24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placemap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en-US" sz="24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PlaceTroops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Attack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draft ,</a:t>
            </a:r>
            <a:r>
              <a:rPr lang="en-US" sz="24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reinforcment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 הן מחלקות שיורשות מהמחלקה </a:t>
            </a:r>
            <a:r>
              <a:rPr lang="he-IL" sz="24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הוירטואלית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24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ובלעות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 מתודות משותפות כמו ביצוע השלב , הכנה וחישובים לפני השלב ,עדכון פרמטרים לאחר השלב .</a:t>
            </a:r>
          </a:p>
          <a:p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המחלקות </a:t>
            </a: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menu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risk 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 ו</a:t>
            </a: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move 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 יורשות מ</a:t>
            </a:r>
            <a:r>
              <a:rPr lang="en-US" dirty="0"/>
              <a:t> </a:t>
            </a:r>
            <a:r>
              <a:rPr lang="en-US" dirty="0" err="1" smtClean="0"/>
              <a:t>QMainWindow</a:t>
            </a:r>
            <a:r>
              <a:rPr lang="en-US" dirty="0"/>
              <a:t> </a:t>
            </a:r>
            <a:r>
              <a:rPr lang="he-IL" dirty="0" smtClean="0"/>
              <a:t> -מחלקה זו מקנה להם מתודות הקשורות ל</a:t>
            </a:r>
            <a:r>
              <a:rPr lang="en-US" dirty="0" err="1" smtClean="0"/>
              <a:t>gui</a:t>
            </a:r>
            <a:r>
              <a:rPr lang="he-IL" dirty="0" smtClean="0"/>
              <a:t> ומאפשרת הוספת כפתורים בהם תיבות טקסט תמונות </a:t>
            </a:r>
            <a:r>
              <a:rPr lang="he-IL" dirty="0" err="1" smtClean="0"/>
              <a:t>וכו</a:t>
            </a:r>
            <a:r>
              <a:rPr lang="he-IL" dirty="0" smtClean="0"/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4524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048000" y="99708"/>
            <a:ext cx="2355121" cy="1097721"/>
          </a:xfrm>
        </p:spPr>
        <p:txBody>
          <a:bodyPr/>
          <a:lstStyle/>
          <a:p>
            <a:pPr algn="r" rtl="1"/>
            <a:r>
              <a:rPr lang="he-IL" dirty="0" smtClean="0"/>
              <a:t>מבני נתונים</a:t>
            </a:r>
            <a:endParaRPr 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7E1E36C-6E97-4F67-B53A-EA85F1B9C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62222"/>
              </p:ext>
            </p:extLst>
          </p:nvPr>
        </p:nvGraphicFramePr>
        <p:xfrm>
          <a:off x="152400" y="835297"/>
          <a:ext cx="8754596" cy="60045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3710241">
                  <a:extLst>
                    <a:ext uri="{9D8B030D-6E8A-4147-A177-3AD203B41FA5}">
                      <a16:colId xmlns:a16="http://schemas.microsoft.com/office/drawing/2014/main" val="796348789"/>
                    </a:ext>
                  </a:extLst>
                </a:gridCol>
                <a:gridCol w="1334114">
                  <a:extLst>
                    <a:ext uri="{9D8B030D-6E8A-4147-A177-3AD203B41FA5}">
                      <a16:colId xmlns:a16="http://schemas.microsoft.com/office/drawing/2014/main" val="499885101"/>
                    </a:ext>
                  </a:extLst>
                </a:gridCol>
                <a:gridCol w="3710241">
                  <a:extLst>
                    <a:ext uri="{9D8B030D-6E8A-4147-A177-3AD203B41FA5}">
                      <a16:colId xmlns:a16="http://schemas.microsoft.com/office/drawing/2014/main" val="805826565"/>
                    </a:ext>
                  </a:extLst>
                </a:gridCol>
              </a:tblGrid>
              <a:tr h="810270">
                <a:tc>
                  <a:txBody>
                    <a:bodyPr/>
                    <a:lstStyle/>
                    <a:p>
                      <a:pPr algn="ctr" rtl="0"/>
                      <a:r>
                        <a:rPr lang="he-IL" sz="2800" b="1" dirty="0"/>
                        <a:t>איפה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סוג מבנה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יצוג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020208"/>
                  </a:ext>
                </a:extLst>
              </a:tr>
              <a:tr h="821524"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/>
                        <a:t>מחלקה 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risk</a:t>
                      </a:r>
                      <a:endParaRPr lang="he-IL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r>
                        <a:rPr lang="he-IL" sz="2000" b="1" dirty="0"/>
                        <a:t>משתנה </a:t>
                      </a:r>
                      <a:r>
                        <a:rPr lang="en-US" sz="2000" b="1" dirty="0" smtClean="0"/>
                        <a:t>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tage2preStage</a:t>
                      </a:r>
                    </a:p>
                    <a:p>
                      <a:pPr algn="ctr" rtl="1"/>
                      <a:r>
                        <a:rPr lang="he-IL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משתנה-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playersMap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he-IL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r>
                        <a:rPr lang="he-IL" sz="2000" b="1" dirty="0" smtClean="0"/>
                        <a:t>על</a:t>
                      </a:r>
                      <a:r>
                        <a:rPr lang="he-IL" sz="2000" b="1" baseline="0" dirty="0" smtClean="0"/>
                        <a:t> מנת לקשר בין </a:t>
                      </a:r>
                      <a:r>
                        <a:rPr lang="en-US" sz="2000" b="1" baseline="0" dirty="0" smtClean="0"/>
                        <a:t>string </a:t>
                      </a:r>
                      <a:r>
                        <a:rPr lang="he-IL" sz="2000" b="1" baseline="0" dirty="0" smtClean="0"/>
                        <a:t> ל</a:t>
                      </a:r>
                      <a:r>
                        <a:rPr lang="en-US" sz="2000" b="1" baseline="0" dirty="0" smtClean="0"/>
                        <a:t>string</a:t>
                      </a:r>
                      <a:r>
                        <a:rPr lang="he-IL" sz="2000" b="1" baseline="0" dirty="0" smtClean="0"/>
                        <a:t> ובין </a:t>
                      </a:r>
                      <a:r>
                        <a:rPr lang="en-US" sz="2000" b="1" baseline="0" dirty="0" smtClean="0"/>
                        <a:t>string </a:t>
                      </a:r>
                      <a:r>
                        <a:rPr lang="he-IL" sz="2000" b="1" baseline="0" dirty="0" smtClean="0"/>
                        <a:t> ל </a:t>
                      </a:r>
                      <a:r>
                        <a:rPr lang="en-US" sz="2000" b="1" baseline="0" dirty="0" smtClean="0"/>
                        <a:t>player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::map&lt;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::string,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::string&gt;</a:t>
                      </a:r>
                    </a:p>
                    <a:p>
                      <a:pPr algn="ctr" rtl="1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::map&lt;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::string, Player&gt;</a:t>
                      </a:r>
                      <a:endParaRPr lang="he-IL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733026"/>
                  </a:ext>
                </a:extLst>
              </a:tr>
              <a:tr h="821524"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/>
                        <a:t>מחלקה 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risk</a:t>
                      </a:r>
                      <a:endParaRPr lang="he-IL" sz="2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r>
                        <a:rPr lang="he-IL" sz="2000" b="1" dirty="0" smtClean="0"/>
                        <a:t>משתנה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queue</a:t>
                      </a:r>
                    </a:p>
                    <a:p>
                      <a:pPr algn="ctr" rtl="1"/>
                      <a:r>
                        <a:rPr lang="he-IL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על</a:t>
                      </a:r>
                      <a:r>
                        <a:rPr lang="he-IL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מנת לנהל תור של שחקנים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/>
                        <a:t>queue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::queue&lt;Player&gt; queue;</a:t>
                      </a:r>
                      <a:endParaRPr lang="he-IL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082284"/>
                  </a:ext>
                </a:extLst>
              </a:tr>
              <a:tr h="821524"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dirty="0"/>
                        <a:t>מחלקה 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he-IL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מ</a:t>
                      </a:r>
                      <a:r>
                        <a:rPr lang="he-IL" sz="2000" b="1" dirty="0" smtClean="0"/>
                        <a:t>שתנה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cards;</a:t>
                      </a:r>
                    </a:p>
                    <a:p>
                      <a:pPr algn="ctr" rtl="1"/>
                      <a:r>
                        <a:rPr lang="he-IL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  <a:r>
                        <a:rPr lang="he-IL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Land</a:t>
                      </a:r>
                      <a:endParaRPr 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Countries</a:t>
                      </a:r>
                    </a:p>
                    <a:p>
                      <a:pPr algn="ctr" rtl="1"/>
                      <a:r>
                        <a:rPr lang="he-IL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מחלקה</a:t>
                      </a:r>
                      <a:r>
                        <a:rPr lang="he-IL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</a:p>
                    <a:p>
                      <a:pPr algn="ctr" rtl="1"/>
                      <a:r>
                        <a:rPr lang="he-IL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משתנה</a:t>
                      </a:r>
                      <a:r>
                        <a:rPr lang="he-IL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nehibors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r>
                        <a:rPr lang="he-IL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אובייקטים</a:t>
                      </a:r>
                      <a:r>
                        <a:rPr lang="he-IL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אלו משתנים </a:t>
                      </a:r>
                      <a:r>
                        <a:rPr lang="he-IL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דינימית</a:t>
                      </a:r>
                      <a:r>
                        <a:rPr lang="he-IL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ולכן הוחלט על וקטור.  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/>
                        <a:t>vector</a:t>
                      </a:r>
                      <a:endParaRPr lang="he-IL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::vector&lt;Card&gt;</a:t>
                      </a:r>
                    </a:p>
                    <a:p>
                      <a:pPr algn="ctr" rtl="1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::vector &lt;Country&gt;</a:t>
                      </a:r>
                    </a:p>
                    <a:p>
                      <a:pPr algn="ctr" rtl="1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::vector&lt;Country*&gt;</a:t>
                      </a:r>
                      <a:endParaRPr lang="he-IL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37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7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2895600" y="457200"/>
            <a:ext cx="3352800" cy="1097721"/>
          </a:xfrm>
        </p:spPr>
        <p:txBody>
          <a:bodyPr/>
          <a:lstStyle/>
          <a:p>
            <a:pPr algn="r" rtl="1"/>
            <a:r>
              <a:rPr lang="he-IL" dirty="0" smtClean="0"/>
              <a:t>יתרונות וחסרונות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9134AC-91D4-466E-8B79-037B92F8F688}"/>
              </a:ext>
            </a:extLst>
          </p:cNvPr>
          <p:cNvSpPr txBox="1">
            <a:spLocks/>
          </p:cNvSpPr>
          <p:nvPr/>
        </p:nvSpPr>
        <p:spPr>
          <a:xfrm>
            <a:off x="-150275" y="2256332"/>
            <a:ext cx="2514600" cy="299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2800" dirty="0" smtClean="0"/>
              <a:t>יתרונות </a:t>
            </a:r>
            <a:br>
              <a:rPr lang="he-IL" sz="2800" dirty="0" smtClean="0"/>
            </a:br>
            <a:r>
              <a:rPr lang="he-IL" sz="2800" dirty="0" smtClean="0"/>
              <a:t>- דינאמי-</a:t>
            </a:r>
          </a:p>
          <a:p>
            <a:pPr algn="r"/>
            <a:r>
              <a:rPr lang="he-IL" sz="2800" dirty="0" smtClean="0"/>
              <a:t/>
            </a:r>
            <a:br>
              <a:rPr lang="he-IL" sz="2800" dirty="0" smtClean="0"/>
            </a:br>
            <a:r>
              <a:rPr lang="he-IL" sz="2800" dirty="0" smtClean="0"/>
              <a:t> חסרונות</a:t>
            </a:r>
            <a:br>
              <a:rPr lang="he-IL" sz="2800" dirty="0" smtClean="0"/>
            </a:br>
            <a:r>
              <a:rPr lang="he-IL" sz="2800" dirty="0" smtClean="0"/>
              <a:t/>
            </a:r>
            <a:br>
              <a:rPr lang="he-IL" sz="2800" dirty="0" smtClean="0"/>
            </a:br>
            <a:r>
              <a:rPr lang="he-IL" sz="2800" dirty="0" smtClean="0"/>
              <a:t>- בזבזני</a:t>
            </a:r>
            <a:endParaRPr lang="he-IL" sz="2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70544C-829F-4EEF-9507-E71BC38C2E03}"/>
              </a:ext>
            </a:extLst>
          </p:cNvPr>
          <p:cNvSpPr txBox="1">
            <a:spLocks/>
          </p:cNvSpPr>
          <p:nvPr/>
        </p:nvSpPr>
        <p:spPr>
          <a:xfrm>
            <a:off x="3423456" y="1554919"/>
            <a:ext cx="2297088" cy="869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map</a:t>
            </a:r>
            <a:endParaRPr lang="he-IL" sz="4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C3C17C-A80A-4EE0-BB59-70F2905113EE}"/>
              </a:ext>
            </a:extLst>
          </p:cNvPr>
          <p:cNvSpPr txBox="1">
            <a:spLocks/>
          </p:cNvSpPr>
          <p:nvPr/>
        </p:nvSpPr>
        <p:spPr>
          <a:xfrm>
            <a:off x="598632" y="1586495"/>
            <a:ext cx="2297088" cy="869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vector</a:t>
            </a:r>
            <a:endParaRPr lang="he-IL" sz="4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0BBEFD-D68B-4917-BAC4-16E5F7DAD35A}"/>
              </a:ext>
            </a:extLst>
          </p:cNvPr>
          <p:cNvSpPr txBox="1">
            <a:spLocks/>
          </p:cNvSpPr>
          <p:nvPr/>
        </p:nvSpPr>
        <p:spPr>
          <a:xfrm>
            <a:off x="2333291" y="2397713"/>
            <a:ext cx="2754288" cy="266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2800" dirty="0"/>
              <a:t>יתרונות</a:t>
            </a:r>
          </a:p>
          <a:p>
            <a:pPr marL="457200" indent="-457200" algn="r">
              <a:buFontTx/>
              <a:buChar char="-"/>
            </a:pPr>
            <a:r>
              <a:rPr lang="he-IL" sz="2800" dirty="0" smtClean="0"/>
              <a:t>חיפוש מהיר </a:t>
            </a:r>
            <a:endParaRPr lang="he-IL" sz="2800" dirty="0"/>
          </a:p>
          <a:p>
            <a:pPr marL="457200" indent="-457200" algn="r">
              <a:buFontTx/>
              <a:buChar char="-"/>
            </a:pPr>
            <a:r>
              <a:rPr lang="he-IL" sz="2800" dirty="0" smtClean="0"/>
              <a:t>גישה לאיברים ב</a:t>
            </a:r>
            <a:r>
              <a:rPr lang="en-US" sz="2800" dirty="0" smtClean="0"/>
              <a:t>0(1)</a:t>
            </a:r>
            <a:r>
              <a:rPr lang="en-US" sz="2800" b="0" dirty="0">
                <a:effectLst/>
                <a:latin typeface="medium-content-serif-font"/>
              </a:rPr>
              <a:t> (</a:t>
            </a:r>
            <a:r>
              <a:rPr lang="en-US" sz="2800" dirty="0">
                <a:effectLst/>
                <a:latin typeface="medium-content-serif-font"/>
              </a:rPr>
              <a:t>amortized</a:t>
            </a:r>
            <a:r>
              <a:rPr lang="en-US" sz="2800" b="0" dirty="0">
                <a:effectLst/>
                <a:latin typeface="medium-content-serif-font"/>
              </a:rPr>
              <a:t>)</a:t>
            </a:r>
            <a:endParaRPr lang="en-US" sz="2800" dirty="0"/>
          </a:p>
          <a:p>
            <a:pPr marL="457200" indent="-457200" algn="r">
              <a:buFontTx/>
              <a:buChar char="-"/>
            </a:pPr>
            <a:r>
              <a:rPr lang="he-IL" sz="2800" dirty="0" smtClean="0"/>
              <a:t>אלגנטי </a:t>
            </a:r>
          </a:p>
          <a:p>
            <a:pPr algn="r"/>
            <a:r>
              <a:rPr lang="he-IL" sz="2800" dirty="0"/>
              <a:t/>
            </a:r>
            <a:br>
              <a:rPr lang="he-IL" sz="2800" dirty="0"/>
            </a:br>
            <a:r>
              <a:rPr lang="he-IL" sz="2800" dirty="0"/>
              <a:t> חסרונות</a:t>
            </a:r>
          </a:p>
          <a:p>
            <a:pPr algn="r"/>
            <a:r>
              <a:rPr lang="he-IL" sz="2800" dirty="0"/>
              <a:t>- </a:t>
            </a:r>
            <a:r>
              <a:rPr lang="he-IL" sz="2800" dirty="0" smtClean="0"/>
              <a:t>דורש יותר מקום בזיכרון </a:t>
            </a:r>
            <a:endParaRPr lang="he-IL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70544C-829F-4EEF-9507-E71BC38C2E03}"/>
              </a:ext>
            </a:extLst>
          </p:cNvPr>
          <p:cNvSpPr txBox="1">
            <a:spLocks/>
          </p:cNvSpPr>
          <p:nvPr/>
        </p:nvSpPr>
        <p:spPr>
          <a:xfrm>
            <a:off x="6535259" y="1554920"/>
            <a:ext cx="2297088" cy="869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queue</a:t>
            </a:r>
            <a:endParaRPr lang="he-IL" sz="4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9134AC-91D4-466E-8B79-037B92F8F688}"/>
              </a:ext>
            </a:extLst>
          </p:cNvPr>
          <p:cNvSpPr txBox="1">
            <a:spLocks/>
          </p:cNvSpPr>
          <p:nvPr/>
        </p:nvSpPr>
        <p:spPr>
          <a:xfrm>
            <a:off x="2980854" y="1989479"/>
            <a:ext cx="5697417" cy="416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2800" dirty="0" smtClean="0"/>
              <a:t>יתרונות </a:t>
            </a:r>
            <a:r>
              <a:rPr lang="he-IL" sz="2200" dirty="0"/>
              <a:t>- 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דרך קלה </a:t>
            </a:r>
            <a:r>
              <a:rPr lang="he-IL" sz="2200" dirty="0" smtClean="0">
                <a:latin typeface="David" panose="020E0502060401010101" pitchFamily="34" charset="-79"/>
                <a:cs typeface="David" panose="020E0502060401010101" pitchFamily="34" charset="-79"/>
              </a:rPr>
              <a:t>ויעילה</a:t>
            </a:r>
          </a:p>
          <a:p>
            <a:pPr algn="r"/>
            <a:r>
              <a:rPr lang="he-IL" sz="22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לנהל מבנה של 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FIFO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he-IL" sz="22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/>
            <a:r>
              <a:rPr lang="he-IL" sz="2800" dirty="0" smtClean="0"/>
              <a:t>-</a:t>
            </a:r>
            <a:r>
              <a:rPr lang="he-IL" sz="2200" dirty="0">
                <a:latin typeface="David" panose="020E0502060401010101" pitchFamily="34" charset="-79"/>
                <a:cs typeface="David" panose="020E0502060401010101" pitchFamily="34" charset="-79"/>
              </a:rPr>
              <a:t>הוספה והסרה של ב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o(1)</a:t>
            </a:r>
            <a:r>
              <a:rPr lang="he-IL" sz="2800" dirty="0" smtClean="0"/>
              <a:t/>
            </a:r>
            <a:br>
              <a:rPr lang="he-IL" sz="2800" dirty="0" smtClean="0"/>
            </a:br>
            <a:r>
              <a:rPr lang="he-IL" sz="2800" dirty="0" smtClean="0"/>
              <a:t/>
            </a:r>
            <a:br>
              <a:rPr lang="he-IL" sz="2800" dirty="0" smtClean="0"/>
            </a:br>
            <a:r>
              <a:rPr lang="he-IL" sz="2800" dirty="0" smtClean="0"/>
              <a:t> וחסרונות</a:t>
            </a:r>
            <a:br>
              <a:rPr lang="he-IL" sz="2800" dirty="0" smtClean="0"/>
            </a:br>
            <a:r>
              <a:rPr lang="he-IL" sz="2800" dirty="0" smtClean="0"/>
              <a:t>-</a:t>
            </a:r>
            <a:r>
              <a:rPr lang="he-IL" sz="2200" dirty="0" smtClean="0">
                <a:latin typeface="David" panose="020E0502060401010101" pitchFamily="34" charset="-79"/>
                <a:cs typeface="David" panose="020E0502060401010101" pitchFamily="34" charset="-79"/>
              </a:rPr>
              <a:t>אי אפשר לגשת לאיברים </a:t>
            </a:r>
          </a:p>
          <a:p>
            <a:pPr algn="r"/>
            <a:r>
              <a:rPr lang="he-IL" sz="22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בתוך התור באופן ישיר.</a:t>
            </a:r>
          </a:p>
          <a:p>
            <a:pPr algn="r"/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141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-serialization</a:t>
            </a:r>
            <a:r>
              <a:rPr lang="he-IL" dirty="0" smtClean="0"/>
              <a:t>שמירה וטעינה מהקובץ</a:t>
            </a:r>
            <a:endParaRPr lang="en-US" dirty="0"/>
          </a:p>
        </p:txBody>
      </p:sp>
      <p:sp>
        <p:nvSpPr>
          <p:cNvPr id="4" name="מציין מיקום תוכן 2"/>
          <p:cNvSpPr>
            <a:spLocks noGrp="1"/>
          </p:cNvSpPr>
          <p:nvPr>
            <p:ph idx="1"/>
          </p:nvPr>
        </p:nvSpPr>
        <p:spPr>
          <a:xfrm>
            <a:off x="707118" y="1676400"/>
            <a:ext cx="7765322" cy="3695136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המשחק מאפשר לפתוח תיבת דיאלוג לשמירה ולטעינה  של מצב משחק. המשתמש יכול לבחור את מקום השמירה ואת שם הקובץ עם סיומת </a:t>
            </a:r>
            <a:r>
              <a:rPr lang="en-US" sz="24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dudu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 . </a:t>
            </a:r>
          </a:p>
          <a:p>
            <a:pPr>
              <a:buFontTx/>
              <a:buChar char="-"/>
            </a:pP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המשתמש יכול לחזור למשחק שהפסיק בתפריט ה </a:t>
            </a: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menu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 . המשתמש יכול בכל שלב לשמור את מצב המשחק לקובץ ע"י לחיצה על </a:t>
            </a: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save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 .</a:t>
            </a:r>
          </a:p>
          <a:p>
            <a:pPr>
              <a:buFontTx/>
              <a:buChar char="-"/>
            </a:pP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בתוך הקוץ אנו שומרים נתונים על ה</a:t>
            </a: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Player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ואת הקלפים שלו ,נתונים על ה</a:t>
            </a: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LANDS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 ועל המדינות שבה </a:t>
            </a: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שמירה של שלב המשחק </a:t>
            </a:r>
            <a:r>
              <a:rPr lang="he-IL" sz="24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ופרמטים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4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גלובלים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 של המשחק. </a:t>
            </a:r>
          </a:p>
          <a:p>
            <a:pPr>
              <a:buFontTx/>
              <a:buChar char="-"/>
            </a:pPr>
            <a:endParaRPr lang="he-IL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16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u="sng" dirty="0" err="1">
                <a:effectLst/>
              </a:rPr>
              <a:t>סטטיסטקות</a:t>
            </a:r>
            <a:r>
              <a:rPr lang="he-IL" u="sng" dirty="0">
                <a:effectLst/>
              </a:rPr>
              <a:t> : </a:t>
            </a:r>
            <a:endParaRPr lang="en-US" dirty="0">
              <a:effectLst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>
                <a:effectLst/>
              </a:rPr>
              <a:t>בתוך המשחק אנחנו שומרים </a:t>
            </a:r>
            <a:r>
              <a:rPr lang="he-IL" dirty="0" err="1">
                <a:effectLst/>
              </a:rPr>
              <a:t>סטטיסטקות</a:t>
            </a:r>
            <a:r>
              <a:rPr lang="he-IL" dirty="0">
                <a:effectLst/>
              </a:rPr>
              <a:t> כלליות על השחקנים –השחקן עם הכי הרבה </a:t>
            </a:r>
            <a:r>
              <a:rPr lang="he-IL" dirty="0" err="1">
                <a:effectLst/>
              </a:rPr>
              <a:t>נצחונות,השחקן</a:t>
            </a:r>
            <a:r>
              <a:rPr lang="he-IL" dirty="0">
                <a:effectLst/>
              </a:rPr>
              <a:t> עם הכי הרבה הפסדים השחקן ששיחק את מספר המשחקים הרב ביותר והשחקן ששיחק הכי הרבה זמן  כמו כן הזמן הממוצע של המשחק של השחקנים </a:t>
            </a:r>
            <a:r>
              <a:rPr lang="he-IL" dirty="0" smtClean="0">
                <a:effectLst/>
              </a:rPr>
              <a:t>.</a:t>
            </a:r>
          </a:p>
          <a:p>
            <a:r>
              <a:rPr lang="he-IL" dirty="0" smtClean="0">
                <a:effectLst/>
              </a:rPr>
              <a:t> </a:t>
            </a:r>
            <a:r>
              <a:rPr lang="he-IL" dirty="0">
                <a:effectLst/>
              </a:rPr>
              <a:t>בתחילת כל משחק ניתן לבחור אם לצפות בסטטיסטיקה ה</a:t>
            </a:r>
            <a:r>
              <a:rPr lang="en-US" dirty="0">
                <a:effectLst/>
              </a:rPr>
              <a:t>default</a:t>
            </a:r>
            <a:r>
              <a:rPr lang="he-IL" dirty="0">
                <a:effectLst/>
              </a:rPr>
              <a:t> זאת שמתעדכנת במהלך כל משחק  או בסטטיסטיקה שנשמרה שלא קשור לסטטיסטיקה ה</a:t>
            </a:r>
            <a:r>
              <a:rPr lang="en-US" dirty="0">
                <a:effectLst/>
              </a:rPr>
              <a:t>default</a:t>
            </a:r>
            <a:r>
              <a:rPr lang="he-IL" dirty="0">
                <a:effectLst/>
              </a:rPr>
              <a:t> </a:t>
            </a:r>
            <a:r>
              <a:rPr lang="he-IL" dirty="0" smtClean="0">
                <a:effectLst/>
              </a:rPr>
              <a:t>.</a:t>
            </a:r>
          </a:p>
          <a:p>
            <a:r>
              <a:rPr lang="he-IL" dirty="0" smtClean="0">
                <a:effectLst/>
              </a:rPr>
              <a:t>כמו </a:t>
            </a:r>
            <a:r>
              <a:rPr lang="he-IL" dirty="0">
                <a:effectLst/>
              </a:rPr>
              <a:t>כן בנוסף לנתונים כללים ניתן לראות גם נתונים על כל שחקן ששיחק עד אותו הרגע במשחק. </a:t>
            </a:r>
            <a:endParaRPr lang="en-US" dirty="0">
              <a:effectLst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0492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667282"/>
            <a:ext cx="7315200" cy="3886200"/>
          </a:xfrm>
          <a:prstGeom prst="rect">
            <a:avLst/>
          </a:prstGeom>
        </p:spPr>
      </p:pic>
      <p:pic>
        <p:nvPicPr>
          <p:cNvPr id="5" name="תמונה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352691"/>
            <a:ext cx="7315200" cy="1276350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1600200" y="38100"/>
            <a:ext cx="7086600" cy="1314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</a:rPr>
              <a:t>הקובץ ששומר את נתוני המשחק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b="1" dirty="0">
                <a:latin typeface="Calibri" panose="020F0502020204030204" pitchFamily="34" charset="0"/>
                <a:ea typeface="Calibri" panose="020F0502020204030204" pitchFamily="34" charset="0"/>
              </a:rPr>
              <a:t>שם השחקן        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he-IL" b="1" dirty="0">
                <a:latin typeface="Calibri" panose="020F0502020204030204" pitchFamily="34" charset="0"/>
                <a:ea typeface="Calibri" panose="020F0502020204030204" pitchFamily="34" charset="0"/>
              </a:rPr>
              <a:t>                            </a:t>
            </a:r>
            <a:r>
              <a:rPr lang="he-IL" b="1" dirty="0" err="1">
                <a:latin typeface="Calibri" panose="020F0502020204030204" pitchFamily="34" charset="0"/>
                <a:ea typeface="Calibri" panose="020F0502020204030204" pitchFamily="34" charset="0"/>
              </a:rPr>
              <a:t>נצחונות</a:t>
            </a:r>
            <a:r>
              <a:rPr lang="he-IL" b="1" dirty="0">
                <a:latin typeface="Calibri" panose="020F0502020204030204" pitchFamily="34" charset="0"/>
                <a:ea typeface="Calibri" panose="020F0502020204030204" pitchFamily="34" charset="0"/>
              </a:rPr>
              <a:t>        הפסדים          זמן משחק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(sec</a:t>
            </a:r>
            <a:r>
              <a:rPr lang="he-IL" b="1" dirty="0">
                <a:latin typeface="Calibri" panose="020F0502020204030204" pitchFamily="34" charset="0"/>
                <a:ea typeface="Calibri" panose="020F0502020204030204" pitchFamily="34" charset="0"/>
              </a:rPr>
              <a:t>           מספר משחקים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3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רעיונות להרחבה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752600"/>
            <a:ext cx="7765322" cy="3695136"/>
          </a:xfrm>
        </p:spPr>
        <p:txBody>
          <a:bodyPr/>
          <a:lstStyle/>
          <a:p>
            <a:pPr algn="r" rtl="1"/>
            <a:r>
              <a:rPr lang="he-IL" dirty="0" smtClean="0"/>
              <a:t>אפשרויות לכמות כרטיסים דינמית. </a:t>
            </a:r>
          </a:p>
          <a:p>
            <a:pPr algn="r" rtl="1"/>
            <a:r>
              <a:rPr lang="he-IL" dirty="0" smtClean="0"/>
              <a:t>-הכנסת שלבים באמצע-משימות </a:t>
            </a:r>
          </a:p>
          <a:p>
            <a:pPr algn="r" rtl="1"/>
            <a:r>
              <a:rPr lang="he-IL" dirty="0" smtClean="0"/>
              <a:t>-הוספה של סוגי קלפים שונים למחלקה של ה </a:t>
            </a:r>
            <a:r>
              <a:rPr lang="en-US" dirty="0" smtClean="0"/>
              <a:t>cards</a:t>
            </a:r>
            <a:r>
              <a:rPr lang="he-IL" dirty="0" smtClean="0"/>
              <a:t> </a:t>
            </a:r>
          </a:p>
          <a:p>
            <a:pPr algn="r" rtl="1"/>
            <a:r>
              <a:rPr lang="he-IL" dirty="0" smtClean="0"/>
              <a:t>-שינוי מפת המשחק. 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- שמירת סטטיסטיקה מצטברת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dirty="0" smtClean="0"/>
          </a:p>
          <a:p>
            <a:pPr algn="r" rtl="1"/>
            <a:r>
              <a:rPr lang="he-IL" dirty="0" smtClean="0"/>
              <a:t>-הוספת </a:t>
            </a:r>
            <a:r>
              <a:rPr lang="en-US" dirty="0" smtClean="0"/>
              <a:t>AI</a:t>
            </a:r>
            <a:r>
              <a:rPr lang="he-IL" dirty="0" smtClean="0"/>
              <a:t> למשחק מול המחשב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347" y="76200"/>
            <a:ext cx="7765321" cy="1326321"/>
          </a:xfrm>
        </p:spPr>
        <p:txBody>
          <a:bodyPr/>
          <a:lstStyle/>
          <a:p>
            <a:pPr rtl="1"/>
            <a:r>
              <a:rPr lang="he-IL" dirty="0" smtClean="0"/>
              <a:t>מה במצגת 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14400" y="1219200"/>
            <a:ext cx="7765322" cy="4343400"/>
          </a:xfrm>
        </p:spPr>
        <p:txBody>
          <a:bodyPr>
            <a:normAutofit lnSpcReduction="10000"/>
          </a:bodyPr>
          <a:lstStyle/>
          <a:p>
            <a:pPr marL="685800" indent="-6858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he-IL" b="1" cap="all" dirty="0" err="1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תאור</a:t>
            </a: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he-IL" b="1" cap="all" dirty="0" err="1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הסיפריה</a:t>
            </a:r>
            <a:endParaRPr lang="he-IL" b="1" cap="all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685800" indent="-6858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he-IL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מאפייני המשחק</a:t>
            </a:r>
          </a:p>
          <a:p>
            <a:pPr marL="685800" indent="-6858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he-IL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מפת המשחק </a:t>
            </a:r>
          </a:p>
          <a:p>
            <a:pPr marL="685800" indent="-6858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he-IL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ממשק המשתמש</a:t>
            </a:r>
          </a:p>
          <a:p>
            <a:pPr marL="685800" indent="-6858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he-IL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מחלקות עיקריות</a:t>
            </a:r>
          </a:p>
          <a:p>
            <a:pPr marL="685800" indent="-6858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he-IL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יחסים בין </a:t>
            </a: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המחלקות</a:t>
            </a:r>
          </a:p>
          <a:p>
            <a:pPr marL="685800" indent="-6858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ירושה </a:t>
            </a:r>
            <a:r>
              <a:rPr lang="he-IL" b="1" cap="all" dirty="0" err="1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ופולימפוריזם</a:t>
            </a: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. </a:t>
            </a:r>
            <a:endParaRPr lang="he-IL" b="1" cap="all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685800" indent="-6858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he-IL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מבנה נתונים</a:t>
            </a:r>
          </a:p>
          <a:p>
            <a:pPr marL="685800" indent="-6858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Serialization</a:t>
            </a:r>
            <a:endParaRPr lang="he-IL" dirty="0" smtClean="0"/>
          </a:p>
          <a:p>
            <a:pPr marL="685800" indent="-6858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he-IL" dirty="0" err="1" smtClean="0"/>
              <a:t>סטטיסטקות</a:t>
            </a:r>
            <a:endParaRPr lang="he-IL" dirty="0"/>
          </a:p>
          <a:p>
            <a:pPr marL="685800" indent="-6858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he-IL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דוגמא למשחק</a:t>
            </a:r>
          </a:p>
          <a:p>
            <a:pPr marL="685800" indent="-6858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he-IL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בעיות ידועות</a:t>
            </a:r>
          </a:p>
          <a:p>
            <a:pPr marL="685800" indent="-68580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he-IL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רעיונות להרחבה</a:t>
            </a:r>
          </a:p>
        </p:txBody>
      </p:sp>
    </p:spTree>
    <p:extLst>
      <p:ext uri="{BB962C8B-B14F-4D97-AF65-F5344CB8AC3E}">
        <p14:creationId xmlns:p14="http://schemas.microsoft.com/office/powerpoint/2010/main" val="171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94139" y="838200"/>
            <a:ext cx="7765322" cy="5715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הספרייה </a:t>
            </a:r>
            <a:r>
              <a:rPr lang="en-US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risk</a:t>
            </a: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 מנהלת משחק </a:t>
            </a:r>
            <a:r>
              <a:rPr lang="en-US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risk</a:t>
            </a: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 ומספקת מחלקות ומתודות המתאימות למשחק.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הספרייה מאפשרת  :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אפשרות לבחור את מספר השחקנים בין 2-4.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אפשרות לקבוע את סדר התורות ע"י הטלת קובייה.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יצירה של מפה של 49 ארצות ו6 יבשות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חלוקה </a:t>
            </a:r>
            <a:r>
              <a:rPr lang="he-IL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התחלתית של חיילים לשחקנים על מנת שיאכלסו את המדינות- משתנה לפי מספר השחקנים. </a:t>
            </a:r>
            <a:endParaRPr lang="he-IL" b="1" cap="all" dirty="0" smtClean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ניהול סבב כיבושים ראשוני ע"י השחקנים עד שהמפה מתמלאת וסבב נוסף לחיזוק השליטה ע"י השחקנים.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ניהול שלושת השלבים שמתבצעים במהלך המשחק </a:t>
            </a:r>
            <a:r>
              <a:rPr lang="en-US" b="1" cap="all" dirty="0" err="1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draft,attack,reinforcment</a:t>
            </a: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 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חלוקת קלפי כיבושים לשחקנים ומתן חיילי בונוס בהתאם לשחקנים.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מאפשרת </a:t>
            </a:r>
            <a:r>
              <a:rPr lang="he-IL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שמירה ושחזור משחק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he-IL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הצגת </a:t>
            </a: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סטטיסטיקה </a:t>
            </a:r>
            <a:r>
              <a:rPr lang="he-IL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על המשחקים </a:t>
            </a:r>
            <a:endParaRPr lang="he-IL" b="1" cap="all" dirty="0" smtClean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* הספרייה מלווה בליווי של ממשק גרפי </a:t>
            </a:r>
            <a:r>
              <a:rPr lang="he-IL" b="1" cap="all" dirty="0" err="1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ידודתי</a:t>
            </a: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 המציג את הנתונים שמנוהלים על ידי </a:t>
            </a:r>
            <a:r>
              <a:rPr lang="he-IL" b="1" cap="all" dirty="0" err="1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הספריה</a:t>
            </a:r>
            <a:r>
              <a:rPr lang="he-IL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he-IL" b="1" cap="all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he-IL" b="1" cap="all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78AB2E-E37C-4115-94E9-45A90A090391}"/>
              </a:ext>
            </a:extLst>
          </p:cNvPr>
          <p:cNvSpPr txBox="1">
            <a:spLocks/>
          </p:cNvSpPr>
          <p:nvPr/>
        </p:nvSpPr>
        <p:spPr>
          <a:xfrm>
            <a:off x="1017674" y="152400"/>
            <a:ext cx="7118252" cy="87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e-IL" sz="5400" smtClean="0"/>
              <a:t>תיאור על הספרייה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18540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816499"/>
            <a:ext cx="7384321" cy="48768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-14654"/>
            <a:ext cx="7765321" cy="1326321"/>
          </a:xfrm>
        </p:spPr>
        <p:txBody>
          <a:bodyPr/>
          <a:lstStyle/>
          <a:p>
            <a:r>
              <a:rPr lang="he-IL" dirty="0" smtClean="0"/>
              <a:t>מאפייני המשחק </a:t>
            </a:r>
            <a:endParaRPr lang="he-IL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6C7C18F-A5E2-42A1-B4C6-10E5766F1F68}"/>
              </a:ext>
            </a:extLst>
          </p:cNvPr>
          <p:cNvSpPr txBox="1">
            <a:spLocks/>
          </p:cNvSpPr>
          <p:nvPr/>
        </p:nvSpPr>
        <p:spPr>
          <a:xfrm rot="19741704">
            <a:off x="1778260" y="2291462"/>
            <a:ext cx="1015218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troops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  </a:t>
            </a:r>
            <a:endParaRPr lang="he-I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6C7C18F-A5E2-42A1-B4C6-10E5766F1F68}"/>
              </a:ext>
            </a:extLst>
          </p:cNvPr>
          <p:cNvSpPr txBox="1">
            <a:spLocks/>
          </p:cNvSpPr>
          <p:nvPr/>
        </p:nvSpPr>
        <p:spPr>
          <a:xfrm rot="21392742">
            <a:off x="2337145" y="4739812"/>
            <a:ext cx="1015218" cy="37028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cards</a:t>
            </a:r>
            <a:endParaRPr lang="he-IL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6C7C18F-A5E2-42A1-B4C6-10E5766F1F68}"/>
              </a:ext>
            </a:extLst>
          </p:cNvPr>
          <p:cNvSpPr txBox="1">
            <a:spLocks/>
          </p:cNvSpPr>
          <p:nvPr/>
        </p:nvSpPr>
        <p:spPr>
          <a:xfrm rot="21392742">
            <a:off x="3515434" y="4349563"/>
            <a:ext cx="1015218" cy="37028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cubes</a:t>
            </a:r>
          </a:p>
          <a:p>
            <a:pPr marL="0" indent="0" rtl="0">
              <a:buNone/>
            </a:pPr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1D48A0FB-71E7-4D2E-B2C2-BCC35659D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932524"/>
            <a:ext cx="743528" cy="752009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76C7C18F-A5E2-42A1-B4C6-10E5766F1F68}"/>
              </a:ext>
            </a:extLst>
          </p:cNvPr>
          <p:cNvSpPr txBox="1">
            <a:spLocks/>
          </p:cNvSpPr>
          <p:nvPr/>
        </p:nvSpPr>
        <p:spPr>
          <a:xfrm>
            <a:off x="5867400" y="971862"/>
            <a:ext cx="1235901" cy="370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Saving and restore</a:t>
            </a:r>
          </a:p>
          <a:p>
            <a:pPr marL="0" indent="0" rtl="0">
              <a:buNone/>
            </a:pP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 descr="Image result for statistics icon"/>
          <p:cNvSpPr>
            <a:spLocks noChangeAspect="1" noChangeArrowheads="1"/>
          </p:cNvSpPr>
          <p:nvPr/>
        </p:nvSpPr>
        <p:spPr bwMode="auto">
          <a:xfrm>
            <a:off x="277495" y="30592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07720"/>
            <a:ext cx="838200" cy="838200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76C7C18F-A5E2-42A1-B4C6-10E5766F1F68}"/>
              </a:ext>
            </a:extLst>
          </p:cNvPr>
          <p:cNvSpPr txBox="1">
            <a:spLocks/>
          </p:cNvSpPr>
          <p:nvPr/>
        </p:nvSpPr>
        <p:spPr>
          <a:xfrm>
            <a:off x="3740690" y="971861"/>
            <a:ext cx="1235901" cy="370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 stats</a:t>
            </a:r>
          </a:p>
        </p:txBody>
      </p:sp>
      <p:pic>
        <p:nvPicPr>
          <p:cNvPr id="1034" name="Picture 10" descr="Image result for number of players 2-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24" y="957573"/>
            <a:ext cx="549746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76C7C18F-A5E2-42A1-B4C6-10E5766F1F68}"/>
              </a:ext>
            </a:extLst>
          </p:cNvPr>
          <p:cNvSpPr txBox="1">
            <a:spLocks/>
          </p:cNvSpPr>
          <p:nvPr/>
        </p:nvSpPr>
        <p:spPr>
          <a:xfrm>
            <a:off x="1661323" y="1075546"/>
            <a:ext cx="1235901" cy="370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players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מלבן 16"/>
          <p:cNvSpPr/>
          <p:nvPr/>
        </p:nvSpPr>
        <p:spPr>
          <a:xfrm>
            <a:off x="2831838" y="5057029"/>
            <a:ext cx="4743671" cy="374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b="1" cap="all" dirty="0" smtClean="0">
                <a:solidFill>
                  <a:schemeClr val="bg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#draft,#attack,#</a:t>
            </a:r>
            <a:r>
              <a:rPr lang="en-US" b="1" cap="all" dirty="0" err="1" smtClean="0">
                <a:solidFill>
                  <a:schemeClr val="bg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reinforcment</a:t>
            </a:r>
            <a:r>
              <a:rPr lang="he-IL" b="1" cap="all" dirty="0" smtClean="0">
                <a:solidFill>
                  <a:schemeClr val="bg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he-IL" b="1" cap="all" dirty="0">
                <a:solidFill>
                  <a:schemeClr val="bg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18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05000" y="224459"/>
            <a:ext cx="5562600" cy="1326321"/>
          </a:xfrm>
        </p:spPr>
        <p:txBody>
          <a:bodyPr/>
          <a:lstStyle/>
          <a:p>
            <a:pPr algn="r" rtl="1"/>
            <a:r>
              <a:rPr lang="he-IL" dirty="0" smtClean="0"/>
              <a:t>ממשק משתמש –פתיחה ראשונית 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81E654-BD4F-48AA-ABE0-D0D9E7D4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298965"/>
            <a:ext cx="3998076" cy="4162446"/>
          </a:xfrm>
        </p:spPr>
        <p:txBody>
          <a:bodyPr>
            <a:normAutofit fontScale="92500" lnSpcReduction="10000"/>
          </a:bodyPr>
          <a:lstStyle/>
          <a:p>
            <a:r>
              <a:rPr lang="he-IL" sz="2800" b="1" dirty="0">
                <a:cs typeface="+mj-cs"/>
              </a:rPr>
              <a:t> משחק </a:t>
            </a:r>
            <a:r>
              <a:rPr lang="he-IL" sz="2800" b="1" dirty="0" smtClean="0">
                <a:cs typeface="+mj-cs"/>
              </a:rPr>
              <a:t>חדש</a:t>
            </a:r>
          </a:p>
          <a:p>
            <a:r>
              <a:rPr lang="he-IL" sz="2800" b="1" dirty="0" smtClean="0">
                <a:cs typeface="+mj-cs"/>
              </a:rPr>
              <a:t>הזנה של נתונים על שמות שחקנים וצבעים</a:t>
            </a:r>
          </a:p>
          <a:p>
            <a:r>
              <a:rPr lang="he-IL" sz="2800" b="1" dirty="0" smtClean="0">
                <a:cs typeface="+mj-cs"/>
              </a:rPr>
              <a:t>הטלת קוביית לקביעת התור של השחקנים –ע"י לחיצה על </a:t>
            </a:r>
            <a:r>
              <a:rPr lang="en-US" sz="2800" b="1" dirty="0" smtClean="0">
                <a:cs typeface="+mj-cs"/>
              </a:rPr>
              <a:t>cube </a:t>
            </a:r>
            <a:r>
              <a:rPr lang="he-IL" sz="2800" b="1" dirty="0" smtClean="0">
                <a:cs typeface="+mj-cs"/>
              </a:rPr>
              <a:t> .</a:t>
            </a:r>
            <a:endParaRPr lang="he-IL" sz="2800" b="1" dirty="0">
              <a:cs typeface="+mj-cs"/>
            </a:endParaRPr>
          </a:p>
          <a:p>
            <a:r>
              <a:rPr lang="he-IL" sz="2800" b="1" dirty="0">
                <a:cs typeface="+mj-cs"/>
              </a:rPr>
              <a:t>המשך משחק </a:t>
            </a:r>
            <a:r>
              <a:rPr lang="he-IL" sz="2800" b="1" dirty="0" smtClean="0">
                <a:cs typeface="+mj-cs"/>
              </a:rPr>
              <a:t>קודם-</a:t>
            </a:r>
            <a:r>
              <a:rPr lang="en-US" sz="2800" b="1" dirty="0" smtClean="0">
                <a:cs typeface="+mj-cs"/>
              </a:rPr>
              <a:t>load</a:t>
            </a:r>
            <a:r>
              <a:rPr lang="he-IL" sz="2800" b="1" dirty="0" smtClean="0">
                <a:cs typeface="+mj-cs"/>
              </a:rPr>
              <a:t> </a:t>
            </a:r>
            <a:endParaRPr lang="he-IL" sz="2800" b="1" dirty="0">
              <a:cs typeface="+mj-cs"/>
            </a:endParaRPr>
          </a:p>
          <a:p>
            <a:r>
              <a:rPr lang="he-IL" sz="2800" b="1" dirty="0">
                <a:cs typeface="+mj-cs"/>
              </a:rPr>
              <a:t>הסתכלות על </a:t>
            </a:r>
            <a:r>
              <a:rPr lang="he-IL" sz="2800" b="1" dirty="0" smtClean="0">
                <a:cs typeface="+mj-cs"/>
              </a:rPr>
              <a:t>סטטיסטיקה</a:t>
            </a:r>
            <a:endParaRPr lang="he-IL" sz="2800" b="1" dirty="0">
              <a:cs typeface="+mj-cs"/>
            </a:endParaRPr>
          </a:p>
          <a:p>
            <a:endParaRPr lang="he-IL" sz="2800" b="1" dirty="0">
              <a:cs typeface="+mj-cs"/>
            </a:endParaRPr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30" y="1143000"/>
            <a:ext cx="445679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DEAFEB-6C5F-41AB-A116-00B565995AEB}"/>
              </a:ext>
            </a:extLst>
          </p:cNvPr>
          <p:cNvSpPr txBox="1">
            <a:spLocks/>
          </p:cNvSpPr>
          <p:nvPr/>
        </p:nvSpPr>
        <p:spPr>
          <a:xfrm>
            <a:off x="2057400" y="457200"/>
            <a:ext cx="4138851" cy="663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e-IL" sz="3600" dirty="0" smtClean="0"/>
              <a:t>ממשק משתמש- במהלך </a:t>
            </a:r>
            <a:r>
              <a:rPr lang="he-IL" sz="3600" dirty="0"/>
              <a:t>המשחק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92C563-DDC0-457A-990C-A81EE9D2DDF9}"/>
              </a:ext>
            </a:extLst>
          </p:cNvPr>
          <p:cNvSpPr txBox="1">
            <a:spLocks/>
          </p:cNvSpPr>
          <p:nvPr/>
        </p:nvSpPr>
        <p:spPr>
          <a:xfrm>
            <a:off x="381000" y="12954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b="1" dirty="0"/>
              <a:t>הצגה של הצבע של השחקן שמשחק. </a:t>
            </a:r>
          </a:p>
          <a:p>
            <a:r>
              <a:rPr lang="he-IL" sz="2800" b="1" dirty="0"/>
              <a:t>הצגה של קלפי השחקן הנוכחי- אפשרות להחליף שלישיית קלפים בחיילם </a:t>
            </a:r>
          </a:p>
          <a:p>
            <a:r>
              <a:rPr lang="he-IL" sz="2800" b="1" dirty="0"/>
              <a:t>הצגה של שווי של חיילים עבור שלישיית קלפים</a:t>
            </a:r>
            <a:r>
              <a:rPr lang="he-IL" sz="2800" b="1" dirty="0" smtClean="0"/>
              <a:t>.</a:t>
            </a:r>
            <a:endParaRPr lang="he-IL" sz="2800" b="1" dirty="0" smtClean="0">
              <a:cs typeface="+mj-cs"/>
            </a:endParaRPr>
          </a:p>
          <a:p>
            <a:r>
              <a:rPr lang="he-IL" sz="2800" b="1" dirty="0" smtClean="0">
                <a:cs typeface="+mj-cs"/>
              </a:rPr>
              <a:t>הצגה של הודעות טקסט המכוונות </a:t>
            </a:r>
            <a:r>
              <a:rPr lang="he-IL" sz="2800" b="1" dirty="0" smtClean="0"/>
              <a:t> </a:t>
            </a:r>
            <a:r>
              <a:rPr lang="he-IL" sz="2800" b="1" dirty="0"/>
              <a:t>את המשתמש בהתאם לפעולותיו.</a:t>
            </a:r>
          </a:p>
          <a:p>
            <a:r>
              <a:rPr lang="he-IL" sz="2800" b="1" dirty="0" smtClean="0"/>
              <a:t>כפתור </a:t>
            </a:r>
            <a:r>
              <a:rPr lang="en-US" sz="2800" b="1" dirty="0" smtClean="0"/>
              <a:t>enter</a:t>
            </a:r>
            <a:r>
              <a:rPr lang="he-IL" sz="2800" b="1" dirty="0" smtClean="0"/>
              <a:t> –שמאפשר את הפעולות שהמשתמש מבקש לבצע וכפתור </a:t>
            </a:r>
            <a:r>
              <a:rPr lang="en-US" sz="2800" b="1" dirty="0" smtClean="0"/>
              <a:t>next</a:t>
            </a:r>
            <a:r>
              <a:rPr lang="he-IL" sz="2800" b="1" dirty="0" smtClean="0"/>
              <a:t> למעבר בין ה </a:t>
            </a:r>
            <a:r>
              <a:rPr lang="en-US" sz="2800" b="1" dirty="0" smtClean="0"/>
              <a:t>stages</a:t>
            </a:r>
            <a:r>
              <a:rPr lang="he-IL" sz="2800" b="1" dirty="0" smtClean="0"/>
              <a:t> .</a:t>
            </a:r>
          </a:p>
        </p:txBody>
      </p:sp>
      <p:pic>
        <p:nvPicPr>
          <p:cNvPr id="29" name="תמונה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81400"/>
            <a:ext cx="8610600" cy="22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29200" y="1066800"/>
            <a:ext cx="3955322" cy="5410200"/>
          </a:xfrm>
        </p:spPr>
        <p:txBody>
          <a:bodyPr>
            <a:normAutofit fontScale="70000" lnSpcReduction="20000"/>
          </a:bodyPr>
          <a:lstStyle/>
          <a:p>
            <a:r>
              <a:rPr lang="he-IL" b="1" dirty="0" smtClean="0"/>
              <a:t>אפשרות </a:t>
            </a:r>
            <a:r>
              <a:rPr lang="he-IL" b="1" dirty="0"/>
              <a:t>לבחירת מספר חיילים בשלבי המשחק  באמצעות כפתורים של + ו -. במהלך שלב התקפה גם למשתמש שאותו תוקפים ישנה אפשרות לבחור </a:t>
            </a:r>
          </a:p>
          <a:p>
            <a:r>
              <a:rPr lang="he-IL" b="1" dirty="0"/>
              <a:t>אפשרות לבצע מהלך של התקפה באמצעות בחירת מדינה שכנה והצגה של הטלת קוביות. מדינה יכולה לתקוף רק מדינה ששכנה לה. </a:t>
            </a:r>
          </a:p>
          <a:p>
            <a:r>
              <a:rPr lang="he-IL" b="1" dirty="0"/>
              <a:t>העברת חיילים לטרטוריה שכבשנו באמצעות חלון דיאלוג שנפתח ומאפשר בחירה של כמות . </a:t>
            </a:r>
          </a:p>
          <a:p>
            <a:r>
              <a:rPr lang="he-IL" b="1" dirty="0" smtClean="0"/>
              <a:t>אפשרות </a:t>
            </a:r>
            <a:r>
              <a:rPr lang="he-IL" b="1" dirty="0"/>
              <a:t>לשמירת מצב המשחק </a:t>
            </a:r>
            <a:r>
              <a:rPr lang="he-IL" b="1" dirty="0" smtClean="0"/>
              <a:t>ויציאה</a:t>
            </a:r>
            <a:r>
              <a:rPr lang="en-US" b="1" dirty="0" smtClean="0"/>
              <a:t>-SAVE </a:t>
            </a:r>
            <a:endParaRPr lang="he-IL" b="1" dirty="0" smtClean="0"/>
          </a:p>
          <a:p>
            <a:r>
              <a:rPr lang="he-IL" b="1" dirty="0"/>
              <a:t>אפשרות לבחירת מדינה לביצוע פעולות- ע"י כפתורים.</a:t>
            </a:r>
            <a:r>
              <a:rPr lang="en-US" b="1" dirty="0"/>
              <a:t/>
            </a:r>
            <a:br>
              <a:rPr lang="en-US" b="1" dirty="0"/>
            </a:br>
            <a:r>
              <a:rPr lang="he-IL" b="1" dirty="0"/>
              <a:t>-הצבע של הכפתורים הוא הצבע השחקן השולט</a:t>
            </a:r>
            <a:r>
              <a:rPr lang="en-US" b="1" dirty="0"/>
              <a:t/>
            </a:r>
            <a:br>
              <a:rPr lang="en-US" b="1" dirty="0"/>
            </a:br>
            <a:r>
              <a:rPr lang="he-IL" b="1" dirty="0"/>
              <a:t> -על גביהם מוצגם מספר החיילים שהשחקן מיקם </a:t>
            </a:r>
            <a:r>
              <a:rPr lang="en-US" b="1" dirty="0"/>
              <a:t/>
            </a:r>
            <a:br>
              <a:rPr lang="en-US" b="1" dirty="0"/>
            </a:br>
            <a:r>
              <a:rPr lang="he-IL" b="1" dirty="0"/>
              <a:t>-כפתורים אלו מאפשרים את ניהול המשחק </a:t>
            </a:r>
            <a:r>
              <a:rPr lang="en-US" b="1" dirty="0"/>
              <a:t/>
            </a:r>
            <a:br>
              <a:rPr lang="en-US" b="1" dirty="0"/>
            </a:br>
            <a:r>
              <a:rPr lang="he-IL" b="1" dirty="0" smtClean="0"/>
              <a:t>- </a:t>
            </a:r>
            <a:r>
              <a:rPr lang="he-IL" b="1" dirty="0"/>
              <a:t>העברת חיילים בין מדינות שבבעלות המשתמש ותקיפה של מדינות שכנות </a:t>
            </a:r>
          </a:p>
          <a:p>
            <a:endParaRPr lang="he-I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DEAFEB-6C5F-41AB-A116-00B565995AEB}"/>
              </a:ext>
            </a:extLst>
          </p:cNvPr>
          <p:cNvSpPr txBox="1">
            <a:spLocks/>
          </p:cNvSpPr>
          <p:nvPr/>
        </p:nvSpPr>
        <p:spPr>
          <a:xfrm>
            <a:off x="2553085" y="28990"/>
            <a:ext cx="4800600" cy="663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e-IL" sz="3600" dirty="0" smtClean="0"/>
              <a:t>ממשק משתמש- במהלך המשחק המשך</a:t>
            </a:r>
            <a:endParaRPr lang="he-IL" sz="3600" dirty="0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85800"/>
            <a:ext cx="373457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66297" y="100706"/>
            <a:ext cx="7765321" cy="1326321"/>
          </a:xfrm>
        </p:spPr>
        <p:txBody>
          <a:bodyPr/>
          <a:lstStyle/>
          <a:p>
            <a:pPr rtl="1"/>
            <a:r>
              <a:rPr lang="he-IL" dirty="0" smtClean="0"/>
              <a:t>המחלקות העיקריות </a:t>
            </a:r>
            <a:endParaRPr lang="en-US" dirty="0"/>
          </a:p>
        </p:txBody>
      </p:sp>
      <p:sp>
        <p:nvSpPr>
          <p:cNvPr id="5" name="מלבן 4"/>
          <p:cNvSpPr/>
          <p:nvPr/>
        </p:nvSpPr>
        <p:spPr>
          <a:xfrm>
            <a:off x="680811" y="1219200"/>
            <a:ext cx="78716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RISK </a:t>
            </a: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1.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 –המחלקה הראשית –</a:t>
            </a:r>
          </a:p>
          <a:p>
            <a:pPr algn="r" rtl="1"/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בה מתנהל המשחק </a:t>
            </a:r>
            <a:r>
              <a:rPr lang="he-IL" sz="2400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וה</a:t>
            </a:r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GUI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 הראשי מכילה את יבשות המשחק את הקישור ללחצנים את תור השחקנים נתונים כללים אודות המשחק ומתודות לשמירה וטעינה מקובץ </a:t>
            </a:r>
          </a:p>
          <a:p>
            <a:pPr algn="r" rtl="1"/>
            <a:r>
              <a:rPr lang="en-US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cubes2.</a:t>
            </a:r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 –</a:t>
            </a:r>
          </a:p>
          <a:p>
            <a:pPr algn="r" rtl="1"/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המחלקה מממשת קוביית משחק מאפשרת הגרלת ערך והצגת תמונה על פני ה</a:t>
            </a:r>
            <a:r>
              <a:rPr lang="en-US" sz="2400" dirty="0" err="1">
                <a:latin typeface="David" panose="020E0502060401010101" pitchFamily="34" charset="-79"/>
                <a:cs typeface="David" panose="020E0502060401010101" pitchFamily="34" charset="-79"/>
              </a:rPr>
              <a:t>gui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/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3.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player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 – </a:t>
            </a:r>
            <a:endParaRPr lang="he-IL" sz="2400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r>
              <a:rPr lang="he-IL" sz="2400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המחלקה 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כוללת את כל מאפייני השחקן, כדוגמת </a:t>
            </a:r>
            <a:r>
              <a:rPr lang="he-IL" sz="2400" dirty="0" err="1">
                <a:latin typeface="David" panose="020E0502060401010101" pitchFamily="34" charset="-79"/>
                <a:cs typeface="David" panose="020E0502060401010101" pitchFamily="34" charset="-79"/>
              </a:rPr>
              <a:t>שמו,הצבע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 שלו הקלפים שבידיו הסדר שלו בתור מספר החיילים המגיעים לו בתור מסוים וכן מתודות לעדכון פרמטרים אלו והצגתם כמו כן ישנה מתודות של טעינה ושמירה לקובץ </a:t>
            </a:r>
          </a:p>
        </p:txBody>
      </p:sp>
    </p:spTree>
    <p:extLst>
      <p:ext uri="{BB962C8B-B14F-4D97-AF65-F5344CB8AC3E}">
        <p14:creationId xmlns:p14="http://schemas.microsoft.com/office/powerpoint/2010/main" val="4524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7314" y="914400"/>
            <a:ext cx="7765322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Country4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-</a:t>
            </a:r>
          </a:p>
          <a:p>
            <a:pPr marL="0" indent="0">
              <a:buNone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המחלקה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כוללת את כל מאפייני המדינה- השם של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המדינה,הבעלים,מספר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החיילים שאליה הכפתור שמשויך לה, וקטור של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פוינטרים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למדינות שכנות ,משתנים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סטטים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לשתי המדינות האחרונות שאליהם השחקן ניגש.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/>
            </a:r>
            <a:b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כמו כן מתודות לעדכון פרמטרים אלו והשמתם בנוסף ישנם מתודות לשמירה לקובץ וטעינה מהקובץ וכמו כן מתודה לבדיקת שכן 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Card 5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–</a:t>
            </a:r>
          </a:p>
          <a:p>
            <a:pPr marL="0" indent="0">
              <a:buNone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המחלקה מממשת קלף מכילה את סוג הקלף ,את שוויו ואת  הכפתור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המשוייך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אליו כמו כן מכילה מתודות לשמירה לקובץ וטעינה מהקובץ וכן מתודה להגרלת קלף ומתודות להשמה של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הפמרטמטרים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Land6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–</a:t>
            </a:r>
          </a:p>
          <a:p>
            <a:pPr marL="0" indent="0">
              <a:buNone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מחלקה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זו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ממשת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יבשת של המשחק. מכילה מבנה של מידע של שווי כיבוש יבשת והודעה במצב של כיבוש מכילה וקטור של מדינות שנמצאות בתוכה ומתודה לחישוב כמה חיילים זכאי משתמש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בהאם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לשליטה שלו ביבשת 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01914" y="0"/>
            <a:ext cx="7765321" cy="1326321"/>
          </a:xfrm>
        </p:spPr>
        <p:txBody>
          <a:bodyPr/>
          <a:lstStyle/>
          <a:p>
            <a:pPr rtl="1"/>
            <a:r>
              <a:rPr lang="he-IL" dirty="0" smtClean="0"/>
              <a:t>המחלקות העיקריות -המשך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9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אריג דמשק</Template>
  <TotalTime>613</TotalTime>
  <Words>891</Words>
  <Application>Microsoft Office PowerPoint</Application>
  <PresentationFormat>‫הצגה על המסך (4:3)</PresentationFormat>
  <Paragraphs>143</Paragraphs>
  <Slides>18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7" baseType="lpstr">
      <vt:lpstr>Arial</vt:lpstr>
      <vt:lpstr>Bookman Old Style</vt:lpstr>
      <vt:lpstr>Calibri</vt:lpstr>
      <vt:lpstr>David</vt:lpstr>
      <vt:lpstr>medium-content-serif-font</vt:lpstr>
      <vt:lpstr>Rockwell</vt:lpstr>
      <vt:lpstr>Times New Roman</vt:lpstr>
      <vt:lpstr>Wingdings</vt:lpstr>
      <vt:lpstr>Damask</vt:lpstr>
      <vt:lpstr>פרויקט סוף ב-OOP risk </vt:lpstr>
      <vt:lpstr>מה במצגת </vt:lpstr>
      <vt:lpstr>מצגת של PowerPoint‏</vt:lpstr>
      <vt:lpstr>מאפייני המשחק </vt:lpstr>
      <vt:lpstr>ממשק משתמש –פתיחה ראשונית </vt:lpstr>
      <vt:lpstr>מצגת של PowerPoint‏</vt:lpstr>
      <vt:lpstr>מצגת של PowerPoint‏</vt:lpstr>
      <vt:lpstr>המחלקות העיקריות </vt:lpstr>
      <vt:lpstr>המחלקות העיקריות -המשך  </vt:lpstr>
      <vt:lpstr>המחלקות העיקריות -המשך  </vt:lpstr>
      <vt:lpstr>יחסי הגומלין בין המחלקות </vt:lpstr>
      <vt:lpstr>ירושה</vt:lpstr>
      <vt:lpstr>מבני נתונים</vt:lpstr>
      <vt:lpstr>יתרונות וחסרונות </vt:lpstr>
      <vt:lpstr>-serializationשמירה וטעינה מהקובץ</vt:lpstr>
      <vt:lpstr>סטטיסטקות : </vt:lpstr>
      <vt:lpstr>מצגת של PowerPoint‏</vt:lpstr>
      <vt:lpstr>רעיונות להרחבה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תבנית למצגת ב OOP</dc:title>
  <dc:creator>Yael</dc:creator>
  <cp:lastModifiedBy>Windows User</cp:lastModifiedBy>
  <cp:revision>53</cp:revision>
  <dcterms:created xsi:type="dcterms:W3CDTF">2015-02-09T19:44:30Z</dcterms:created>
  <dcterms:modified xsi:type="dcterms:W3CDTF">2019-03-26T04:53:36Z</dcterms:modified>
</cp:coreProperties>
</file>