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4" r:id="rId1"/>
  </p:sldMasterIdLst>
  <p:sldIdLst>
    <p:sldId id="256" r:id="rId2"/>
    <p:sldId id="257" r:id="rId3"/>
    <p:sldId id="263" r:id="rId4"/>
    <p:sldId id="264" r:id="rId5"/>
    <p:sldId id="265" r:id="rId6"/>
    <p:sldId id="266" r:id="rId7"/>
    <p:sldId id="258" r:id="rId8"/>
    <p:sldId id="284" r:id="rId9"/>
    <p:sldId id="267" r:id="rId10"/>
    <p:sldId id="277" r:id="rId11"/>
    <p:sldId id="285" r:id="rId12"/>
    <p:sldId id="269" r:id="rId13"/>
    <p:sldId id="268" r:id="rId14"/>
    <p:sldId id="270" r:id="rId15"/>
    <p:sldId id="271" r:id="rId16"/>
    <p:sldId id="272" r:id="rId17"/>
    <p:sldId id="273" r:id="rId18"/>
    <p:sldId id="274" r:id="rId19"/>
    <p:sldId id="275" r:id="rId20"/>
    <p:sldId id="276" r:id="rId21"/>
    <p:sldId id="260" r:id="rId22"/>
    <p:sldId id="262" r:id="rId23"/>
    <p:sldId id="278" r:id="rId24"/>
    <p:sldId id="279" r:id="rId25"/>
    <p:sldId id="280" r:id="rId26"/>
    <p:sldId id="292" r:id="rId27"/>
    <p:sldId id="287" r:id="rId28"/>
    <p:sldId id="283" r:id="rId29"/>
    <p:sldId id="286" r:id="rId30"/>
    <p:sldId id="288" r:id="rId31"/>
    <p:sldId id="289" r:id="rId32"/>
    <p:sldId id="290" r:id="rId33"/>
    <p:sldId id="291" r:id="rId34"/>
    <p:sldId id="281" r:id="rId35"/>
    <p:sldId id="282" r:id="rId3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311"/>
    <a:srgbClr val="EEB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p:scale>
          <a:sx n="50" d="100"/>
          <a:sy n="50" d="100"/>
        </p:scale>
        <p:origin x="-402"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15" name="מלבן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כותרת משנה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A92667A4-4C56-4982-8E9C-60D246E4BFB0}" type="datetimeFigureOut">
              <a:rPr lang="he-IL" smtClean="0"/>
              <a:t>ג'/ניסן/תשע"ח</a:t>
            </a:fld>
            <a:endParaRPr lang="he-IL"/>
          </a:p>
        </p:txBody>
      </p:sp>
      <p:sp>
        <p:nvSpPr>
          <p:cNvPr id="17" name="מציין מיקום של כותרת תחתונה 16"/>
          <p:cNvSpPr>
            <a:spLocks noGrp="1"/>
          </p:cNvSpPr>
          <p:nvPr>
            <p:ph type="ftr" sz="quarter" idx="11"/>
          </p:nvPr>
        </p:nvSpPr>
        <p:spPr/>
        <p:txBody>
          <a:bodyPr/>
          <a:lstStyle/>
          <a:p>
            <a:endParaRPr lang="he-IL"/>
          </a:p>
        </p:txBody>
      </p:sp>
      <p:sp>
        <p:nvSpPr>
          <p:cNvPr id="7" name="מחבר ישר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אליפסה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אליפסה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מציין מיקום של מספר שקופית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D1B8B17E-B013-41CE-85EE-2957107EAA6A}" type="slidenum">
              <a:rPr lang="he-IL" smtClean="0"/>
              <a:t>‹#›</a:t>
            </a:fld>
            <a:endParaRPr lang="he-IL"/>
          </a:p>
        </p:txBody>
      </p:sp>
      <p:sp>
        <p:nvSpPr>
          <p:cNvPr id="8" name="כותרת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he-IL" smtClean="0"/>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A92667A4-4C56-4982-8E9C-60D246E4BFB0}" type="datetimeFigureOut">
              <a:rPr lang="he-IL" smtClean="0"/>
              <a:t>ג'/ניסן/תשע"ח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1B8B17E-B013-41CE-85EE-2957107EAA6A}"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2"/>
      </p:bgRef>
    </p:bg>
    <p:spTree>
      <p:nvGrpSpPr>
        <p:cNvPr id="1" name=""/>
        <p:cNvGrpSpPr/>
        <p:nvPr/>
      </p:nvGrpSpPr>
      <p:grpSpPr>
        <a:xfrm>
          <a:off x="0" y="0"/>
          <a:ext cx="0" cy="0"/>
          <a:chOff x="0" y="0"/>
          <a:chExt cx="0" cy="0"/>
        </a:xfrm>
      </p:grpSpPr>
      <p:sp>
        <p:nvSpPr>
          <p:cNvPr id="7" name="מלבן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מלבן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מחבר ישר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אליפסה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אליפסה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9221216" y="3009902"/>
            <a:ext cx="609600" cy="441325"/>
          </a:xfrm>
        </p:spPr>
        <p:txBody>
          <a:bodyPr/>
          <a:lstStyle/>
          <a:p>
            <a:fld id="{D1B8B17E-B013-41CE-85EE-2957107EAA6A}" type="slidenum">
              <a:rPr lang="he-IL" smtClean="0"/>
              <a:t>‹#›</a:t>
            </a:fld>
            <a:endParaRPr lang="he-IL"/>
          </a:p>
        </p:txBody>
      </p:sp>
      <p:sp>
        <p:nvSpPr>
          <p:cNvPr id="3" name="מציין מיקום של טקסט אנכי 2"/>
          <p:cNvSpPr>
            <a:spLocks noGrp="1"/>
          </p:cNvSpPr>
          <p:nvPr>
            <p:ph type="body" orient="vert" idx="1"/>
          </p:nvPr>
        </p:nvSpPr>
        <p:spPr>
          <a:xfrm>
            <a:off x="406400" y="304800"/>
            <a:ext cx="8737600" cy="5821366"/>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A92667A4-4C56-4982-8E9C-60D246E4BFB0}" type="datetimeFigureOut">
              <a:rPr lang="he-IL" smtClean="0"/>
              <a:t>ג'/ניסן/תשע"ח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2" name="כותרת אנכית 1"/>
          <p:cNvSpPr>
            <a:spLocks noGrp="1"/>
          </p:cNvSpPr>
          <p:nvPr>
            <p:ph type="title" orient="vert"/>
          </p:nvPr>
        </p:nvSpPr>
        <p:spPr>
          <a:xfrm>
            <a:off x="9855200" y="304802"/>
            <a:ext cx="1930400" cy="5851525"/>
          </a:xfrm>
        </p:spPr>
        <p:txBody>
          <a:bodyPr vert="eaVert"/>
          <a:lstStyle/>
          <a:p>
            <a:r>
              <a:rPr kumimoji="0" lang="he-IL" smtClean="0"/>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solidFill>
                  <a:schemeClr val="accent3">
                    <a:shade val="75000"/>
                  </a:schemeClr>
                </a:solidFill>
              </a:defRPr>
            </a:lvl1pPr>
          </a:lstStyle>
          <a:p>
            <a:r>
              <a:rPr kumimoji="0" lang="he-IL" smtClean="0"/>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A92667A4-4C56-4982-8E9C-60D246E4BFB0}" type="datetimeFigureOut">
              <a:rPr lang="he-IL" smtClean="0"/>
              <a:t>ג'/ניסן/תשע"ח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a:xfrm>
            <a:off x="5815584" y="1026373"/>
            <a:ext cx="609600" cy="441325"/>
          </a:xfrm>
        </p:spPr>
        <p:txBody>
          <a:bodyPr/>
          <a:lstStyle/>
          <a:p>
            <a:fld id="{D1B8B17E-B013-41CE-85EE-2957107EAA6A}" type="slidenum">
              <a:rPr lang="he-IL" smtClean="0"/>
              <a:t>‹#›</a:t>
            </a:fld>
            <a:endParaRPr lang="he-IL"/>
          </a:p>
        </p:txBody>
      </p:sp>
      <p:sp>
        <p:nvSpPr>
          <p:cNvPr id="8" name="מציין מיקום תוכן 7"/>
          <p:cNvSpPr>
            <a:spLocks noGrp="1"/>
          </p:cNvSpPr>
          <p:nvPr>
            <p:ph sz="quarter" idx="1"/>
          </p:nvPr>
        </p:nvSpPr>
        <p:spPr>
          <a:xfrm>
            <a:off x="402336" y="1527048"/>
            <a:ext cx="1133856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17" name="מלבן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מלבן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מציין מיקום טקסט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13" name="מלבן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מלבן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מציין מיקום של כותרת תחתונה 4"/>
          <p:cNvSpPr>
            <a:spLocks noGrp="1"/>
          </p:cNvSpPr>
          <p:nvPr>
            <p:ph type="ftr" sz="quarter" idx="11"/>
          </p:nvPr>
        </p:nvSpPr>
        <p:spPr/>
        <p:txBody>
          <a:bodyPr/>
          <a:lstStyle/>
          <a:p>
            <a:endParaRPr lang="he-IL"/>
          </a:p>
        </p:txBody>
      </p:sp>
      <p:sp>
        <p:nvSpPr>
          <p:cNvPr id="4" name="מציין מיקום של תאריך 3"/>
          <p:cNvSpPr>
            <a:spLocks noGrp="1"/>
          </p:cNvSpPr>
          <p:nvPr>
            <p:ph type="dt" sz="half" idx="10"/>
          </p:nvPr>
        </p:nvSpPr>
        <p:spPr/>
        <p:txBody>
          <a:bodyPr/>
          <a:lstStyle/>
          <a:p>
            <a:fld id="{A92667A4-4C56-4982-8E9C-60D246E4BFB0}" type="datetimeFigureOut">
              <a:rPr lang="he-IL" smtClean="0"/>
              <a:t>ג'/ניסן/תשע"ח</a:t>
            </a:fld>
            <a:endParaRPr lang="he-IL"/>
          </a:p>
        </p:txBody>
      </p:sp>
      <p:sp>
        <p:nvSpPr>
          <p:cNvPr id="8" name="מחבר ישר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אליפסה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אליפסה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D1B8B17E-B013-41CE-85EE-2957107EAA6A}" type="slidenum">
              <a:rPr lang="he-IL" smtClean="0"/>
              <a:t>‹#›</a:t>
            </a:fld>
            <a:endParaRPr lang="he-IL"/>
          </a:p>
        </p:txBody>
      </p:sp>
      <p:sp>
        <p:nvSpPr>
          <p:cNvPr id="2" name="כותרת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he-IL" smtClean="0"/>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402336" y="228600"/>
            <a:ext cx="11379200" cy="758952"/>
          </a:xfrm>
        </p:spPr>
        <p:txBody>
          <a:bodyPr/>
          <a:lstStyle/>
          <a:p>
            <a:r>
              <a:rPr kumimoji="0" lang="he-IL" smtClean="0"/>
              <a:t>לחץ כדי לערוך סגנון כותרת של תבנית בסיס</a:t>
            </a:r>
            <a:endParaRPr kumimoji="0" lang="en-US"/>
          </a:p>
        </p:txBody>
      </p:sp>
      <p:sp>
        <p:nvSpPr>
          <p:cNvPr id="5" name="מציין מיקום של תאריך 4"/>
          <p:cNvSpPr>
            <a:spLocks noGrp="1"/>
          </p:cNvSpPr>
          <p:nvPr>
            <p:ph type="dt" sz="half" idx="10"/>
          </p:nvPr>
        </p:nvSpPr>
        <p:spPr>
          <a:xfrm>
            <a:off x="7721600" y="6409944"/>
            <a:ext cx="4059936" cy="365760"/>
          </a:xfrm>
        </p:spPr>
        <p:txBody>
          <a:bodyPr/>
          <a:lstStyle/>
          <a:p>
            <a:fld id="{A92667A4-4C56-4982-8E9C-60D246E4BFB0}" type="datetimeFigureOut">
              <a:rPr lang="he-IL" smtClean="0"/>
              <a:t>ג'/ניסן/תשע"ח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1B8B17E-B013-41CE-85EE-2957107EAA6A}" type="slidenum">
              <a:rPr lang="he-IL" smtClean="0"/>
              <a:t>‹#›</a:t>
            </a:fld>
            <a:endParaRPr lang="he-IL"/>
          </a:p>
        </p:txBody>
      </p:sp>
      <p:sp>
        <p:nvSpPr>
          <p:cNvPr id="8" name="מחבר ישר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מציין מיקום תוכן 9"/>
          <p:cNvSpPr>
            <a:spLocks noGrp="1"/>
          </p:cNvSpPr>
          <p:nvPr>
            <p:ph sz="half" idx="1"/>
          </p:nvPr>
        </p:nvSpPr>
        <p:spPr>
          <a:xfrm>
            <a:off x="402336" y="1371600"/>
            <a:ext cx="5384800" cy="4681728"/>
          </a:xfrm>
        </p:spPr>
        <p:txBody>
          <a:bodyPr/>
          <a:lstStyle>
            <a:lvl1pPr>
              <a:defRPr sz="2500"/>
            </a:lvl1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2" name="מציין מיקום תוכן 11"/>
          <p:cNvSpPr>
            <a:spLocks noGrp="1"/>
          </p:cNvSpPr>
          <p:nvPr>
            <p:ph sz="half" idx="2"/>
          </p:nvPr>
        </p:nvSpPr>
        <p:spPr>
          <a:xfrm>
            <a:off x="6400800" y="1371600"/>
            <a:ext cx="5384800" cy="4681728"/>
          </a:xfrm>
        </p:spPr>
        <p:txBody>
          <a:bodyPr/>
          <a:lstStyle>
            <a:lvl1pPr>
              <a:defRPr sz="2500"/>
            </a:lvl1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bg>
      <p:bgRef idx="1001">
        <a:schemeClr val="bg2"/>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מלבן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מלבן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מלבן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מלבן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לבן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מציין מיקום טקסט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טקסט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A92667A4-4C56-4982-8E9C-60D246E4BFB0}" type="datetimeFigureOut">
              <a:rPr lang="he-IL" smtClean="0"/>
              <a:t>ג'/ניסן/תשע"ח</a:t>
            </a:fld>
            <a:endParaRPr lang="he-IL"/>
          </a:p>
        </p:txBody>
      </p:sp>
      <p:sp>
        <p:nvSpPr>
          <p:cNvPr id="8" name="מציין מיקום של כותרת תחתונה 7"/>
          <p:cNvSpPr>
            <a:spLocks noGrp="1"/>
          </p:cNvSpPr>
          <p:nvPr>
            <p:ph type="ftr" sz="quarter" idx="11"/>
          </p:nvPr>
        </p:nvSpPr>
        <p:spPr>
          <a:xfrm>
            <a:off x="406400" y="6409944"/>
            <a:ext cx="4775200" cy="365760"/>
          </a:xfrm>
        </p:spPr>
        <p:txBody>
          <a:bodyPr/>
          <a:lstStyle/>
          <a:p>
            <a:endParaRPr lang="he-IL"/>
          </a:p>
        </p:txBody>
      </p:sp>
      <p:sp>
        <p:nvSpPr>
          <p:cNvPr id="15" name="מחבר ישר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מציין מיקום תוכן 23"/>
          <p:cNvSpPr>
            <a:spLocks noGrp="1"/>
          </p:cNvSpPr>
          <p:nvPr>
            <p:ph sz="quarter" idx="2"/>
          </p:nvPr>
        </p:nvSpPr>
        <p:spPr>
          <a:xfrm>
            <a:off x="402336" y="2471383"/>
            <a:ext cx="5388864" cy="3818404"/>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6" name="מציין מיקום תוכן 25"/>
          <p:cNvSpPr>
            <a:spLocks noGrp="1"/>
          </p:cNvSpPr>
          <p:nvPr>
            <p:ph sz="quarter" idx="4"/>
          </p:nvPr>
        </p:nvSpPr>
        <p:spPr>
          <a:xfrm>
            <a:off x="6400800" y="2471383"/>
            <a:ext cx="5384800" cy="3822192"/>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5" name="אליפסה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אליפסה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ציין מיקום של מספר שקופית 8"/>
          <p:cNvSpPr>
            <a:spLocks noGrp="1"/>
          </p:cNvSpPr>
          <p:nvPr>
            <p:ph type="sldNum" sz="quarter" idx="12"/>
          </p:nvPr>
        </p:nvSpPr>
        <p:spPr>
          <a:xfrm>
            <a:off x="5791200" y="1042417"/>
            <a:ext cx="609600" cy="441325"/>
          </a:xfrm>
        </p:spPr>
        <p:txBody>
          <a:bodyPr/>
          <a:lstStyle>
            <a:lvl1pPr algn="ctr">
              <a:defRPr/>
            </a:lvl1pPr>
          </a:lstStyle>
          <a:p>
            <a:fld id="{D1B8B17E-B013-41CE-85EE-2957107EAA6A}" type="slidenum">
              <a:rPr lang="he-IL" smtClean="0"/>
              <a:t>‹#›</a:t>
            </a:fld>
            <a:endParaRPr lang="he-IL"/>
          </a:p>
        </p:txBody>
      </p:sp>
      <p:sp>
        <p:nvSpPr>
          <p:cNvPr id="23" name="כותרת 22"/>
          <p:cNvSpPr>
            <a:spLocks noGrp="1"/>
          </p:cNvSpPr>
          <p:nvPr>
            <p:ph type="title"/>
          </p:nvPr>
        </p:nvSpPr>
        <p:spPr/>
        <p:txBody>
          <a:bodyPr rtlCol="0" anchor="b" anchorCtr="0"/>
          <a:lstStyle/>
          <a:p>
            <a:r>
              <a:rPr kumimoji="0" lang="he-IL" smtClean="0"/>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A92667A4-4C56-4982-8E9C-60D246E4BFB0}" type="datetimeFigureOut">
              <a:rPr lang="he-IL" smtClean="0"/>
              <a:t>ג'/ניסן/תשע"ח</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a:xfrm>
            <a:off x="5791200" y="1036021"/>
            <a:ext cx="609600" cy="441325"/>
          </a:xfrm>
        </p:spPr>
        <p:txBody>
          <a:bodyPr/>
          <a:lstStyle/>
          <a:p>
            <a:fld id="{D1B8B17E-B013-41CE-85EE-2957107EAA6A}"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7" name="מלבן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לבן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מלבן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מציין מיקום של תאריך 1"/>
          <p:cNvSpPr>
            <a:spLocks noGrp="1"/>
          </p:cNvSpPr>
          <p:nvPr>
            <p:ph type="dt" sz="half" idx="10"/>
          </p:nvPr>
        </p:nvSpPr>
        <p:spPr/>
        <p:txBody>
          <a:bodyPr/>
          <a:lstStyle/>
          <a:p>
            <a:fld id="{A92667A4-4C56-4982-8E9C-60D246E4BFB0}" type="datetimeFigureOut">
              <a:rPr lang="he-IL" smtClean="0"/>
              <a:t>ג'/ניסן/תשע"ח</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a:xfrm>
            <a:off x="5689600" y="6324600"/>
            <a:ext cx="812800" cy="441324"/>
          </a:xfrm>
        </p:spPr>
        <p:txBody>
          <a:bodyPr/>
          <a:lstStyle>
            <a:lvl1pPr>
              <a:defRPr>
                <a:solidFill>
                  <a:srgbClr val="FFFFFF"/>
                </a:solidFill>
              </a:defRPr>
            </a:lvl1pPr>
          </a:lstStyle>
          <a:p>
            <a:fld id="{D1B8B17E-B013-41CE-85EE-2957107EAA6A}"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9" name="מלבן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מלבן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מלבן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מלבן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8" name="מלבן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מחבר ישר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מציין מיקום תוכן 19"/>
          <p:cNvSpPr>
            <a:spLocks noGrp="1"/>
          </p:cNvSpPr>
          <p:nvPr>
            <p:ph sz="quarter" idx="1"/>
          </p:nvPr>
        </p:nvSpPr>
        <p:spPr>
          <a:xfrm>
            <a:off x="4165600" y="685800"/>
            <a:ext cx="7518400" cy="5410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0" name="אליפסה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אליפסה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מציין מיקום של מספר שקופית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D1B8B17E-B013-41CE-85EE-2957107EAA6A}" type="slidenum">
              <a:rPr lang="he-IL" smtClean="0"/>
              <a:t>‹#›</a:t>
            </a:fld>
            <a:endParaRPr lang="he-IL"/>
          </a:p>
        </p:txBody>
      </p:sp>
      <p:sp>
        <p:nvSpPr>
          <p:cNvPr id="21" name="מלבן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ציין מיקום של תאריך 4"/>
          <p:cNvSpPr>
            <a:spLocks noGrp="1"/>
          </p:cNvSpPr>
          <p:nvPr>
            <p:ph type="dt" sz="half" idx="10"/>
          </p:nvPr>
        </p:nvSpPr>
        <p:spPr/>
        <p:txBody>
          <a:bodyPr/>
          <a:lstStyle/>
          <a:p>
            <a:fld id="{A92667A4-4C56-4982-8E9C-60D246E4BFB0}" type="datetimeFigureOut">
              <a:rPr lang="he-IL" smtClean="0"/>
              <a:t>ג'/ניסן/תשע"ח</a:t>
            </a:fld>
            <a:endParaRPr lang="he-IL"/>
          </a:p>
        </p:txBody>
      </p:sp>
      <p:sp>
        <p:nvSpPr>
          <p:cNvPr id="6" name="מציין מיקום של כותרת תחתונה 5"/>
          <p:cNvSpPr>
            <a:spLocks noGrp="1"/>
          </p:cNvSpPr>
          <p:nvPr>
            <p:ph type="ftr" sz="quarter" idx="11"/>
          </p:nvPr>
        </p:nvSpPr>
        <p:spPr>
          <a:xfrm>
            <a:off x="402336" y="6410848"/>
            <a:ext cx="4511040" cy="365760"/>
          </a:xfrm>
        </p:spPr>
        <p:txBody>
          <a:bodyPr/>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1" name="מחבר ישר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מלבן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מלבן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מלבן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אליפסה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אליפסה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מציין מיקום של מספר שקופית 6"/>
          <p:cNvSpPr>
            <a:spLocks noGrp="1"/>
          </p:cNvSpPr>
          <p:nvPr>
            <p:ph type="sldNum" sz="quarter" idx="12"/>
          </p:nvPr>
        </p:nvSpPr>
        <p:spPr>
          <a:xfrm>
            <a:off x="1828800" y="312739"/>
            <a:ext cx="609600" cy="441325"/>
          </a:xfrm>
        </p:spPr>
        <p:txBody>
          <a:bodyPr/>
          <a:lstStyle/>
          <a:p>
            <a:fld id="{D1B8B17E-B013-41CE-85EE-2957107EAA6A}" type="slidenum">
              <a:rPr lang="he-IL" smtClean="0"/>
              <a:t>‹#›</a:t>
            </a:fld>
            <a:endParaRPr lang="he-IL"/>
          </a:p>
        </p:txBody>
      </p:sp>
      <p:sp>
        <p:nvSpPr>
          <p:cNvPr id="2" name="כותרת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he-IL" smtClean="0"/>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4000500" y="609600"/>
            <a:ext cx="7823200" cy="4267200"/>
          </a:xfrm>
        </p:spPr>
        <p:txBody>
          <a:bodyPr/>
          <a:lstStyle>
            <a:lvl1pPr marL="0" indent="0">
              <a:buNone/>
              <a:defRPr sz="3200"/>
            </a:lvl1pPr>
          </a:lstStyle>
          <a:p>
            <a:r>
              <a:rPr kumimoji="0" lang="he-IL" smtClean="0"/>
              <a:t>לחץ על הסמל כדי להוסיף תמונה</a:t>
            </a:r>
            <a:endParaRPr kumimoji="0" lang="en-US" dirty="0"/>
          </a:p>
        </p:txBody>
      </p:sp>
      <p:sp>
        <p:nvSpPr>
          <p:cNvPr id="4" name="מציין מיקום טקסט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22" name="מלבן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ציין מיקום של תאריך 4"/>
          <p:cNvSpPr>
            <a:spLocks noGrp="1"/>
          </p:cNvSpPr>
          <p:nvPr>
            <p:ph type="dt" sz="half" idx="10"/>
          </p:nvPr>
        </p:nvSpPr>
        <p:spPr>
          <a:xfrm>
            <a:off x="7717536" y="6404984"/>
            <a:ext cx="4059936" cy="365760"/>
          </a:xfrm>
        </p:spPr>
        <p:txBody>
          <a:bodyPr/>
          <a:lstStyle/>
          <a:p>
            <a:fld id="{A92667A4-4C56-4982-8E9C-60D246E4BFB0}" type="datetimeFigureOut">
              <a:rPr lang="he-IL" smtClean="0"/>
              <a:t>ג'/ניסן/תשע"ח</a:t>
            </a:fld>
            <a:endParaRPr lang="he-IL"/>
          </a:p>
        </p:txBody>
      </p:sp>
      <p:sp>
        <p:nvSpPr>
          <p:cNvPr id="6" name="מציין מיקום של כותרת תחתונה 5"/>
          <p:cNvSpPr>
            <a:spLocks noGrp="1"/>
          </p:cNvSpPr>
          <p:nvPr>
            <p:ph type="ftr" sz="quarter" idx="11"/>
          </p:nvPr>
        </p:nvSpPr>
        <p:spPr>
          <a:xfrm>
            <a:off x="402336" y="6410848"/>
            <a:ext cx="4779264" cy="365760"/>
          </a:xfrm>
        </p:spPr>
        <p:txBody>
          <a:bodyPr/>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מלבן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מציין מיקום של תאריך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A92667A4-4C56-4982-8E9C-60D246E4BFB0}" type="datetimeFigureOut">
              <a:rPr lang="he-IL" smtClean="0"/>
              <a:t>ג'/ניסן/תשע"ח</a:t>
            </a:fld>
            <a:endParaRPr lang="he-IL"/>
          </a:p>
        </p:txBody>
      </p:sp>
      <p:sp>
        <p:nvSpPr>
          <p:cNvPr id="3" name="מציין מיקום של כותרת תחתונה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he-IL"/>
          </a:p>
        </p:txBody>
      </p:sp>
      <p:sp>
        <p:nvSpPr>
          <p:cNvPr id="8" name="מלבן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מחבר ישר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אליפסה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אליפסה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1B8B17E-B013-41CE-85EE-2957107EAA6A}" type="slidenum">
              <a:rPr lang="he-IL" smtClean="0"/>
              <a:t>‹#›</a:t>
            </a:fld>
            <a:endParaRPr lang="he-IL"/>
          </a:p>
        </p:txBody>
      </p:sp>
      <p:sp>
        <p:nvSpPr>
          <p:cNvPr id="22" name="מציין מיקום של כותרת 21"/>
          <p:cNvSpPr>
            <a:spLocks noGrp="1"/>
          </p:cNvSpPr>
          <p:nvPr>
            <p:ph type="title"/>
          </p:nvPr>
        </p:nvSpPr>
        <p:spPr>
          <a:xfrm>
            <a:off x="402336" y="228600"/>
            <a:ext cx="11379200" cy="758952"/>
          </a:xfrm>
          <a:prstGeom prst="rect">
            <a:avLst/>
          </a:prstGeom>
        </p:spPr>
        <p:txBody>
          <a:bodyPr vert="horz" anchor="b">
            <a:normAutofit/>
          </a:body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rtl="1"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r" rtl="1"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r" rtl="1"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r" rtl="1"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r" rtl="1"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r" rtl="1"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r" rtl="1"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r" rtl="1"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r" rtl="1"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ingate.org.il/Index.asp?ArticleID=5900&amp;CategoryID=10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869260" y="3078345"/>
            <a:ext cx="8534400" cy="1752600"/>
          </a:xfrm>
        </p:spPr>
        <p:txBody>
          <a:bodyPr>
            <a:normAutofit/>
          </a:bodyPr>
          <a:lstStyle/>
          <a:p>
            <a:r>
              <a:rPr lang="en-US" dirty="0" err="1" smtClean="0">
                <a:solidFill>
                  <a:schemeClr val="tx1"/>
                </a:solidFill>
              </a:rPr>
              <a:t>Presentors</a:t>
            </a:r>
            <a:r>
              <a:rPr lang="en-US" dirty="0" smtClean="0">
                <a:solidFill>
                  <a:schemeClr val="tx1"/>
                </a:solidFill>
              </a:rPr>
              <a:t>: </a:t>
            </a:r>
          </a:p>
          <a:p>
            <a:r>
              <a:rPr lang="en-US" dirty="0" smtClean="0">
                <a:solidFill>
                  <a:schemeClr val="tx1"/>
                </a:solidFill>
              </a:rPr>
              <a:t>Oren Gal</a:t>
            </a:r>
          </a:p>
          <a:p>
            <a:r>
              <a:rPr lang="en-US" dirty="0" err="1" smtClean="0">
                <a:solidFill>
                  <a:schemeClr val="tx1"/>
                </a:solidFill>
              </a:rPr>
              <a:t>Gendlin</a:t>
            </a:r>
            <a:r>
              <a:rPr lang="en-US" dirty="0" smtClean="0">
                <a:solidFill>
                  <a:schemeClr val="tx1"/>
                </a:solidFill>
              </a:rPr>
              <a:t> </a:t>
            </a:r>
            <a:r>
              <a:rPr lang="en-US" dirty="0" err="1" smtClean="0">
                <a:solidFill>
                  <a:schemeClr val="tx1"/>
                </a:solidFill>
              </a:rPr>
              <a:t>Liran</a:t>
            </a:r>
            <a:endParaRPr lang="he-IL" dirty="0" smtClean="0">
              <a:solidFill>
                <a:schemeClr val="tx1"/>
              </a:solidFill>
            </a:endParaRPr>
          </a:p>
          <a:p>
            <a:endParaRPr lang="he-IL" dirty="0"/>
          </a:p>
        </p:txBody>
      </p:sp>
      <p:sp>
        <p:nvSpPr>
          <p:cNvPr id="2" name="כותרת 1"/>
          <p:cNvSpPr>
            <a:spLocks noGrp="1"/>
          </p:cNvSpPr>
          <p:nvPr>
            <p:ph type="ctrTitle"/>
          </p:nvPr>
        </p:nvSpPr>
        <p:spPr>
          <a:xfrm>
            <a:off x="1507817" y="542166"/>
            <a:ext cx="9144000" cy="1243604"/>
          </a:xfrm>
        </p:spPr>
        <p:txBody>
          <a:bodyPr>
            <a:normAutofit/>
          </a:bodyPr>
          <a:lstStyle/>
          <a:p>
            <a:r>
              <a:rPr lang="en-US" dirty="0" smtClean="0">
                <a:solidFill>
                  <a:srgbClr val="0070C0"/>
                </a:solidFill>
              </a:rPr>
              <a:t>Micro-Project #2 PPG</a:t>
            </a:r>
            <a:endParaRPr lang="he-IL" dirty="0"/>
          </a:p>
        </p:txBody>
      </p:sp>
      <p:sp>
        <p:nvSpPr>
          <p:cNvPr id="4" name="מלבן 3"/>
          <p:cNvSpPr/>
          <p:nvPr/>
        </p:nvSpPr>
        <p:spPr>
          <a:xfrm>
            <a:off x="1134855" y="5698422"/>
            <a:ext cx="8568952" cy="646331"/>
          </a:xfrm>
          <a:prstGeom prst="rect">
            <a:avLst/>
          </a:prstGeom>
        </p:spPr>
        <p:txBody>
          <a:bodyPr wrap="square">
            <a:spAutoFit/>
          </a:bodyPr>
          <a:lstStyle/>
          <a:p>
            <a:pPr algn="l" rtl="0"/>
            <a:r>
              <a:rPr lang="en-US" dirty="0" smtClean="0"/>
              <a:t>All of the pictures were taken at the same date of 18/03/2018 in 14:00P.M. to 13:00P.M.  At a residence at </a:t>
            </a:r>
            <a:r>
              <a:rPr lang="en-US" dirty="0" err="1" smtClean="0"/>
              <a:t>Kiryat</a:t>
            </a:r>
            <a:r>
              <a:rPr lang="en-US" dirty="0" smtClean="0"/>
              <a:t> </a:t>
            </a:r>
            <a:r>
              <a:rPr lang="en-US" dirty="0" err="1" smtClean="0"/>
              <a:t>Mozkin</a:t>
            </a:r>
            <a:r>
              <a:rPr lang="en-US" dirty="0" smtClean="0"/>
              <a:t>.</a:t>
            </a:r>
            <a:endParaRPr lang="he-IL" dirty="0"/>
          </a:p>
        </p:txBody>
      </p:sp>
    </p:spTree>
    <p:extLst>
      <p:ext uri="{BB962C8B-B14F-4D97-AF65-F5344CB8AC3E}">
        <p14:creationId xmlns:p14="http://schemas.microsoft.com/office/powerpoint/2010/main" val="1478748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71708" y="244928"/>
            <a:ext cx="11379200" cy="758952"/>
          </a:xfrm>
        </p:spPr>
        <p:txBody>
          <a:bodyPr>
            <a:noAutofit/>
          </a:bodyPr>
          <a:lstStyle/>
          <a:p>
            <a:r>
              <a:rPr lang="en-US" sz="2800" dirty="0" smtClean="0"/>
              <a:t>03. </a:t>
            </a:r>
            <a:r>
              <a:rPr lang="en-US" sz="2800" dirty="0" err="1" smtClean="0"/>
              <a:t>Arduino</a:t>
            </a:r>
            <a:r>
              <a:rPr lang="en-US" sz="2800" dirty="0" smtClean="0"/>
              <a:t> Due as a generator of the PPG signal + White Noise</a:t>
            </a:r>
            <a:endParaRPr lang="he-IL" sz="2800" dirty="0"/>
          </a:p>
        </p:txBody>
      </p:sp>
      <p:sp>
        <p:nvSpPr>
          <p:cNvPr id="3" name="מציין מיקום תוכן 2"/>
          <p:cNvSpPr>
            <a:spLocks noGrp="1"/>
          </p:cNvSpPr>
          <p:nvPr>
            <p:ph sz="quarter" idx="1"/>
          </p:nvPr>
        </p:nvSpPr>
        <p:spPr>
          <a:xfrm>
            <a:off x="483978" y="1739320"/>
            <a:ext cx="11338560" cy="4572000"/>
          </a:xfrm>
        </p:spPr>
        <p:txBody>
          <a:bodyPr>
            <a:normAutofit/>
          </a:bodyPr>
          <a:lstStyle/>
          <a:p>
            <a:pPr algn="l" rtl="0"/>
            <a:r>
              <a:rPr lang="en-US" sz="5400" dirty="0"/>
              <a:t>03. </a:t>
            </a:r>
            <a:r>
              <a:rPr lang="en-US" sz="5400" dirty="0" err="1"/>
              <a:t>Arduino</a:t>
            </a:r>
            <a:r>
              <a:rPr lang="en-US" sz="5400" dirty="0"/>
              <a:t> Due as a generator of the PPG signal + White Noise</a:t>
            </a:r>
            <a:endParaRPr lang="he-IL" sz="5400" dirty="0"/>
          </a:p>
        </p:txBody>
      </p:sp>
    </p:spTree>
    <p:extLst>
      <p:ext uri="{BB962C8B-B14F-4D97-AF65-F5344CB8AC3E}">
        <p14:creationId xmlns:p14="http://schemas.microsoft.com/office/powerpoint/2010/main" val="835769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Signal creation in Arduino</a:t>
            </a:r>
            <a:endParaRPr lang="he-IL" dirty="0"/>
          </a:p>
        </p:txBody>
      </p:sp>
      <p:sp>
        <p:nvSpPr>
          <p:cNvPr id="3" name="מציין מיקום תוכן 2"/>
          <p:cNvSpPr>
            <a:spLocks noGrp="1"/>
          </p:cNvSpPr>
          <p:nvPr>
            <p:ph sz="quarter" idx="1"/>
          </p:nvPr>
        </p:nvSpPr>
        <p:spPr/>
        <p:txBody>
          <a:bodyPr>
            <a:normAutofit lnSpcReduction="10000"/>
          </a:bodyPr>
          <a:lstStyle/>
          <a:p>
            <a:pPr algn="l" rtl="0"/>
            <a:r>
              <a:rPr lang="en-US" sz="2000" dirty="0" smtClean="0"/>
              <a:t>We connect 5 signals (of diagonal lines) together in order to create out PPG signal (total signal length is 200 samples in the default signal</a:t>
            </a:r>
            <a:r>
              <a:rPr lang="en-US" sz="2000" dirty="0" smtClean="0"/>
              <a:t>) (max amplitude</a:t>
            </a:r>
            <a:r>
              <a:rPr lang="en-US" sz="2000" dirty="0" smtClean="0"/>
              <a:t> of the default signal is 0.5 volts</a:t>
            </a:r>
            <a:r>
              <a:rPr lang="en-US" sz="2000" dirty="0" smtClean="0"/>
              <a:t>).</a:t>
            </a:r>
            <a:endParaRPr lang="en-US" sz="2000" dirty="0" smtClean="0"/>
          </a:p>
          <a:p>
            <a:pPr algn="l" rtl="0"/>
            <a:r>
              <a:rPr lang="en-US" sz="2000" dirty="0" smtClean="0">
                <a:solidFill>
                  <a:srgbClr val="0070C0"/>
                </a:solidFill>
              </a:rPr>
              <a:t>1</a:t>
            </a:r>
            <a:r>
              <a:rPr lang="en-US" sz="2000" baseline="30000" dirty="0" smtClean="0">
                <a:solidFill>
                  <a:srgbClr val="0070C0"/>
                </a:solidFill>
              </a:rPr>
              <a:t>st</a:t>
            </a:r>
            <a:r>
              <a:rPr lang="en-US" sz="2000" dirty="0" smtClean="0">
                <a:solidFill>
                  <a:srgbClr val="0070C0"/>
                </a:solidFill>
              </a:rPr>
              <a:t> signal </a:t>
            </a:r>
            <a:r>
              <a:rPr lang="en-US" sz="2000" dirty="0" smtClean="0"/>
              <a:t>starts from 0 till the Rising time (0.2 of signal length).                                                         The signal ascents from 0 to 0.5 volts.</a:t>
            </a:r>
          </a:p>
          <a:p>
            <a:pPr algn="l" rtl="0"/>
            <a:r>
              <a:rPr lang="en-US" sz="2000" dirty="0" smtClean="0">
                <a:solidFill>
                  <a:srgbClr val="00B050"/>
                </a:solidFill>
              </a:rPr>
              <a:t>2</a:t>
            </a:r>
            <a:r>
              <a:rPr lang="en-US" sz="2000" baseline="30000" dirty="0" smtClean="0">
                <a:solidFill>
                  <a:srgbClr val="00B050"/>
                </a:solidFill>
              </a:rPr>
              <a:t>nd</a:t>
            </a:r>
            <a:r>
              <a:rPr lang="en-US" sz="2000" dirty="0" smtClean="0">
                <a:solidFill>
                  <a:srgbClr val="00B050"/>
                </a:solidFill>
              </a:rPr>
              <a:t> signal </a:t>
            </a:r>
            <a:r>
              <a:rPr lang="en-US" sz="2000" dirty="0" smtClean="0"/>
              <a:t>starts from the Rising time till 0.4 of the signal length.                                                          The signal descents from 0.5 volts to 0.375 volts.</a:t>
            </a:r>
          </a:p>
          <a:p>
            <a:pPr algn="l" rtl="0"/>
            <a:r>
              <a:rPr lang="en-US" sz="2000" dirty="0" smtClean="0">
                <a:solidFill>
                  <a:srgbClr val="7030A0"/>
                </a:solidFill>
              </a:rPr>
              <a:t>3</a:t>
            </a:r>
            <a:r>
              <a:rPr lang="en-US" sz="2000" baseline="30000" dirty="0" smtClean="0">
                <a:solidFill>
                  <a:srgbClr val="7030A0"/>
                </a:solidFill>
              </a:rPr>
              <a:t>rd</a:t>
            </a:r>
            <a:r>
              <a:rPr lang="en-US" sz="2000" dirty="0" smtClean="0">
                <a:solidFill>
                  <a:srgbClr val="7030A0"/>
                </a:solidFill>
              </a:rPr>
              <a:t> signal </a:t>
            </a:r>
            <a:r>
              <a:rPr lang="en-US" sz="2000" dirty="0" smtClean="0"/>
              <a:t>starts from 0.4 of the signal length till 0.5 of the signal length. The signal ascents from 0.375 volts to 0.412 volts.</a:t>
            </a:r>
            <a:endParaRPr lang="en-US" sz="2000" dirty="0" smtClean="0">
              <a:solidFill>
                <a:schemeClr val="accent6"/>
              </a:solidFill>
            </a:endParaRPr>
          </a:p>
          <a:p>
            <a:pPr algn="l" rtl="0"/>
            <a:r>
              <a:rPr lang="en-US" sz="2000" dirty="0" smtClean="0">
                <a:solidFill>
                  <a:schemeClr val="accent6"/>
                </a:solidFill>
              </a:rPr>
              <a:t>4</a:t>
            </a:r>
            <a:r>
              <a:rPr lang="en-US" sz="2000" baseline="30000" dirty="0" smtClean="0">
                <a:solidFill>
                  <a:schemeClr val="accent6"/>
                </a:solidFill>
              </a:rPr>
              <a:t>th</a:t>
            </a:r>
            <a:r>
              <a:rPr lang="en-US" sz="2000" dirty="0" smtClean="0">
                <a:solidFill>
                  <a:schemeClr val="accent6"/>
                </a:solidFill>
              </a:rPr>
              <a:t> signal </a:t>
            </a:r>
            <a:r>
              <a:rPr lang="en-US" sz="2000" dirty="0" smtClean="0"/>
              <a:t>starts from 0.5 of the signal length till 0.85 of the signal length. The signal descents from 0.412 volts to 0.0937 volts.</a:t>
            </a:r>
            <a:endParaRPr lang="en-US" sz="2000" dirty="0">
              <a:solidFill>
                <a:schemeClr val="accent6"/>
              </a:solidFill>
            </a:endParaRPr>
          </a:p>
          <a:p>
            <a:pPr algn="l" rtl="0"/>
            <a:r>
              <a:rPr lang="en-US" sz="2000" dirty="0" smtClean="0">
                <a:solidFill>
                  <a:srgbClr val="FFC000"/>
                </a:solidFill>
              </a:rPr>
              <a:t>5</a:t>
            </a:r>
            <a:r>
              <a:rPr lang="en-US" sz="2000" baseline="30000" dirty="0" smtClean="0">
                <a:solidFill>
                  <a:srgbClr val="FFC000"/>
                </a:solidFill>
              </a:rPr>
              <a:t>th</a:t>
            </a:r>
            <a:r>
              <a:rPr lang="en-US" sz="2000" dirty="0" smtClean="0">
                <a:solidFill>
                  <a:srgbClr val="FFC000"/>
                </a:solidFill>
              </a:rPr>
              <a:t> signal </a:t>
            </a:r>
            <a:r>
              <a:rPr lang="en-US" sz="2000" dirty="0" smtClean="0"/>
              <a:t>starts from 0.85 of the signal length till the end of the signal. The signal descents from 0.0937 volts to 0 volts</a:t>
            </a:r>
            <a:r>
              <a:rPr lang="en-US" sz="2000" dirty="0" smtClean="0"/>
              <a:t>.</a:t>
            </a:r>
            <a:endParaRPr lang="en-US" sz="2000" dirty="0">
              <a:solidFill>
                <a:srgbClr val="FFC000"/>
              </a:solidFill>
            </a:endParaRPr>
          </a:p>
          <a:p>
            <a:pPr algn="l" rtl="0"/>
            <a:r>
              <a:rPr lang="en-US" sz="2000" dirty="0" smtClean="0"/>
              <a:t>Amplitude values can be changed around 0-0.5 volts, a value outside this range is intercepted by an error message                                                                                                                             (maximum digital value (4096/3.3)*0.5 =621 bits).</a:t>
            </a:r>
            <a:endParaRPr lang="en-US" sz="2000" dirty="0" smtClean="0"/>
          </a:p>
        </p:txBody>
      </p:sp>
      <p:pic>
        <p:nvPicPr>
          <p:cNvPr id="4" name="תמונה 3"/>
          <p:cNvPicPr>
            <a:picLocks noChangeAspect="1"/>
          </p:cNvPicPr>
          <p:nvPr/>
        </p:nvPicPr>
        <p:blipFill>
          <a:blip r:embed="rId2"/>
          <a:stretch>
            <a:fillRect/>
          </a:stretch>
        </p:blipFill>
        <p:spPr>
          <a:xfrm>
            <a:off x="9611434" y="0"/>
            <a:ext cx="2580566" cy="1415797"/>
          </a:xfrm>
          <a:prstGeom prst="rect">
            <a:avLst/>
          </a:prstGeom>
        </p:spPr>
      </p:pic>
    </p:spTree>
    <p:extLst>
      <p:ext uri="{BB962C8B-B14F-4D97-AF65-F5344CB8AC3E}">
        <p14:creationId xmlns:p14="http://schemas.microsoft.com/office/powerpoint/2010/main" val="267939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Arduino</a:t>
            </a:r>
            <a:r>
              <a:rPr lang="en-US" dirty="0" smtClean="0"/>
              <a:t> PPG Signal GUI</a:t>
            </a:r>
            <a:endParaRPr lang="he-IL" dirty="0"/>
          </a:p>
        </p:txBody>
      </p:sp>
      <p:pic>
        <p:nvPicPr>
          <p:cNvPr id="4" name="מציין מיקום תוכן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399965" y="1632222"/>
            <a:ext cx="5342858" cy="4361905"/>
          </a:xfrm>
          <a:prstGeom prst="rect">
            <a:avLst/>
          </a:prstGeom>
          <a:noFill/>
          <a:ln>
            <a:noFill/>
          </a:ln>
        </p:spPr>
      </p:pic>
    </p:spTree>
    <p:extLst>
      <p:ext uri="{BB962C8B-B14F-4D97-AF65-F5344CB8AC3E}">
        <p14:creationId xmlns:p14="http://schemas.microsoft.com/office/powerpoint/2010/main" val="1279926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Arduino</a:t>
            </a:r>
            <a:r>
              <a:rPr lang="en-US" dirty="0" smtClean="0"/>
              <a:t> PPG Signal Piece-wise </a:t>
            </a:r>
            <a:r>
              <a:rPr lang="en-US" dirty="0"/>
              <a:t>model</a:t>
            </a:r>
            <a:r>
              <a:rPr lang="en-US" b="1" dirty="0"/>
              <a:t> </a:t>
            </a:r>
            <a:endParaRPr lang="he-IL" dirty="0"/>
          </a:p>
        </p:txBody>
      </p:sp>
      <p:pic>
        <p:nvPicPr>
          <p:cNvPr id="4" name="מציין מיקום תוכן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142047" y="1965067"/>
            <a:ext cx="5858693" cy="3696216"/>
          </a:xfrm>
          <a:prstGeom prst="rect">
            <a:avLst/>
          </a:prstGeom>
          <a:noFill/>
          <a:ln>
            <a:noFill/>
          </a:ln>
        </p:spPr>
      </p:pic>
    </p:spTree>
    <p:extLst>
      <p:ext uri="{BB962C8B-B14F-4D97-AF65-F5344CB8AC3E}">
        <p14:creationId xmlns:p14="http://schemas.microsoft.com/office/powerpoint/2010/main" val="668872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Arduino</a:t>
            </a:r>
            <a:r>
              <a:rPr lang="en-US" dirty="0" smtClean="0"/>
              <a:t> PPG Signal smoothing</a:t>
            </a:r>
            <a:endParaRPr lang="he-IL" dirty="0"/>
          </a:p>
        </p:txBody>
      </p:sp>
      <p:pic>
        <p:nvPicPr>
          <p:cNvPr id="4" name="מציין מיקום תוכן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38060" y="1908413"/>
            <a:ext cx="6066667" cy="3809524"/>
          </a:xfrm>
          <a:prstGeom prst="rect">
            <a:avLst/>
          </a:prstGeom>
          <a:noFill/>
          <a:ln>
            <a:noFill/>
          </a:ln>
        </p:spPr>
      </p:pic>
    </p:spTree>
    <p:extLst>
      <p:ext uri="{BB962C8B-B14F-4D97-AF65-F5344CB8AC3E}">
        <p14:creationId xmlns:p14="http://schemas.microsoft.com/office/powerpoint/2010/main" val="403626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 </a:t>
            </a:r>
            <a:r>
              <a:rPr lang="en-US" dirty="0" smtClean="0"/>
              <a:t>1 volt DC addition</a:t>
            </a:r>
            <a:endParaRPr lang="he-IL" dirty="0"/>
          </a:p>
        </p:txBody>
      </p:sp>
      <mc:AlternateContent xmlns:mc="http://schemas.openxmlformats.org/markup-compatibility/2006">
        <mc:Choice xmlns:a14="http://schemas.microsoft.com/office/drawing/2010/main" Requires="a14">
          <p:sp>
            <p:nvSpPr>
              <p:cNvPr id="3" name="מציין מיקום תוכן 2"/>
              <p:cNvSpPr>
                <a:spLocks noGrp="1"/>
              </p:cNvSpPr>
              <p:nvPr>
                <p:ph sz="quarter" idx="1"/>
              </p:nvPr>
            </p:nvSpPr>
            <p:spPr/>
            <p:txBody>
              <a:bodyPr>
                <a:normAutofit/>
              </a:bodyPr>
              <a:lstStyle/>
              <a:p>
                <a:pPr algn="l" rtl="0"/>
                <a:r>
                  <a:rPr lang="en-US" sz="2400" dirty="0" smtClean="0"/>
                  <a:t>If we add DC we get a </a:t>
                </a:r>
                <a14:m>
                  <m:oMath xmlns:m="http://schemas.openxmlformats.org/officeDocument/2006/math">
                    <m:f>
                      <m:fPr>
                        <m:ctrlPr>
                          <a:rPr lang="en-US" sz="2400" b="1" i="1">
                            <a:latin typeface="Cambria Math"/>
                          </a:rPr>
                        </m:ctrlPr>
                      </m:fPr>
                      <m:num>
                        <m:r>
                          <a:rPr lang="en-US" sz="2400" b="1" i="1">
                            <a:latin typeface="Cambria Math"/>
                          </a:rPr>
                          <m:t>𝟏</m:t>
                        </m:r>
                        <m:r>
                          <a:rPr lang="en-US" sz="2400" b="1" i="1">
                            <a:latin typeface="Cambria Math"/>
                          </a:rPr>
                          <m:t>∗</m:t>
                        </m:r>
                        <m:r>
                          <a:rPr lang="en-US" sz="2400" b="1" i="1">
                            <a:latin typeface="Cambria Math"/>
                          </a:rPr>
                          <m:t>𝟒𝟎𝟗𝟔</m:t>
                        </m:r>
                      </m:num>
                      <m:den>
                        <m:r>
                          <a:rPr lang="en-US" sz="2400" b="1" i="1">
                            <a:latin typeface="Cambria Math"/>
                          </a:rPr>
                          <m:t>𝟑</m:t>
                        </m:r>
                        <m:r>
                          <a:rPr lang="en-US" sz="2400" b="1" i="1">
                            <a:latin typeface="Cambria Math"/>
                          </a:rPr>
                          <m:t>.</m:t>
                        </m:r>
                        <m:r>
                          <a:rPr lang="en-US" sz="2400" b="1" i="1">
                            <a:latin typeface="Cambria Math"/>
                          </a:rPr>
                          <m:t>𝟑</m:t>
                        </m:r>
                      </m:den>
                    </m:f>
                    <m:r>
                      <a:rPr lang="en-US" sz="2400" b="1" i="1">
                        <a:latin typeface="Cambria Math"/>
                      </a:rPr>
                      <m:t>=</m:t>
                    </m:r>
                    <m:r>
                      <a:rPr lang="en-US" sz="2400" b="1" i="1">
                        <a:latin typeface="Cambria Math"/>
                      </a:rPr>
                      <m:t>𝟏𝟐𝟒𝟏</m:t>
                    </m:r>
                  </m:oMath>
                </a14:m>
                <a:r>
                  <a:rPr lang="en-US" sz="2400" dirty="0" smtClean="0"/>
                  <a:t> units raise up.</a:t>
                </a:r>
              </a:p>
              <a:p>
                <a:pPr algn="l" rtl="0"/>
                <a:r>
                  <a:rPr lang="en-US" sz="2400" dirty="0"/>
                  <a:t>If we try to add a voltage which is not in the range of 0-1 volts we get an error message</a:t>
                </a:r>
                <a:r>
                  <a:rPr lang="en-US" sz="2400" dirty="0" smtClean="0"/>
                  <a:t>.</a:t>
                </a:r>
              </a:p>
              <a:p>
                <a:pPr marL="0" indent="0" algn="l" rtl="0">
                  <a:buNone/>
                </a:pPr>
                <a:endParaRPr lang="en-US" sz="2400" dirty="0" smtClean="0"/>
              </a:p>
              <a:p>
                <a:pPr algn="l" rtl="0"/>
                <a:r>
                  <a:rPr lang="en-US" sz="2400" dirty="0" smtClean="0"/>
                  <a:t>This picture is from MATLAB,</a:t>
                </a:r>
              </a:p>
              <a:p>
                <a:pPr marL="0" indent="0" algn="l" rtl="0">
                  <a:buNone/>
                </a:pPr>
                <a:r>
                  <a:rPr lang="en-US" sz="2400" dirty="0" smtClean="0"/>
                  <a:t>using values from </a:t>
                </a:r>
                <a:r>
                  <a:rPr lang="en-US" sz="2400" dirty="0" err="1" smtClean="0"/>
                  <a:t>Arduino’s</a:t>
                </a:r>
                <a:r>
                  <a:rPr lang="en-US" sz="2400" dirty="0" smtClean="0"/>
                  <a:t> Serial </a:t>
                </a:r>
                <a:r>
                  <a:rPr lang="en-US" sz="2400" dirty="0"/>
                  <a:t>M</a:t>
                </a:r>
                <a:r>
                  <a:rPr lang="en-US" sz="2400" dirty="0" smtClean="0"/>
                  <a:t>onitor.</a:t>
                </a:r>
              </a:p>
            </p:txBody>
          </p:sp>
        </mc:Choice>
        <mc:Fallback>
          <p:sp>
            <p:nvSpPr>
              <p:cNvPr id="3" name="מציין מיקום תוכן 2"/>
              <p:cNvSpPr>
                <a:spLocks noGrp="1" noRot="1" noChangeAspect="1" noMove="1" noResize="1" noEditPoints="1" noAdjustHandles="1" noChangeArrowheads="1" noChangeShapeType="1" noTextEdit="1"/>
              </p:cNvSpPr>
              <p:nvPr>
                <p:ph sz="quarter" idx="1"/>
              </p:nvPr>
            </p:nvSpPr>
            <p:spPr>
              <a:blipFill rotWithShape="1">
                <a:blip r:embed="rId2"/>
                <a:stretch>
                  <a:fillRect l="-806"/>
                </a:stretch>
              </a:blipFill>
            </p:spPr>
            <p:txBody>
              <a:bodyPr/>
              <a:lstStyle/>
              <a:p>
                <a:r>
                  <a:rPr lang="he-IL">
                    <a:noFill/>
                  </a:rPr>
                  <a:t> </a:t>
                </a:r>
              </a:p>
            </p:txBody>
          </p:sp>
        </mc:Fallback>
      </mc:AlternateContent>
      <p:pic>
        <p:nvPicPr>
          <p:cNvPr id="4" name="תמונה 3"/>
          <p:cNvPicPr/>
          <p:nvPr/>
        </p:nvPicPr>
        <p:blipFill>
          <a:blip r:embed="rId3">
            <a:extLst>
              <a:ext uri="{28A0092B-C50C-407E-A947-70E740481C1C}">
                <a14:useLocalDpi xmlns:a14="http://schemas.microsoft.com/office/drawing/2010/main" val="0"/>
              </a:ext>
            </a:extLst>
          </a:blip>
          <a:srcRect/>
          <a:stretch>
            <a:fillRect/>
          </a:stretch>
        </p:blipFill>
        <p:spPr bwMode="auto">
          <a:xfrm>
            <a:off x="7509438" y="3592347"/>
            <a:ext cx="4442460" cy="3079569"/>
          </a:xfrm>
          <a:prstGeom prst="rect">
            <a:avLst/>
          </a:prstGeom>
          <a:noFill/>
          <a:ln>
            <a:noFill/>
          </a:ln>
        </p:spPr>
      </p:pic>
    </p:spTree>
    <p:extLst>
      <p:ext uri="{BB962C8B-B14F-4D97-AF65-F5344CB8AC3E}">
        <p14:creationId xmlns:p14="http://schemas.microsoft.com/office/powerpoint/2010/main" val="1478957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smtClean="0"/>
              <a:t>0-0.05 volts Noise addition</a:t>
            </a:r>
            <a:endParaRPr lang="he-IL" dirty="0"/>
          </a:p>
        </p:txBody>
      </p:sp>
      <p:sp>
        <p:nvSpPr>
          <p:cNvPr id="3" name="מציין מיקום תוכן 2"/>
          <p:cNvSpPr>
            <a:spLocks noGrp="1"/>
          </p:cNvSpPr>
          <p:nvPr>
            <p:ph sz="quarter" idx="1"/>
          </p:nvPr>
        </p:nvSpPr>
        <p:spPr/>
        <p:txBody>
          <a:bodyPr>
            <a:normAutofit/>
          </a:bodyPr>
          <a:lstStyle/>
          <a:p>
            <a:pPr algn="l" rtl="0"/>
            <a:r>
              <a:rPr lang="en-US" sz="2000" dirty="0" smtClean="0"/>
              <a:t>A noise which is not in this </a:t>
            </a:r>
            <a:r>
              <a:rPr lang="en-US" sz="2000" dirty="0" smtClean="0"/>
              <a:t>range (0-0.05 volts) </a:t>
            </a:r>
            <a:r>
              <a:rPr lang="en-US" sz="2000" dirty="0" smtClean="0"/>
              <a:t>is </a:t>
            </a:r>
            <a:r>
              <a:rPr lang="en-US" sz="2000" dirty="0" smtClean="0"/>
              <a:t>intercepted by an </a:t>
            </a:r>
            <a:r>
              <a:rPr lang="en-US" sz="2000" dirty="0" smtClean="0"/>
              <a:t>error message appear at the Serial Monitor.</a:t>
            </a:r>
          </a:p>
          <a:p>
            <a:pPr algn="l" rtl="0"/>
            <a:r>
              <a:rPr lang="en-US" sz="2000" dirty="0" smtClean="0"/>
              <a:t>Here we also check for </a:t>
            </a:r>
            <a:r>
              <a:rPr lang="en-US" sz="2000" dirty="0" smtClean="0"/>
              <a:t>the amplitude limits </a:t>
            </a:r>
            <a:r>
              <a:rPr lang="en-US" sz="2000" dirty="0" smtClean="0"/>
              <a:t>(</a:t>
            </a:r>
            <a:r>
              <a:rPr lang="en-US" sz="2000" dirty="0" smtClean="0"/>
              <a:t>0 -0.5 volts</a:t>
            </a:r>
            <a:r>
              <a:rPr lang="en-US" sz="2000" dirty="0" smtClean="0"/>
              <a:t>).</a:t>
            </a:r>
          </a:p>
          <a:p>
            <a:pPr marL="0" indent="0" algn="l" rtl="0">
              <a:buNone/>
            </a:pPr>
            <a:endParaRPr lang="en-US" sz="2000" dirty="0" smtClean="0"/>
          </a:p>
          <a:p>
            <a:pPr algn="l" rtl="0"/>
            <a:r>
              <a:rPr lang="en-US" sz="2000" dirty="0" smtClean="0"/>
              <a:t>In the picture ahead the Noise addition</a:t>
            </a:r>
          </a:p>
          <a:p>
            <a:pPr marL="0" indent="0" algn="l" rtl="0">
              <a:buNone/>
            </a:pPr>
            <a:r>
              <a:rPr lang="en-US" sz="2000" dirty="0" smtClean="0"/>
              <a:t> value added is 0.02 volts.</a:t>
            </a:r>
          </a:p>
        </p:txBody>
      </p:sp>
      <p:pic>
        <p:nvPicPr>
          <p:cNvPr id="4" name="תמונה 3"/>
          <p:cNvPicPr/>
          <p:nvPr/>
        </p:nvPicPr>
        <p:blipFill>
          <a:blip r:embed="rId2">
            <a:extLst>
              <a:ext uri="{28A0092B-C50C-407E-A947-70E740481C1C}">
                <a14:useLocalDpi xmlns:a14="http://schemas.microsoft.com/office/drawing/2010/main" val="0"/>
              </a:ext>
            </a:extLst>
          </a:blip>
          <a:srcRect/>
          <a:stretch>
            <a:fillRect/>
          </a:stretch>
        </p:blipFill>
        <p:spPr bwMode="auto">
          <a:xfrm>
            <a:off x="6681839" y="2819529"/>
            <a:ext cx="5267325" cy="3857625"/>
          </a:xfrm>
          <a:prstGeom prst="rect">
            <a:avLst/>
          </a:prstGeom>
          <a:noFill/>
          <a:ln>
            <a:noFill/>
          </a:ln>
        </p:spPr>
      </p:pic>
    </p:spTree>
    <p:extLst>
      <p:ext uri="{BB962C8B-B14F-4D97-AF65-F5344CB8AC3E}">
        <p14:creationId xmlns:p14="http://schemas.microsoft.com/office/powerpoint/2010/main" val="1469152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Amplitude Change</a:t>
            </a:r>
            <a:endParaRPr lang="he-IL" dirty="0"/>
          </a:p>
        </p:txBody>
      </p:sp>
      <p:sp>
        <p:nvSpPr>
          <p:cNvPr id="3" name="מציין מיקום תוכן 2"/>
          <p:cNvSpPr>
            <a:spLocks noGrp="1"/>
          </p:cNvSpPr>
          <p:nvPr>
            <p:ph sz="quarter" idx="1"/>
          </p:nvPr>
        </p:nvSpPr>
        <p:spPr/>
        <p:txBody>
          <a:bodyPr>
            <a:normAutofit/>
          </a:bodyPr>
          <a:lstStyle/>
          <a:p>
            <a:pPr algn="l" rtl="0"/>
            <a:r>
              <a:rPr lang="en-US" sz="2400" dirty="0" smtClean="0"/>
              <a:t>The amplitude can be changed between 0-0.5 volts.</a:t>
            </a:r>
          </a:p>
          <a:p>
            <a:pPr algn="l" rtl="0"/>
            <a:endParaRPr lang="en-US" sz="2400" dirty="0"/>
          </a:p>
          <a:p>
            <a:pPr algn="l" rtl="0"/>
            <a:r>
              <a:rPr lang="en-US" sz="2400" dirty="0" smtClean="0"/>
              <a:t>In the picture ahead we use 0.3 volts amplitude</a:t>
            </a:r>
            <a:endParaRPr lang="he-IL" sz="2400" dirty="0"/>
          </a:p>
        </p:txBody>
      </p:sp>
      <p:pic>
        <p:nvPicPr>
          <p:cNvPr id="4" name="תמונה 3"/>
          <p:cNvPicPr/>
          <p:nvPr/>
        </p:nvPicPr>
        <p:blipFill>
          <a:blip r:embed="rId2">
            <a:extLst>
              <a:ext uri="{28A0092B-C50C-407E-A947-70E740481C1C}">
                <a14:useLocalDpi xmlns:a14="http://schemas.microsoft.com/office/drawing/2010/main" val="0"/>
              </a:ext>
            </a:extLst>
          </a:blip>
          <a:srcRect/>
          <a:stretch>
            <a:fillRect/>
          </a:stretch>
        </p:blipFill>
        <p:spPr bwMode="auto">
          <a:xfrm>
            <a:off x="6679065" y="2860902"/>
            <a:ext cx="5267325" cy="3781425"/>
          </a:xfrm>
          <a:prstGeom prst="rect">
            <a:avLst/>
          </a:prstGeom>
          <a:noFill/>
          <a:ln>
            <a:noFill/>
          </a:ln>
        </p:spPr>
      </p:pic>
    </p:spTree>
    <p:extLst>
      <p:ext uri="{BB962C8B-B14F-4D97-AF65-F5344CB8AC3E}">
        <p14:creationId xmlns:p14="http://schemas.microsoft.com/office/powerpoint/2010/main" val="2479625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Rising time change</a:t>
            </a:r>
            <a:endParaRPr lang="he-IL" dirty="0"/>
          </a:p>
        </p:txBody>
      </p:sp>
      <p:sp>
        <p:nvSpPr>
          <p:cNvPr id="3" name="מציין מיקום תוכן 2"/>
          <p:cNvSpPr>
            <a:spLocks noGrp="1"/>
          </p:cNvSpPr>
          <p:nvPr>
            <p:ph sz="quarter" idx="1"/>
          </p:nvPr>
        </p:nvSpPr>
        <p:spPr/>
        <p:txBody>
          <a:bodyPr/>
          <a:lstStyle/>
          <a:p>
            <a:pPr algn="l" rtl="0"/>
            <a:r>
              <a:rPr lang="en-US" dirty="0" smtClean="0"/>
              <a:t>There is a possibility to change the raising time in the range:                  0.1 - 0.3(</a:t>
            </a:r>
            <a:r>
              <a:rPr lang="en-US" dirty="0" err="1" smtClean="0"/>
              <a:t>length_of_signal</a:t>
            </a:r>
            <a:r>
              <a:rPr lang="en-US" dirty="0" smtClean="0"/>
              <a:t>*</a:t>
            </a:r>
            <a:r>
              <a:rPr lang="en-US" dirty="0" err="1" smtClean="0"/>
              <a:t>time_of_interrupt</a:t>
            </a:r>
            <a:r>
              <a:rPr lang="en-US" dirty="0" smtClean="0"/>
              <a:t>).</a:t>
            </a:r>
          </a:p>
          <a:p>
            <a:pPr algn="l" rtl="0"/>
            <a:r>
              <a:rPr lang="en-US" dirty="0" smtClean="0"/>
              <a:t>In the picture ahead the rising time was changed from 300mSec to 100mSec.</a:t>
            </a:r>
            <a:endParaRPr lang="he-IL" dirty="0"/>
          </a:p>
        </p:txBody>
      </p:sp>
      <p:pic>
        <p:nvPicPr>
          <p:cNvPr id="4" name="תמונה 3"/>
          <p:cNvPicPr/>
          <p:nvPr/>
        </p:nvPicPr>
        <p:blipFill>
          <a:blip r:embed="rId2">
            <a:extLst>
              <a:ext uri="{28A0092B-C50C-407E-A947-70E740481C1C}">
                <a14:useLocalDpi xmlns:a14="http://schemas.microsoft.com/office/drawing/2010/main" val="0"/>
              </a:ext>
            </a:extLst>
          </a:blip>
          <a:srcRect/>
          <a:stretch>
            <a:fillRect/>
          </a:stretch>
        </p:blipFill>
        <p:spPr bwMode="auto">
          <a:xfrm>
            <a:off x="6662737" y="3242582"/>
            <a:ext cx="5267325" cy="3409950"/>
          </a:xfrm>
          <a:prstGeom prst="rect">
            <a:avLst/>
          </a:prstGeom>
          <a:noFill/>
          <a:ln>
            <a:noFill/>
          </a:ln>
        </p:spPr>
      </p:pic>
    </p:spTree>
    <p:extLst>
      <p:ext uri="{BB962C8B-B14F-4D97-AF65-F5344CB8AC3E}">
        <p14:creationId xmlns:p14="http://schemas.microsoft.com/office/powerpoint/2010/main" val="1887427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Time period Change</a:t>
            </a:r>
            <a:endParaRPr lang="he-IL" dirty="0"/>
          </a:p>
        </p:txBody>
      </p:sp>
      <mc:AlternateContent xmlns:mc="http://schemas.openxmlformats.org/markup-compatibility/2006">
        <mc:Choice xmlns:a14="http://schemas.microsoft.com/office/drawing/2010/main" Requires="a14">
          <p:sp>
            <p:nvSpPr>
              <p:cNvPr id="3" name="מציין מיקום תוכן 2"/>
              <p:cNvSpPr>
                <a:spLocks noGrp="1"/>
              </p:cNvSpPr>
              <p:nvPr>
                <p:ph sz="quarter" idx="1"/>
              </p:nvPr>
            </p:nvSpPr>
            <p:spPr/>
            <p:txBody>
              <a:bodyPr/>
              <a:lstStyle/>
              <a:p>
                <a:pPr algn="l" rtl="0"/>
                <a:r>
                  <a:rPr lang="en-US" dirty="0" smtClean="0"/>
                  <a:t>We can change the time period between a range of 40-120 BPM (according to the Wingate Institute values).</a:t>
                </a:r>
              </a:p>
              <a:p>
                <a:pPr algn="l" rtl="0"/>
                <a:r>
                  <a:rPr lang="en-US" dirty="0" smtClean="0"/>
                  <a:t>The time period is in </a:t>
                </a:r>
                <a:r>
                  <a:rPr lang="en-US" dirty="0" err="1" smtClean="0"/>
                  <a:t>mSec</a:t>
                </a:r>
                <a:r>
                  <a:rPr lang="en-US" dirty="0" smtClean="0"/>
                  <a:t> and is connected to the BPM:                  </a:t>
                </a:r>
                <a14:m>
                  <m:oMath xmlns:m="http://schemas.openxmlformats.org/officeDocument/2006/math">
                    <m:f>
                      <m:fPr>
                        <m:ctrlPr>
                          <a:rPr lang="en-US" b="1" i="1">
                            <a:latin typeface="Cambria Math"/>
                          </a:rPr>
                        </m:ctrlPr>
                      </m:fPr>
                      <m:num>
                        <m:r>
                          <a:rPr lang="en-US" b="1" i="1">
                            <a:latin typeface="Cambria Math"/>
                          </a:rPr>
                          <m:t>𝟔𝟎</m:t>
                        </m:r>
                        <m:r>
                          <a:rPr lang="en-US" b="1" i="1">
                            <a:latin typeface="Cambria Math"/>
                          </a:rPr>
                          <m:t>∗</m:t>
                        </m:r>
                        <m:r>
                          <a:rPr lang="en-US" b="1" i="1">
                            <a:latin typeface="Cambria Math"/>
                          </a:rPr>
                          <m:t>𝟏𝟎𝟎𝟎</m:t>
                        </m:r>
                      </m:num>
                      <m:den>
                        <m:r>
                          <a:rPr lang="en-US" b="1" i="1">
                            <a:latin typeface="Cambria Math"/>
                          </a:rPr>
                          <m:t>𝒃𝒑𝒎</m:t>
                        </m:r>
                      </m:den>
                    </m:f>
                    <m:r>
                      <a:rPr lang="en-US" b="1" i="1">
                        <a:latin typeface="Cambria Math"/>
                      </a:rPr>
                      <m:t>=</m:t>
                    </m:r>
                    <m:r>
                      <a:rPr lang="en-US" b="1" i="1">
                        <a:latin typeface="Cambria Math"/>
                      </a:rPr>
                      <m:t>𝑻</m:t>
                    </m:r>
                    <m:r>
                      <a:rPr lang="en-US" b="1" i="1">
                        <a:latin typeface="Cambria Math"/>
                      </a:rPr>
                      <m:t>(</m:t>
                    </m:r>
                    <m:r>
                      <a:rPr lang="en-US" b="1" i="1">
                        <a:latin typeface="Cambria Math"/>
                      </a:rPr>
                      <m:t>𝒎𝑺𝑬𝑪</m:t>
                    </m:r>
                    <m:r>
                      <a:rPr lang="en-US" b="1" i="1">
                        <a:latin typeface="Cambria Math"/>
                      </a:rPr>
                      <m:t>)</m:t>
                    </m:r>
                  </m:oMath>
                </a14:m>
                <a:r>
                  <a:rPr lang="en-US" dirty="0" smtClean="0"/>
                  <a:t>.</a:t>
                </a:r>
              </a:p>
              <a:p>
                <a:pPr algn="l" rtl="0"/>
                <a:r>
                  <a:rPr lang="en-US" dirty="0" smtClean="0"/>
                  <a:t>We don’t have a scope in order to see the changes in the time period, but </a:t>
                </a:r>
                <a:r>
                  <a:rPr lang="en-US" dirty="0" smtClean="0"/>
                  <a:t>we can see the change in the PIC</a:t>
                </a:r>
              </a:p>
              <a:p>
                <a:pPr marL="0" indent="0" algn="l" rtl="0">
                  <a:buNone/>
                </a:pPr>
                <a:r>
                  <a:rPr lang="en-US" dirty="0"/>
                  <a:t> </a:t>
                </a:r>
                <a:r>
                  <a:rPr lang="en-US" dirty="0" smtClean="0"/>
                  <a:t>         </a:t>
                </a:r>
                <a:endParaRPr lang="en-US" dirty="0" smtClean="0"/>
              </a:p>
              <a:p>
                <a:pPr marL="0" indent="0" algn="l" rtl="0">
                  <a:buNone/>
                </a:pPr>
                <a:endParaRPr lang="en-US" dirty="0" smtClean="0"/>
              </a:p>
              <a:p>
                <a:pPr marL="0" indent="0" algn="l" rtl="0">
                  <a:buNone/>
                </a:pPr>
                <a:endParaRPr lang="he-IL" dirty="0"/>
              </a:p>
            </p:txBody>
          </p:sp>
        </mc:Choice>
        <mc:Fallback>
          <p:sp>
            <p:nvSpPr>
              <p:cNvPr id="3" name="מציין מיקום תוכן 2"/>
              <p:cNvSpPr>
                <a:spLocks noGrp="1" noRot="1" noChangeAspect="1" noMove="1" noResize="1" noEditPoints="1" noAdjustHandles="1" noChangeArrowheads="1" noChangeShapeType="1" noTextEdit="1"/>
              </p:cNvSpPr>
              <p:nvPr>
                <p:ph sz="quarter" idx="1"/>
              </p:nvPr>
            </p:nvSpPr>
            <p:spPr>
              <a:blipFill rotWithShape="1">
                <a:blip r:embed="rId2"/>
                <a:stretch>
                  <a:fillRect l="-538" t="-1200"/>
                </a:stretch>
              </a:blipFill>
            </p:spPr>
            <p:txBody>
              <a:bodyPr/>
              <a:lstStyle/>
              <a:p>
                <a:r>
                  <a:rPr lang="he-IL">
                    <a:noFill/>
                  </a:rPr>
                  <a:t> </a:t>
                </a:r>
              </a:p>
            </p:txBody>
          </p:sp>
        </mc:Fallback>
      </mc:AlternateContent>
      <p:pic>
        <p:nvPicPr>
          <p:cNvPr id="4" name="תמונה 3"/>
          <p:cNvPicPr/>
          <p:nvPr/>
        </p:nvPicPr>
        <p:blipFill>
          <a:blip r:embed="rId3">
            <a:extLst>
              <a:ext uri="{28A0092B-C50C-407E-A947-70E740481C1C}">
                <a14:useLocalDpi xmlns:a14="http://schemas.microsoft.com/office/drawing/2010/main" val="0"/>
              </a:ext>
            </a:extLst>
          </a:blip>
          <a:srcRect/>
          <a:stretch>
            <a:fillRect/>
          </a:stretch>
        </p:blipFill>
        <p:spPr bwMode="auto">
          <a:xfrm>
            <a:off x="6371427" y="4296995"/>
            <a:ext cx="5529944" cy="1961469"/>
          </a:xfrm>
          <a:prstGeom prst="rect">
            <a:avLst/>
          </a:prstGeom>
          <a:noFill/>
          <a:ln>
            <a:noFill/>
          </a:ln>
        </p:spPr>
      </p:pic>
    </p:spTree>
    <p:extLst>
      <p:ext uri="{BB962C8B-B14F-4D97-AF65-F5344CB8AC3E}">
        <p14:creationId xmlns:p14="http://schemas.microsoft.com/office/powerpoint/2010/main" val="3213726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01. PPG: Theory</a:t>
            </a:r>
            <a:endParaRPr lang="he-IL" dirty="0"/>
          </a:p>
        </p:txBody>
      </p:sp>
      <p:sp>
        <p:nvSpPr>
          <p:cNvPr id="3" name="מציין מיקום תוכן 2"/>
          <p:cNvSpPr>
            <a:spLocks noGrp="1"/>
          </p:cNvSpPr>
          <p:nvPr>
            <p:ph sz="quarter" idx="1"/>
          </p:nvPr>
        </p:nvSpPr>
        <p:spPr/>
        <p:txBody>
          <a:bodyPr>
            <a:normAutofit fontScale="92500" lnSpcReduction="10000"/>
          </a:bodyPr>
          <a:lstStyle/>
          <a:p>
            <a:pPr algn="l" rtl="0"/>
            <a:r>
              <a:rPr lang="en-US" sz="2000" dirty="0"/>
              <a:t>1. How PPG (</a:t>
            </a:r>
            <a:r>
              <a:rPr lang="en-US" sz="2000" dirty="0" err="1"/>
              <a:t>photoplethysmogram</a:t>
            </a:r>
            <a:r>
              <a:rPr lang="en-US" sz="2000" dirty="0"/>
              <a:t>) signal is measured, pre-processed and </a:t>
            </a:r>
            <a:r>
              <a:rPr lang="en-US" sz="2000" dirty="0" smtClean="0"/>
              <a:t>processed?</a:t>
            </a:r>
          </a:p>
          <a:p>
            <a:pPr algn="l" rtl="0"/>
            <a:endParaRPr lang="en-US" sz="2000" dirty="0" smtClean="0"/>
          </a:p>
          <a:p>
            <a:pPr algn="l" rtl="0"/>
            <a:r>
              <a:rPr lang="en-US" sz="2000" dirty="0" smtClean="0"/>
              <a:t>PPG signal is usually measured by an Oxygen meter (Pulse </a:t>
            </a:r>
            <a:r>
              <a:rPr lang="en-US" sz="2000" dirty="0" err="1" smtClean="0"/>
              <a:t>Oximeter</a:t>
            </a:r>
            <a:r>
              <a:rPr lang="en-US" sz="2000" dirty="0" smtClean="0"/>
              <a:t>).</a:t>
            </a:r>
          </a:p>
          <a:p>
            <a:pPr algn="l" rtl="0"/>
            <a:r>
              <a:rPr lang="en-US" sz="2000" dirty="0" smtClean="0"/>
              <a:t>After measurement 2 signals can be extracted: </a:t>
            </a:r>
          </a:p>
          <a:p>
            <a:pPr marL="0" indent="0" algn="l" rtl="0">
              <a:buNone/>
            </a:pPr>
            <a:r>
              <a:rPr lang="en-US" sz="2000" dirty="0" smtClean="0"/>
              <a:t>	The level of Hemoglobin inside the blood.</a:t>
            </a:r>
          </a:p>
          <a:p>
            <a:pPr marL="0" indent="0" algn="l" rtl="0">
              <a:buNone/>
            </a:pPr>
            <a:r>
              <a:rPr lang="en-US" sz="2000" dirty="0" smtClean="0"/>
              <a:t>	The level of Hemoglobin and Oxygen inside the blood.</a:t>
            </a:r>
          </a:p>
          <a:p>
            <a:pPr algn="l" rtl="0">
              <a:buFont typeface="Arial" pitchFamily="34" charset="0"/>
              <a:buChar char="•"/>
            </a:pPr>
            <a:endParaRPr lang="en-US" sz="2000" dirty="0" smtClean="0"/>
          </a:p>
          <a:p>
            <a:pPr algn="l" rtl="0">
              <a:buFont typeface="Arial" pitchFamily="34" charset="0"/>
              <a:buChar char="•"/>
            </a:pPr>
            <a:r>
              <a:rPr lang="en-US" sz="2000" dirty="0" smtClean="0"/>
              <a:t>After extraction the extracted signal is transferred through</a:t>
            </a:r>
          </a:p>
          <a:p>
            <a:pPr marL="0" indent="0" algn="l" rtl="0">
              <a:buNone/>
            </a:pPr>
            <a:r>
              <a:rPr lang="en-US" sz="2000" dirty="0"/>
              <a:t>a</a:t>
            </a:r>
            <a:r>
              <a:rPr lang="en-US" sz="2000" dirty="0" smtClean="0"/>
              <a:t>n adaptive filter (for example: </a:t>
            </a:r>
            <a:r>
              <a:rPr lang="en-US" sz="2000" dirty="0"/>
              <a:t>least mean square (LMS</a:t>
            </a:r>
            <a:r>
              <a:rPr lang="en-US" sz="2000" dirty="0" smtClean="0"/>
              <a:t>))</a:t>
            </a:r>
          </a:p>
          <a:p>
            <a:pPr marL="0" indent="0" algn="l" rtl="0">
              <a:buNone/>
            </a:pPr>
            <a:r>
              <a:rPr lang="en-US" sz="2000" dirty="0" smtClean="0"/>
              <a:t>in order to remove noise artifacts.</a:t>
            </a:r>
          </a:p>
          <a:p>
            <a:pPr marL="0" indent="0" algn="l" rtl="0">
              <a:buNone/>
            </a:pPr>
            <a:endParaRPr lang="en-US" sz="2000" dirty="0" smtClean="0"/>
          </a:p>
          <a:p>
            <a:pPr algn="l" rtl="0">
              <a:buFont typeface="Arial" pitchFamily="34" charset="0"/>
              <a:buChar char="•"/>
            </a:pPr>
            <a:r>
              <a:rPr lang="en-US" sz="2000" dirty="0" smtClean="0"/>
              <a:t>After filtration the signal is transferred to a DSP processor </a:t>
            </a:r>
          </a:p>
          <a:p>
            <a:pPr marL="0" indent="0" algn="l" rtl="0">
              <a:buNone/>
            </a:pPr>
            <a:r>
              <a:rPr lang="en-US" sz="2000" dirty="0" smtClean="0"/>
              <a:t>in order to extract information.</a:t>
            </a:r>
          </a:p>
          <a:p>
            <a:pPr marL="0" indent="0" algn="l" rtl="0">
              <a:buNone/>
            </a:pPr>
            <a:r>
              <a:rPr lang="en-US" sz="2000" dirty="0" smtClean="0"/>
              <a:t> </a:t>
            </a:r>
          </a:p>
          <a:p>
            <a:pPr marL="0" indent="0" algn="l" rtl="0">
              <a:buNone/>
            </a:pPr>
            <a:endParaRPr lang="en-US" sz="2000" dirty="0" smtClean="0"/>
          </a:p>
          <a:p>
            <a:pPr marL="0" indent="0" algn="l" rtl="0">
              <a:buNone/>
            </a:pPr>
            <a:endParaRPr lang="en-US" sz="2000" dirty="0"/>
          </a:p>
          <a:p>
            <a:pPr marL="514350" indent="-514350" algn="l" rtl="0">
              <a:buAutoNum type="arabicParenR"/>
            </a:pPr>
            <a:endParaRPr lang="en-US" sz="2000" dirty="0" smtClean="0"/>
          </a:p>
          <a:p>
            <a:pPr marL="514350" indent="-514350" algn="l" rtl="0">
              <a:buAutoNum type="arabicParenR"/>
            </a:pPr>
            <a:endParaRPr lang="en-US" sz="2000" dirty="0"/>
          </a:p>
          <a:p>
            <a:pPr marL="0" indent="0" algn="l" rtl="0">
              <a:buNone/>
            </a:pPr>
            <a:endParaRPr lang="en-US" sz="2000" dirty="0" smtClean="0"/>
          </a:p>
        </p:txBody>
      </p:sp>
      <p:pic>
        <p:nvPicPr>
          <p:cNvPr id="5" name="תמונה 4" descr="תוצאת תמונה עבור ‪red and infra red ppg led‬‏"/>
          <p:cNvPicPr/>
          <p:nvPr/>
        </p:nvPicPr>
        <p:blipFill>
          <a:blip r:embed="rId2">
            <a:extLst>
              <a:ext uri="{28A0092B-C50C-407E-A947-70E740481C1C}">
                <a14:useLocalDpi xmlns:a14="http://schemas.microsoft.com/office/drawing/2010/main" val="0"/>
              </a:ext>
            </a:extLst>
          </a:blip>
          <a:srcRect/>
          <a:stretch>
            <a:fillRect/>
          </a:stretch>
        </p:blipFill>
        <p:spPr bwMode="auto">
          <a:xfrm>
            <a:off x="8388880" y="1949261"/>
            <a:ext cx="4536711" cy="2469016"/>
          </a:xfrm>
          <a:prstGeom prst="rect">
            <a:avLst/>
          </a:prstGeom>
          <a:noFill/>
          <a:ln>
            <a:noFill/>
          </a:ln>
        </p:spPr>
      </p:pic>
      <p:pic>
        <p:nvPicPr>
          <p:cNvPr id="4" name="תמונה 3" descr="תוצאת תמונה עבור ‪absorption spectrum of blood‬‏"/>
          <p:cNvPicPr/>
          <p:nvPr/>
        </p:nvPicPr>
        <p:blipFill>
          <a:blip r:embed="rId3">
            <a:extLst>
              <a:ext uri="{28A0092B-C50C-407E-A947-70E740481C1C}">
                <a14:useLocalDpi xmlns:a14="http://schemas.microsoft.com/office/drawing/2010/main" val="0"/>
              </a:ext>
            </a:extLst>
          </a:blip>
          <a:srcRect/>
          <a:stretch>
            <a:fillRect/>
          </a:stretch>
        </p:blipFill>
        <p:spPr bwMode="auto">
          <a:xfrm>
            <a:off x="7489833" y="3990975"/>
            <a:ext cx="3295650" cy="2867025"/>
          </a:xfrm>
          <a:prstGeom prst="rect">
            <a:avLst/>
          </a:prstGeom>
          <a:noFill/>
          <a:ln>
            <a:noFill/>
          </a:ln>
        </p:spPr>
      </p:pic>
    </p:spTree>
    <p:extLst>
      <p:ext uri="{BB962C8B-B14F-4D97-AF65-F5344CB8AC3E}">
        <p14:creationId xmlns:p14="http://schemas.microsoft.com/office/powerpoint/2010/main" val="926624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Other options in the </a:t>
            </a:r>
            <a:r>
              <a:rPr lang="en-US" dirty="0" err="1" smtClean="0"/>
              <a:t>Arduino</a:t>
            </a:r>
            <a:r>
              <a:rPr lang="en-US" dirty="0" smtClean="0"/>
              <a:t> code</a:t>
            </a:r>
            <a:endParaRPr lang="he-IL" dirty="0"/>
          </a:p>
        </p:txBody>
      </p:sp>
      <p:sp>
        <p:nvSpPr>
          <p:cNvPr id="3" name="מציין מיקום תוכן 2"/>
          <p:cNvSpPr>
            <a:spLocks noGrp="1"/>
          </p:cNvSpPr>
          <p:nvPr>
            <p:ph sz="quarter" idx="1"/>
          </p:nvPr>
        </p:nvSpPr>
        <p:spPr/>
        <p:txBody>
          <a:bodyPr>
            <a:normAutofit fontScale="92500" lnSpcReduction="10000"/>
          </a:bodyPr>
          <a:lstStyle/>
          <a:p>
            <a:pPr marL="514350" indent="-514350" algn="l" rtl="0">
              <a:buAutoNum type="arabicParenR"/>
            </a:pPr>
            <a:r>
              <a:rPr lang="en-US" dirty="0" smtClean="0"/>
              <a:t>A Manu which shows the signal parameters is always present for help</a:t>
            </a:r>
            <a:r>
              <a:rPr lang="en-US" dirty="0" smtClean="0"/>
              <a:t>.</a:t>
            </a:r>
          </a:p>
          <a:p>
            <a:pPr marL="514350" indent="-514350" algn="l" rtl="0">
              <a:buAutoNum type="arabicParenR"/>
            </a:pPr>
            <a:r>
              <a:rPr lang="en-US" dirty="0" smtClean="0"/>
              <a:t>By pressing ‘s’ a Manu of value changes appears.</a:t>
            </a:r>
            <a:endParaRPr lang="en-US" dirty="0" smtClean="0"/>
          </a:p>
          <a:p>
            <a:pPr marL="514350" indent="-514350" algn="l" rtl="0">
              <a:buAutoNum type="arabicParenR"/>
            </a:pPr>
            <a:r>
              <a:rPr lang="en-US" dirty="0" smtClean="0"/>
              <a:t>The signal presentation can be stop/continued by pressing </a:t>
            </a:r>
            <a:r>
              <a:rPr lang="en-US" dirty="0" smtClean="0"/>
              <a:t>‘p’.</a:t>
            </a:r>
            <a:endParaRPr lang="en-US" dirty="0" smtClean="0"/>
          </a:p>
          <a:p>
            <a:pPr marL="514350" indent="-514350" algn="l" rtl="0">
              <a:buAutoNum type="arabicParenR"/>
            </a:pPr>
            <a:r>
              <a:rPr lang="en-US" dirty="0" smtClean="0"/>
              <a:t>By pressing ‘r’ you return to the default values of the signal.</a:t>
            </a:r>
          </a:p>
          <a:p>
            <a:pPr marL="514350" indent="-514350" algn="l" rtl="0">
              <a:buAutoNum type="arabicParenR"/>
            </a:pPr>
            <a:r>
              <a:rPr lang="en-US" dirty="0" smtClean="0"/>
              <a:t>By pressing ‘k’ a Piece-wise model of the signal is shown, pressing ‘k’ again will return the signal back to a smooth model (filtration by a 30 coefficients and 4Hz corner frequency Filter).</a:t>
            </a:r>
          </a:p>
          <a:p>
            <a:pPr marL="514350" indent="-514350" algn="l" rtl="0">
              <a:buAutoNum type="arabicParenR"/>
            </a:pPr>
            <a:r>
              <a:rPr lang="en-US" dirty="0" smtClean="0"/>
              <a:t>By pressing ‘l’ the noise can be filtered by the filter which smoothed the Piece-wise signal.</a:t>
            </a:r>
          </a:p>
          <a:p>
            <a:pPr marL="514350" indent="-514350" algn="l" rtl="0">
              <a:buAutoNum type="arabicParenR"/>
            </a:pPr>
            <a:r>
              <a:rPr lang="en-US" dirty="0" smtClean="0"/>
              <a:t>‘?’ is for HELP </a:t>
            </a:r>
            <a:r>
              <a:rPr lang="en-US" dirty="0" smtClean="0"/>
              <a:t>Manu.</a:t>
            </a:r>
          </a:p>
          <a:p>
            <a:pPr marL="0" indent="0" algn="l" rtl="0">
              <a:buNone/>
            </a:pPr>
            <a:r>
              <a:rPr lang="en-US" dirty="0" smtClean="0"/>
              <a:t>* There is a delay of 7 sec in order to see both serial plotter and serial monitor.</a:t>
            </a:r>
            <a:endParaRPr lang="en-US" dirty="0" smtClean="0"/>
          </a:p>
        </p:txBody>
      </p:sp>
    </p:spTree>
    <p:extLst>
      <p:ext uri="{BB962C8B-B14F-4D97-AF65-F5344CB8AC3E}">
        <p14:creationId xmlns:p14="http://schemas.microsoft.com/office/powerpoint/2010/main" val="186469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04. PIC32 PPG Monitor</a:t>
            </a:r>
            <a:endParaRPr lang="he-IL" dirty="0"/>
          </a:p>
        </p:txBody>
      </p:sp>
      <p:sp>
        <p:nvSpPr>
          <p:cNvPr id="3" name="מציין מיקום תוכן 2"/>
          <p:cNvSpPr>
            <a:spLocks noGrp="1"/>
          </p:cNvSpPr>
          <p:nvPr>
            <p:ph sz="quarter" idx="1"/>
          </p:nvPr>
        </p:nvSpPr>
        <p:spPr/>
        <p:txBody>
          <a:bodyPr>
            <a:normAutofit/>
          </a:bodyPr>
          <a:lstStyle/>
          <a:p>
            <a:pPr algn="l" rtl="0"/>
            <a:r>
              <a:rPr lang="en-US" sz="5400" dirty="0"/>
              <a:t>04. PIC32 PPG Monitor</a:t>
            </a:r>
            <a:endParaRPr lang="he-IL" sz="5400" dirty="0"/>
          </a:p>
        </p:txBody>
      </p:sp>
    </p:spTree>
    <p:extLst>
      <p:ext uri="{BB962C8B-B14F-4D97-AF65-F5344CB8AC3E}">
        <p14:creationId xmlns:p14="http://schemas.microsoft.com/office/powerpoint/2010/main" val="3011574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Designing a </a:t>
            </a:r>
            <a:r>
              <a:rPr lang="en-US" dirty="0" err="1" smtClean="0"/>
              <a:t>Chebyshev</a:t>
            </a:r>
            <a:r>
              <a:rPr lang="en-US" dirty="0" smtClean="0"/>
              <a:t> Type 2 Filter.</a:t>
            </a:r>
            <a:endParaRPr lang="he-IL" dirty="0"/>
          </a:p>
        </p:txBody>
      </p:sp>
      <mc:AlternateContent xmlns:mc="http://schemas.openxmlformats.org/markup-compatibility/2006">
        <mc:Choice xmlns:a14="http://schemas.microsoft.com/office/drawing/2010/main" Requires="a14">
          <p:sp>
            <p:nvSpPr>
              <p:cNvPr id="3" name="מציין מיקום תוכן 2"/>
              <p:cNvSpPr>
                <a:spLocks noGrp="1"/>
              </p:cNvSpPr>
              <p:nvPr>
                <p:ph sz="quarter" idx="1"/>
              </p:nvPr>
            </p:nvSpPr>
            <p:spPr/>
            <p:txBody>
              <a:bodyPr>
                <a:normAutofit fontScale="77500" lnSpcReduction="20000"/>
              </a:bodyPr>
              <a:lstStyle/>
              <a:p>
                <a:pPr algn="l" rtl="0"/>
                <a:r>
                  <a:rPr lang="en-US" dirty="0" err="1" smtClean="0"/>
                  <a:t>Chebyshev</a:t>
                </a:r>
                <a:r>
                  <a:rPr lang="en-US" dirty="0" smtClean="0"/>
                  <a:t> Type 2 </a:t>
                </a:r>
                <a:r>
                  <a:rPr lang="en-US" dirty="0" smtClean="0"/>
                  <a:t>is an IIR filter, we choose IIR filter since it is requires less memory than FIR and is of lower order than FIR (IIR is faster than FIR in this </a:t>
                </a:r>
                <a:r>
                  <a:rPr lang="en-US" dirty="0" smtClean="0"/>
                  <a:t>application), </a:t>
                </a:r>
                <a:r>
                  <a:rPr lang="en-US" dirty="0" smtClean="0"/>
                  <a:t>also IIR filter is cheaper to implement than FIR. IIR are also better suited for lower frequencies which we use in this project</a:t>
                </a:r>
                <a:r>
                  <a:rPr lang="en-US" dirty="0" smtClean="0"/>
                  <a:t>.</a:t>
                </a:r>
              </a:p>
              <a:p>
                <a:pPr algn="l" rtl="0"/>
                <a:r>
                  <a:rPr lang="en-US" dirty="0" smtClean="0"/>
                  <a:t>During our testing we found out that the IIR delay is much less than the FIR delay.</a:t>
                </a:r>
                <a:endParaRPr lang="en-US" dirty="0" smtClean="0"/>
              </a:p>
              <a:p>
                <a:pPr algn="l" rtl="0"/>
                <a:r>
                  <a:rPr lang="en-US" dirty="0" smtClean="0"/>
                  <a:t>Choosing the corner frequency:</a:t>
                </a:r>
              </a:p>
              <a:p>
                <a:pPr marL="0" indent="0" algn="l" rtl="0">
                  <a:buNone/>
                </a:pPr>
                <a:r>
                  <a:rPr lang="en-US" dirty="0" smtClean="0"/>
                  <a:t>In order to present 10 periods of signal on the 320 existing pixels on the TFT we sample 32 samples from every period.</a:t>
                </a:r>
              </a:p>
              <a:p>
                <a:pPr marL="0" indent="0" algn="l" rtl="0">
                  <a:buNone/>
                </a:pPr>
                <a:r>
                  <a:rPr lang="en-US" dirty="0" err="1" smtClean="0"/>
                  <a:t>Nyquist</a:t>
                </a:r>
                <a:r>
                  <a:rPr lang="en-US" dirty="0" smtClean="0"/>
                  <a:t> criteria is fulfilled which demands 2 samples per sine </a:t>
                </a:r>
                <a:r>
                  <a:rPr lang="en-US" dirty="0" smtClean="0"/>
                  <a:t>period.</a:t>
                </a:r>
                <a:endParaRPr lang="en-US" dirty="0" smtClean="0"/>
              </a:p>
              <a:p>
                <a:pPr marL="0" indent="0" algn="l" rtl="0">
                  <a:buNone/>
                </a:pPr>
                <a:r>
                  <a:rPr lang="en-US" b="1" dirty="0" smtClean="0"/>
                  <a:t>Our sampling time will be the time period divided by 32.</a:t>
                </a:r>
              </a:p>
              <a:p>
                <a:pPr marL="0" indent="0" algn="l" rtl="0">
                  <a:buNone/>
                </a:pPr>
                <a:r>
                  <a:rPr lang="en-US" dirty="0" smtClean="0"/>
                  <a:t>The time period varies between 1.5Sec(0.66Hz, 40BPM) to 0.5Sec(2Hz, 120BPM), this is why the ideal sampling time will be between </a:t>
                </a:r>
                <a14:m>
                  <m:oMath xmlns:m="http://schemas.openxmlformats.org/officeDocument/2006/math">
                    <m:f>
                      <m:fPr>
                        <m:ctrlPr>
                          <a:rPr lang="en-US" i="1">
                            <a:latin typeface="Cambria Math"/>
                          </a:rPr>
                        </m:ctrlPr>
                      </m:fPr>
                      <m:num>
                        <m:r>
                          <a:rPr lang="en-US" i="1">
                            <a:latin typeface="Cambria Math"/>
                          </a:rPr>
                          <m:t>1500</m:t>
                        </m:r>
                      </m:num>
                      <m:den>
                        <m:r>
                          <a:rPr lang="en-US" i="1">
                            <a:latin typeface="Cambria Math"/>
                          </a:rPr>
                          <m:t>32</m:t>
                        </m:r>
                      </m:den>
                    </m:f>
                    <m:r>
                      <a:rPr lang="en-US" i="1">
                        <a:latin typeface="Cambria Math"/>
                      </a:rPr>
                      <m:t>≅</m:t>
                    </m:r>
                    <m:r>
                      <a:rPr lang="en-US" i="1">
                        <a:latin typeface="Cambria Math"/>
                      </a:rPr>
                      <m:t>50</m:t>
                    </m:r>
                    <m:r>
                      <a:rPr lang="en-US" i="1">
                        <a:latin typeface="Cambria Math"/>
                      </a:rPr>
                      <m:t>𝑚𝑠𝑒𝑐</m:t>
                    </m:r>
                  </m:oMath>
                </a14:m>
                <a:r>
                  <a:rPr lang="en-US" dirty="0" smtClean="0"/>
                  <a:t> (about 10 and a half periods) to </a:t>
                </a:r>
                <a14:m>
                  <m:oMath xmlns:m="http://schemas.openxmlformats.org/officeDocument/2006/math">
                    <m:f>
                      <m:fPr>
                        <m:ctrlPr>
                          <a:rPr lang="en-US" i="1">
                            <a:latin typeface="Cambria Math"/>
                          </a:rPr>
                        </m:ctrlPr>
                      </m:fPr>
                      <m:num>
                        <m:r>
                          <a:rPr lang="en-US" i="1">
                            <a:latin typeface="Cambria Math"/>
                          </a:rPr>
                          <m:t>500</m:t>
                        </m:r>
                      </m:num>
                      <m:den>
                        <m:r>
                          <a:rPr lang="en-US" i="1">
                            <a:latin typeface="Cambria Math"/>
                          </a:rPr>
                          <m:t>32</m:t>
                        </m:r>
                      </m:den>
                    </m:f>
                    <m:r>
                      <a:rPr lang="en-US" i="1">
                        <a:latin typeface="Cambria Math"/>
                      </a:rPr>
                      <m:t>≅</m:t>
                    </m:r>
                    <m:r>
                      <a:rPr lang="en-US" i="1">
                        <a:latin typeface="Cambria Math"/>
                      </a:rPr>
                      <m:t>16</m:t>
                    </m:r>
                    <m:r>
                      <a:rPr lang="en-US" i="1">
                        <a:latin typeface="Cambria Math"/>
                      </a:rPr>
                      <m:t>.</m:t>
                    </m:r>
                    <m:r>
                      <a:rPr lang="en-US" i="1">
                        <a:latin typeface="Cambria Math"/>
                      </a:rPr>
                      <m:t>66</m:t>
                    </m:r>
                    <m:r>
                      <a:rPr lang="en-US" i="1">
                        <a:latin typeface="Cambria Math"/>
                      </a:rPr>
                      <m:t>𝑚𝑠𝑒𝑐</m:t>
                    </m:r>
                  </m:oMath>
                </a14:m>
                <a:r>
                  <a:rPr lang="en-US" dirty="0"/>
                  <a:t> (about 10 and a half periods) </a:t>
                </a:r>
                <a:r>
                  <a:rPr lang="en-US" dirty="0" smtClean="0"/>
                  <a:t>in accordance to the time period. The sampling frequency goes between 20-60Hz in accordance.</a:t>
                </a:r>
              </a:p>
              <a:p>
                <a:pPr marL="0" indent="0" algn="l" rtl="0">
                  <a:buNone/>
                </a:pPr>
                <a:endParaRPr lang="he-IL" dirty="0"/>
              </a:p>
            </p:txBody>
          </p:sp>
        </mc:Choice>
        <mc:Fallback>
          <p:sp>
            <p:nvSpPr>
              <p:cNvPr id="3" name="מציין מיקום תוכן 2"/>
              <p:cNvSpPr>
                <a:spLocks noGrp="1" noRot="1" noChangeAspect="1" noMove="1" noResize="1" noEditPoints="1" noAdjustHandles="1" noChangeArrowheads="1" noChangeShapeType="1" noTextEdit="1"/>
              </p:cNvSpPr>
              <p:nvPr>
                <p:ph sz="quarter" idx="1"/>
              </p:nvPr>
            </p:nvSpPr>
            <p:spPr>
              <a:blipFill rotWithShape="1">
                <a:blip r:embed="rId2"/>
                <a:stretch>
                  <a:fillRect l="-591" t="-2133"/>
                </a:stretch>
              </a:blipFill>
            </p:spPr>
            <p:txBody>
              <a:bodyPr/>
              <a:lstStyle/>
              <a:p>
                <a:r>
                  <a:rPr lang="he-IL">
                    <a:noFill/>
                  </a:rPr>
                  <a:t> </a:t>
                </a:r>
              </a:p>
            </p:txBody>
          </p:sp>
        </mc:Fallback>
      </mc:AlternateContent>
    </p:spTree>
    <p:extLst>
      <p:ext uri="{BB962C8B-B14F-4D97-AF65-F5344CB8AC3E}">
        <p14:creationId xmlns:p14="http://schemas.microsoft.com/office/powerpoint/2010/main" val="3502436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Designing a </a:t>
            </a:r>
            <a:r>
              <a:rPr lang="en-US" dirty="0" err="1"/>
              <a:t>Chebyshev</a:t>
            </a:r>
            <a:r>
              <a:rPr lang="en-US" dirty="0"/>
              <a:t> Type 2 Filter.</a:t>
            </a:r>
            <a:endParaRPr lang="he-IL" dirty="0"/>
          </a:p>
        </p:txBody>
      </p:sp>
      <p:sp>
        <p:nvSpPr>
          <p:cNvPr id="3" name="מציין מיקום תוכן 2"/>
          <p:cNvSpPr>
            <a:spLocks noGrp="1"/>
          </p:cNvSpPr>
          <p:nvPr>
            <p:ph sz="quarter" idx="1"/>
          </p:nvPr>
        </p:nvSpPr>
        <p:spPr/>
        <p:txBody>
          <a:bodyPr/>
          <a:lstStyle/>
          <a:p>
            <a:pPr algn="l" rtl="0"/>
            <a:r>
              <a:rPr lang="en-US" dirty="0" smtClean="0"/>
              <a:t>Because we want about 10 periods on the screen as well as a corner frequency which filters the noise without harming the data in the signal, we will take sampling frequency as the average 40Hz </a:t>
            </a:r>
          </a:p>
          <a:p>
            <a:pPr marL="0" indent="0" algn="l" rtl="0">
              <a:buNone/>
            </a:pPr>
            <a:r>
              <a:rPr lang="en-US" dirty="0" smtClean="0"/>
              <a:t>(taking 20Hz as the sampling frequency would’ve allowed 10 periods on the screen, but the change between 40-120 BPM would have been more significant and would have allowed more noise to appear at the signal).</a:t>
            </a:r>
            <a:endParaRPr lang="en-US" dirty="0"/>
          </a:p>
          <a:p>
            <a:pPr algn="l" rtl="0"/>
            <a:r>
              <a:rPr lang="en-US" dirty="0" smtClean="0"/>
              <a:t>40Hz allows 5 periods at 40BPM and 15 periods at 120BPM.</a:t>
            </a:r>
          </a:p>
          <a:p>
            <a:pPr algn="l" rtl="0"/>
            <a:r>
              <a:rPr lang="en-US" dirty="0" smtClean="0"/>
              <a:t>The corresponding sampling time is 25msec.</a:t>
            </a:r>
          </a:p>
        </p:txBody>
      </p:sp>
    </p:spTree>
    <p:extLst>
      <p:ext uri="{BB962C8B-B14F-4D97-AF65-F5344CB8AC3E}">
        <p14:creationId xmlns:p14="http://schemas.microsoft.com/office/powerpoint/2010/main" val="646706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Designing a </a:t>
            </a:r>
            <a:r>
              <a:rPr lang="en-US" dirty="0" err="1"/>
              <a:t>Chebyshev</a:t>
            </a:r>
            <a:r>
              <a:rPr lang="en-US" dirty="0"/>
              <a:t> Type 2 Filter.</a:t>
            </a:r>
            <a:endParaRPr lang="he-IL" dirty="0"/>
          </a:p>
        </p:txBody>
      </p:sp>
      <mc:AlternateContent xmlns:mc="http://schemas.openxmlformats.org/markup-compatibility/2006" xmlns:a14="http://schemas.microsoft.com/office/drawing/2010/main">
        <mc:Choice Requires="a14">
          <p:sp>
            <p:nvSpPr>
              <p:cNvPr id="3" name="מציין מיקום תוכן 2"/>
              <p:cNvSpPr>
                <a:spLocks noGrp="1"/>
              </p:cNvSpPr>
              <p:nvPr>
                <p:ph sz="quarter" idx="1"/>
              </p:nvPr>
            </p:nvSpPr>
            <p:spPr/>
            <p:txBody>
              <a:bodyPr>
                <a:normAutofit/>
              </a:bodyPr>
              <a:lstStyle/>
              <a:p>
                <a:pPr algn="l" rtl="0"/>
                <a:r>
                  <a:rPr lang="en-US" sz="1800" dirty="0" smtClean="0"/>
                  <a:t>We will design our filter according to the corner frequency </a:t>
                </a:r>
                <a14:m>
                  <m:oMath xmlns:m="http://schemas.openxmlformats.org/officeDocument/2006/math">
                    <m:f>
                      <m:fPr>
                        <m:ctrlPr>
                          <a:rPr lang="en-US" sz="1800" i="1">
                            <a:latin typeface="Cambria Math"/>
                          </a:rPr>
                        </m:ctrlPr>
                      </m:fPr>
                      <m:num>
                        <m:r>
                          <a:rPr lang="en-US" sz="1800" i="1">
                            <a:latin typeface="Cambria Math"/>
                          </a:rPr>
                          <m:t>2</m:t>
                        </m:r>
                        <m:r>
                          <a:rPr lang="en-US" sz="1800" i="1">
                            <a:latin typeface="Cambria Math"/>
                          </a:rPr>
                          <m:t>∗</m:t>
                        </m:r>
                        <m:r>
                          <a:rPr lang="en-US" sz="1800" i="1">
                            <a:latin typeface="Cambria Math"/>
                          </a:rPr>
                          <m:t>𝑓</m:t>
                        </m:r>
                      </m:num>
                      <m:den>
                        <m:r>
                          <a:rPr lang="en-US" sz="1800" i="1">
                            <a:latin typeface="Cambria Math"/>
                          </a:rPr>
                          <m:t>𝑓𝑠</m:t>
                        </m:r>
                      </m:den>
                    </m:f>
                    <m:r>
                      <a:rPr lang="en-US" sz="1800" i="1">
                        <a:latin typeface="Cambria Math"/>
                      </a:rPr>
                      <m:t>=</m:t>
                    </m:r>
                    <m:f>
                      <m:fPr>
                        <m:ctrlPr>
                          <a:rPr lang="en-US" sz="1800" i="1">
                            <a:latin typeface="Cambria Math"/>
                          </a:rPr>
                        </m:ctrlPr>
                      </m:fPr>
                      <m:num>
                        <m:r>
                          <a:rPr lang="en-US" sz="1800" i="1">
                            <a:latin typeface="Cambria Math"/>
                          </a:rPr>
                          <m:t>2</m:t>
                        </m:r>
                        <m:r>
                          <a:rPr lang="en-US" sz="1800" i="1">
                            <a:latin typeface="Cambria Math"/>
                          </a:rPr>
                          <m:t>∗</m:t>
                        </m:r>
                        <m:r>
                          <a:rPr lang="en-US" sz="1800" i="1">
                            <a:latin typeface="Cambria Math"/>
                          </a:rPr>
                          <m:t>𝑓</m:t>
                        </m:r>
                      </m:num>
                      <m:den>
                        <m:r>
                          <a:rPr lang="en-US" sz="1800" i="1">
                            <a:latin typeface="Cambria Math"/>
                          </a:rPr>
                          <m:t>40</m:t>
                        </m:r>
                      </m:den>
                    </m:f>
                    <m:r>
                      <a:rPr lang="en-US" sz="1800" i="1">
                        <a:latin typeface="Cambria Math"/>
                      </a:rPr>
                      <m:t>=</m:t>
                    </m:r>
                    <m:r>
                      <a:rPr lang="en-US" sz="1800">
                        <a:latin typeface="Cambria Math"/>
                      </a:rPr>
                      <m:t>0</m:t>
                    </m:r>
                    <m:r>
                      <a:rPr lang="en-US" sz="1800">
                        <a:latin typeface="Cambria Math"/>
                      </a:rPr>
                      <m:t>.</m:t>
                    </m:r>
                    <m:r>
                      <a:rPr lang="en-US" sz="1800">
                        <a:latin typeface="Cambria Math"/>
                      </a:rPr>
                      <m:t>033</m:t>
                    </m:r>
                    <m:r>
                      <a:rPr lang="en-US" sz="1800" i="1">
                        <a:latin typeface="Cambria Math"/>
                      </a:rPr>
                      <m:t>−</m:t>
                    </m:r>
                    <m:r>
                      <a:rPr lang="en-US" sz="1800">
                        <a:latin typeface="Cambria Math"/>
                      </a:rPr>
                      <m:t>0</m:t>
                    </m:r>
                    <m:r>
                      <a:rPr lang="en-US" sz="1800">
                        <a:latin typeface="Cambria Math"/>
                      </a:rPr>
                      <m:t>.</m:t>
                    </m:r>
                    <m:r>
                      <a:rPr lang="en-US" sz="1800">
                        <a:latin typeface="Cambria Math"/>
                      </a:rPr>
                      <m:t>1</m:t>
                    </m:r>
                  </m:oMath>
                </a14:m>
                <a:r>
                  <a:rPr lang="en-US" sz="1800" dirty="0" smtClean="0"/>
                  <a:t>.</a:t>
                </a:r>
              </a:p>
              <a:p>
                <a:pPr algn="l" rtl="0"/>
                <a:r>
                  <a:rPr lang="en-US" sz="1800" dirty="0" smtClean="0"/>
                  <a:t>We will take a frequency which a little bit bigger than the corner frequency, since we want that even for the maximal BPM the signal will pass (more noise at lower BPMs).</a:t>
                </a:r>
              </a:p>
              <a:p>
                <a:pPr algn="l" rtl="0"/>
                <a:r>
                  <a:rPr lang="en-US" sz="1800" dirty="0" smtClean="0"/>
                  <a:t>Choosing </a:t>
                </a:r>
                <a:r>
                  <a:rPr lang="en-US" sz="1800" dirty="0" err="1" smtClean="0"/>
                  <a:t>Ws</a:t>
                </a:r>
                <a:r>
                  <a:rPr lang="en-US" sz="1800" dirty="0" smtClean="0"/>
                  <a:t>-the frequency for the edge of the pass band (while experimenting we found that 0.13 is enough).</a:t>
                </a:r>
              </a:p>
              <a:p>
                <a:pPr algn="l" rtl="0"/>
                <a:r>
                  <a:rPr lang="en-US" sz="1800" dirty="0" smtClean="0"/>
                  <a:t>Choosing </a:t>
                </a:r>
                <a:r>
                  <a:rPr lang="en-US" sz="1800" dirty="0" err="1" smtClean="0"/>
                  <a:t>rp</a:t>
                </a:r>
                <a:r>
                  <a:rPr lang="en-US" sz="1800" dirty="0" smtClean="0"/>
                  <a:t>=0.5dB waviness in the pass band.</a:t>
                </a:r>
              </a:p>
              <a:p>
                <a:pPr algn="l" rtl="0"/>
                <a:r>
                  <a:rPr lang="en-US" sz="1800" dirty="0" smtClean="0"/>
                  <a:t>Choosing </a:t>
                </a:r>
                <a:r>
                  <a:rPr lang="en-US" sz="1800" dirty="0" err="1" smtClean="0"/>
                  <a:t>rs</a:t>
                </a:r>
                <a:r>
                  <a:rPr lang="en-US" sz="1800" dirty="0" smtClean="0"/>
                  <a:t>=60dB attenuation after the edge of the pass band.</a:t>
                </a:r>
              </a:p>
            </p:txBody>
          </p:sp>
        </mc:Choice>
        <mc:Fallback xmlns="">
          <p:sp>
            <p:nvSpPr>
              <p:cNvPr id="3" name="מציין מיקום תוכן 2"/>
              <p:cNvSpPr>
                <a:spLocks noGrp="1" noRot="1" noChangeAspect="1" noMove="1" noResize="1" noEditPoints="1" noAdjustHandles="1" noChangeArrowheads="1" noChangeShapeType="1" noTextEdit="1"/>
              </p:cNvSpPr>
              <p:nvPr>
                <p:ph sz="quarter" idx="1"/>
              </p:nvPr>
            </p:nvSpPr>
            <p:spPr>
              <a:blipFill rotWithShape="1">
                <a:blip r:embed="rId2"/>
                <a:stretch>
                  <a:fillRect l="-108"/>
                </a:stretch>
              </a:blipFill>
            </p:spPr>
            <p:txBody>
              <a:bodyPr/>
              <a:lstStyle/>
              <a:p>
                <a:r>
                  <a:rPr lang="he-IL">
                    <a:noFill/>
                  </a:rPr>
                  <a:t> </a:t>
                </a:r>
              </a:p>
            </p:txBody>
          </p:sp>
        </mc:Fallback>
      </mc:AlternateContent>
      <p:pic>
        <p:nvPicPr>
          <p:cNvPr id="4" name="תמונה 3"/>
          <p:cNvPicPr/>
          <p:nvPr/>
        </p:nvPicPr>
        <p:blipFill>
          <a:blip r:embed="rId3">
            <a:extLst>
              <a:ext uri="{28A0092B-C50C-407E-A947-70E740481C1C}">
                <a14:useLocalDpi xmlns:a14="http://schemas.microsoft.com/office/drawing/2010/main" val="0"/>
              </a:ext>
            </a:extLst>
          </a:blip>
          <a:srcRect/>
          <a:stretch>
            <a:fillRect/>
          </a:stretch>
        </p:blipFill>
        <p:spPr bwMode="auto">
          <a:xfrm>
            <a:off x="604157" y="4199163"/>
            <a:ext cx="4447493" cy="1924050"/>
          </a:xfrm>
          <a:prstGeom prst="rect">
            <a:avLst/>
          </a:prstGeom>
          <a:noFill/>
          <a:ln>
            <a:noFill/>
          </a:ln>
        </p:spPr>
      </p:pic>
      <p:pic>
        <p:nvPicPr>
          <p:cNvPr id="5" name="תמונה 4"/>
          <p:cNvPicPr/>
          <p:nvPr/>
        </p:nvPicPr>
        <p:blipFill>
          <a:blip r:embed="rId4">
            <a:extLst>
              <a:ext uri="{28A0092B-C50C-407E-A947-70E740481C1C}">
                <a14:useLocalDpi xmlns:a14="http://schemas.microsoft.com/office/drawing/2010/main" val="0"/>
              </a:ext>
            </a:extLst>
          </a:blip>
          <a:srcRect/>
          <a:stretch>
            <a:fillRect/>
          </a:stretch>
        </p:blipFill>
        <p:spPr bwMode="auto">
          <a:xfrm>
            <a:off x="7156970" y="3038101"/>
            <a:ext cx="5035029" cy="3759514"/>
          </a:xfrm>
          <a:prstGeom prst="rect">
            <a:avLst/>
          </a:prstGeom>
          <a:noFill/>
          <a:ln>
            <a:noFill/>
          </a:ln>
        </p:spPr>
      </p:pic>
    </p:spTree>
    <p:extLst>
      <p:ext uri="{BB962C8B-B14F-4D97-AF65-F5344CB8AC3E}">
        <p14:creationId xmlns:p14="http://schemas.microsoft.com/office/powerpoint/2010/main" val="3757318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PIC GUI default signal </a:t>
            </a:r>
            <a:endParaRPr lang="he-IL" dirty="0"/>
          </a:p>
        </p:txBody>
      </p:sp>
      <p:pic>
        <p:nvPicPr>
          <p:cNvPr id="2050" name="Picture 2" descr="D:\Backup\בראודה\מטלות מבראודה\DSP\Mini Project 2 PPG monitor\Pictures\60 BPM default signal.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853659" y="1527175"/>
            <a:ext cx="643546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44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Finding Maximums and Minimums algorithm</a:t>
            </a:r>
            <a:endParaRPr lang="he-IL" dirty="0"/>
          </a:p>
        </p:txBody>
      </p:sp>
      <p:sp>
        <p:nvSpPr>
          <p:cNvPr id="3" name="מציין מיקום תוכן 2"/>
          <p:cNvSpPr>
            <a:spLocks noGrp="1"/>
          </p:cNvSpPr>
          <p:nvPr>
            <p:ph sz="quarter" idx="1"/>
          </p:nvPr>
        </p:nvSpPr>
        <p:spPr/>
        <p:txBody>
          <a:bodyPr/>
          <a:lstStyle/>
          <a:p>
            <a:pPr algn="l" rtl="0"/>
            <a:r>
              <a:rPr lang="en-US" dirty="0" smtClean="0"/>
              <a:t>We use the shape of the signal and we try to find a range in which grows monastically in the left of the point taken.</a:t>
            </a:r>
          </a:p>
          <a:p>
            <a:pPr algn="l" rtl="0"/>
            <a:r>
              <a:rPr lang="en-US" dirty="0" smtClean="0"/>
              <a:t>We go across the signal to find these points.</a:t>
            </a:r>
          </a:p>
          <a:p>
            <a:pPr algn="l" rtl="0"/>
            <a:r>
              <a:rPr lang="en-US" dirty="0" smtClean="0"/>
              <a:t>We also check for at least 2 indexes further from our point to check we don’t have a multiplication of the same values for one maximum (we only want 1 point to be taken from 1 maximum).</a:t>
            </a:r>
          </a:p>
          <a:p>
            <a:pPr algn="l" rtl="0"/>
            <a:endParaRPr lang="en-US" dirty="0"/>
          </a:p>
          <a:p>
            <a:pPr algn="l" rtl="0"/>
            <a:r>
              <a:rPr lang="en-US" dirty="0" smtClean="0"/>
              <a:t>Same idea goes for minimum finding.</a:t>
            </a:r>
            <a:endParaRPr lang="he-IL" dirty="0"/>
          </a:p>
        </p:txBody>
      </p:sp>
    </p:spTree>
    <p:extLst>
      <p:ext uri="{BB962C8B-B14F-4D97-AF65-F5344CB8AC3E}">
        <p14:creationId xmlns:p14="http://schemas.microsoft.com/office/powerpoint/2010/main" val="2730373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dirty="0" smtClean="0"/>
              <a:t>Calculating Amplitudes, Time Periods, Rising Times and BPM</a:t>
            </a:r>
            <a:endParaRPr lang="he-IL" dirty="0"/>
          </a:p>
        </p:txBody>
      </p:sp>
      <p:sp>
        <p:nvSpPr>
          <p:cNvPr id="3" name="מציין מיקום תוכן 2"/>
          <p:cNvSpPr>
            <a:spLocks noGrp="1"/>
          </p:cNvSpPr>
          <p:nvPr>
            <p:ph sz="quarter" idx="1"/>
          </p:nvPr>
        </p:nvSpPr>
        <p:spPr/>
        <p:txBody>
          <a:bodyPr>
            <a:normAutofit fontScale="85000" lnSpcReduction="20000"/>
          </a:bodyPr>
          <a:lstStyle/>
          <a:p>
            <a:pPr algn="l" rtl="0"/>
            <a:r>
              <a:rPr lang="en-US" dirty="0" smtClean="0"/>
              <a:t>Amplitudes: </a:t>
            </a:r>
            <a:r>
              <a:rPr lang="en-US" dirty="0" smtClean="0"/>
              <a:t>We hold an arrays of maximum values and their indexes, from them we deduce the amplitude.</a:t>
            </a:r>
            <a:endParaRPr lang="en-US" dirty="0" smtClean="0"/>
          </a:p>
          <a:p>
            <a:pPr algn="l" rtl="0"/>
            <a:r>
              <a:rPr lang="en-US" dirty="0" smtClean="0"/>
              <a:t>Time periods: Period can be found by subtracting two indexes of </a:t>
            </a:r>
            <a:r>
              <a:rPr lang="en-US" dirty="0" smtClean="0"/>
              <a:t>minimums</a:t>
            </a:r>
            <a:r>
              <a:rPr lang="en-US" dirty="0" smtClean="0"/>
              <a:t>.</a:t>
            </a:r>
          </a:p>
          <a:p>
            <a:pPr algn="l" rtl="0"/>
            <a:r>
              <a:rPr lang="en-US" dirty="0" smtClean="0"/>
              <a:t>Rising times: Rising time can be found by subtracting a maximum index with a minimum index from before the </a:t>
            </a:r>
            <a:r>
              <a:rPr lang="en-US" dirty="0" smtClean="0"/>
              <a:t>maximum (we search first for the minimum).</a:t>
            </a:r>
            <a:endParaRPr lang="en-US" dirty="0" smtClean="0"/>
          </a:p>
          <a:p>
            <a:pPr algn="l" rtl="0"/>
            <a:r>
              <a:rPr lang="en-US" dirty="0" smtClean="0"/>
              <a:t>BPM: first we must find the IBI (Inter Beat Interval</a:t>
            </a:r>
            <a:r>
              <a:rPr lang="en-US" dirty="0" smtClean="0"/>
              <a:t>), which is the true moment of start for the heart beat , </a:t>
            </a:r>
            <a:r>
              <a:rPr lang="en-US" dirty="0" smtClean="0"/>
              <a:t>which is the time it take to get to half of the </a:t>
            </a:r>
            <a:r>
              <a:rPr lang="en-US" dirty="0" smtClean="0"/>
              <a:t>amplitude       (we 50%, but some Cardiologists assume its at 25% of the rise) (we presume our rise is linear):</a:t>
            </a:r>
            <a:endParaRPr lang="en-US" dirty="0" smtClean="0"/>
          </a:p>
          <a:p>
            <a:pPr marL="0" indent="0" algn="l" rtl="0">
              <a:buNone/>
            </a:pPr>
            <a:r>
              <a:rPr lang="en-US" dirty="0" smtClean="0"/>
              <a:t>                                    IBI = minimum index + (PPG period)/2</a:t>
            </a:r>
          </a:p>
          <a:p>
            <a:pPr algn="l" rtl="0"/>
            <a:r>
              <a:rPr lang="en-US" dirty="0" smtClean="0"/>
              <a:t>BPM can be found by dividing our sampling frequency or our timer with an average of IBI values (we find an average of </a:t>
            </a:r>
            <a:r>
              <a:rPr lang="en-US" dirty="0" smtClean="0"/>
              <a:t>the amount of IBI values which appear on 1 screen iteration):</a:t>
            </a:r>
            <a:endParaRPr lang="en-US" dirty="0" smtClean="0"/>
          </a:p>
          <a:p>
            <a:pPr marL="0" indent="0" algn="l" rtl="0">
              <a:buNone/>
            </a:pPr>
            <a:r>
              <a:rPr lang="en-US" dirty="0" smtClean="0"/>
              <a:t>                                    BPM = </a:t>
            </a:r>
            <a:r>
              <a:rPr lang="en-US" dirty="0" err="1" smtClean="0"/>
              <a:t>F</a:t>
            </a:r>
            <a:r>
              <a:rPr lang="en-US" sz="1400" dirty="0" err="1" smtClean="0"/>
              <a:t>interupt</a:t>
            </a:r>
            <a:r>
              <a:rPr lang="en-US" dirty="0" smtClean="0"/>
              <a:t>/IBI average</a:t>
            </a:r>
            <a:endParaRPr lang="he-IL" dirty="0"/>
          </a:p>
        </p:txBody>
      </p:sp>
    </p:spTree>
    <p:extLst>
      <p:ext uri="{BB962C8B-B14F-4D97-AF65-F5344CB8AC3E}">
        <p14:creationId xmlns:p14="http://schemas.microsoft.com/office/powerpoint/2010/main" val="307252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Tests Documentation Of PPG Monitor</a:t>
            </a:r>
            <a:endParaRPr lang="he-IL" dirty="0"/>
          </a:p>
        </p:txBody>
      </p:sp>
      <p:sp>
        <p:nvSpPr>
          <p:cNvPr id="3" name="מציין מיקום תוכן 2"/>
          <p:cNvSpPr>
            <a:spLocks noGrp="1"/>
          </p:cNvSpPr>
          <p:nvPr>
            <p:ph sz="quarter" idx="1"/>
          </p:nvPr>
        </p:nvSpPr>
        <p:spPr/>
        <p:txBody>
          <a:bodyPr/>
          <a:lstStyle/>
          <a:p>
            <a:pPr algn="l" rtl="0"/>
            <a:r>
              <a:rPr lang="en-US" dirty="0" smtClean="0"/>
              <a:t>Filtering a Noise filled PPG using IIR Filtration:</a:t>
            </a:r>
            <a:endParaRPr lang="he-IL" dirty="0"/>
          </a:p>
        </p:txBody>
      </p:sp>
      <p:pic>
        <p:nvPicPr>
          <p:cNvPr id="2050" name="Picture 2" descr="D:\Backup\בראודה\מטלות מבראודה\DSP\Mini Project 2 PPG monitor\Pictures\Noise Filtering check.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271" y="2201171"/>
            <a:ext cx="5482771" cy="449724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Backup\בראודה\מטלות מבראודה\DSP\Mini Project 2 PPG monitor\Pictures\noisy signal 60 BP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342" y="2201171"/>
            <a:ext cx="6172200" cy="449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6820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Tests Documentation Of PPG Monitor</a:t>
            </a:r>
            <a:endParaRPr lang="he-IL" dirty="0"/>
          </a:p>
        </p:txBody>
      </p:sp>
      <p:sp>
        <p:nvSpPr>
          <p:cNvPr id="3" name="מציין מיקום תוכן 2"/>
          <p:cNvSpPr>
            <a:spLocks noGrp="1"/>
          </p:cNvSpPr>
          <p:nvPr>
            <p:ph sz="quarter" idx="1"/>
          </p:nvPr>
        </p:nvSpPr>
        <p:spPr/>
        <p:txBody>
          <a:bodyPr>
            <a:normAutofit/>
          </a:bodyPr>
          <a:lstStyle/>
          <a:p>
            <a:pPr algn="l" rtl="0"/>
            <a:r>
              <a:rPr lang="en-US" sz="2400" dirty="0" smtClean="0"/>
              <a:t>Finding maximums and minimums in the signal in order to progress:</a:t>
            </a:r>
          </a:p>
          <a:p>
            <a:pPr algn="l" rtl="0"/>
            <a:r>
              <a:rPr lang="en-US" sz="2400" dirty="0" smtClean="0"/>
              <a:t>Our found maximums and minimums while programing were marked with a line.</a:t>
            </a:r>
            <a:endParaRPr lang="he-IL" sz="2400" dirty="0"/>
          </a:p>
        </p:txBody>
      </p:sp>
      <p:pic>
        <p:nvPicPr>
          <p:cNvPr id="1026" name="Picture 2" descr="D:\Backup\בראודה\מטלות מבראודה\DSP\Mini Project 2 PPG monitor\Pictures\finding absolute maximums and minimum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521" y="2667759"/>
            <a:ext cx="5465308" cy="419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54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PPG: Theory</a:t>
            </a:r>
            <a:endParaRPr lang="he-IL" dirty="0"/>
          </a:p>
        </p:txBody>
      </p:sp>
      <p:sp>
        <p:nvSpPr>
          <p:cNvPr id="3" name="מציין מיקום תוכן 2"/>
          <p:cNvSpPr>
            <a:spLocks noGrp="1"/>
          </p:cNvSpPr>
          <p:nvPr>
            <p:ph sz="quarter" idx="1"/>
          </p:nvPr>
        </p:nvSpPr>
        <p:spPr/>
        <p:txBody>
          <a:bodyPr>
            <a:normAutofit/>
          </a:bodyPr>
          <a:lstStyle/>
          <a:p>
            <a:pPr algn="l" rtl="0"/>
            <a:r>
              <a:rPr lang="en-US" sz="2000" dirty="0"/>
              <a:t>2. Typical noise and other signals mixed with PPG </a:t>
            </a:r>
            <a:r>
              <a:rPr lang="en-US" sz="2000" dirty="0" smtClean="0"/>
              <a:t>signal:</a:t>
            </a:r>
          </a:p>
          <a:p>
            <a:pPr algn="l" rtl="0"/>
            <a:endParaRPr lang="en-US" sz="2000" dirty="0" smtClean="0"/>
          </a:p>
          <a:p>
            <a:pPr marL="457200" indent="-457200" algn="l" rtl="0">
              <a:buAutoNum type="arabicParenR"/>
            </a:pPr>
            <a:r>
              <a:rPr lang="en-US" sz="2000" dirty="0" smtClean="0"/>
              <a:t>Motion artifacts caused by the subject, or by the surroundings, which have varying frequencies which may have the same range of the signal frequencies.</a:t>
            </a:r>
          </a:p>
          <a:p>
            <a:pPr marL="457200" indent="-457200" algn="l" rtl="0">
              <a:buAutoNum type="arabicParenR"/>
            </a:pPr>
            <a:r>
              <a:rPr lang="en-US" sz="2000" dirty="0" smtClean="0"/>
              <a:t>White Noise can be mixed with the PPG signal.</a:t>
            </a:r>
          </a:p>
          <a:p>
            <a:pPr marL="457200" indent="-457200" algn="l" rtl="0">
              <a:buAutoNum type="arabicParenR"/>
            </a:pPr>
            <a:r>
              <a:rPr lang="en-US" sz="2000" dirty="0" smtClean="0"/>
              <a:t>DC levels which contain: constant arterial blood absorption, venous blood absorption and tissue and bone absorption.</a:t>
            </a:r>
          </a:p>
          <a:p>
            <a:pPr marL="457200" indent="-457200" algn="l" rtl="0">
              <a:buAutoNum type="arabicParenR"/>
            </a:pPr>
            <a:r>
              <a:rPr lang="en-US" sz="2000" dirty="0" smtClean="0"/>
              <a:t>Heart beats which represents Human breathes can also be mixed with the PPG signal.</a:t>
            </a:r>
          </a:p>
        </p:txBody>
      </p:sp>
    </p:spTree>
    <p:extLst>
      <p:ext uri="{BB962C8B-B14F-4D97-AF65-F5344CB8AC3E}">
        <p14:creationId xmlns:p14="http://schemas.microsoft.com/office/powerpoint/2010/main" val="4269890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Tests Documentation Of PPG Monitor</a:t>
            </a:r>
            <a:endParaRPr lang="he-IL" dirty="0"/>
          </a:p>
        </p:txBody>
      </p:sp>
      <p:sp>
        <p:nvSpPr>
          <p:cNvPr id="3" name="מציין מיקום תוכן 2"/>
          <p:cNvSpPr>
            <a:spLocks noGrp="1"/>
          </p:cNvSpPr>
          <p:nvPr>
            <p:ph sz="quarter" idx="1"/>
          </p:nvPr>
        </p:nvSpPr>
        <p:spPr/>
        <p:txBody>
          <a:bodyPr/>
          <a:lstStyle/>
          <a:p>
            <a:pPr algn="l" rtl="0"/>
            <a:r>
              <a:rPr lang="en-US" dirty="0" smtClean="0"/>
              <a:t>Showing that there is maximum 15 pulses and minimum 5 pulses of signal.</a:t>
            </a:r>
            <a:endParaRPr lang="he-IL" dirty="0"/>
          </a:p>
        </p:txBody>
      </p:sp>
      <p:pic>
        <p:nvPicPr>
          <p:cNvPr id="5122" name="Picture 2" descr="D:\Backup\בראודה\מטלות מבראודה\DSP\Mini Project 2 PPG monitor\Pictures\40 BPM 5 puls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9" y="2775149"/>
            <a:ext cx="5148262" cy="358616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D:\Backup\בראודה\מטלות מבראודה\DSP\Mini Project 2 PPG monitor\Pictures\120 BPM 15 puls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99" y="2640414"/>
            <a:ext cx="4976813" cy="385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369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Tests Documentation Of PPG Monitor</a:t>
            </a:r>
            <a:endParaRPr lang="he-IL" dirty="0"/>
          </a:p>
        </p:txBody>
      </p:sp>
      <p:sp>
        <p:nvSpPr>
          <p:cNvPr id="3" name="מציין מיקום תוכן 2"/>
          <p:cNvSpPr>
            <a:spLocks noGrp="1"/>
          </p:cNvSpPr>
          <p:nvPr>
            <p:ph sz="quarter" idx="1"/>
          </p:nvPr>
        </p:nvSpPr>
        <p:spPr/>
        <p:txBody>
          <a:bodyPr/>
          <a:lstStyle/>
          <a:p>
            <a:pPr algn="l" rtl="0"/>
            <a:r>
              <a:rPr lang="en-US" dirty="0" smtClean="0"/>
              <a:t>Changing amplitude to 0.2 volts.</a:t>
            </a:r>
            <a:endParaRPr lang="he-IL" dirty="0"/>
          </a:p>
        </p:txBody>
      </p:sp>
      <p:pic>
        <p:nvPicPr>
          <p:cNvPr id="6146" name="Picture 2" descr="D:\Backup\בראודה\מטלות מבראודה\DSP\Mini Project 2 PPG monitor\Pictures\amplitude change to 0.2 vol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9" y="2065948"/>
            <a:ext cx="6253161" cy="463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07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Tests Documentation Of PPG Monitor</a:t>
            </a:r>
            <a:endParaRPr lang="he-IL" dirty="0"/>
          </a:p>
        </p:txBody>
      </p:sp>
      <p:sp>
        <p:nvSpPr>
          <p:cNvPr id="3" name="מציין מיקום תוכן 2"/>
          <p:cNvSpPr>
            <a:spLocks noGrp="1"/>
          </p:cNvSpPr>
          <p:nvPr>
            <p:ph sz="quarter" idx="1"/>
          </p:nvPr>
        </p:nvSpPr>
        <p:spPr/>
        <p:txBody>
          <a:bodyPr/>
          <a:lstStyle/>
          <a:p>
            <a:pPr algn="l" rtl="0"/>
            <a:r>
              <a:rPr lang="en-US" dirty="0" smtClean="0"/>
              <a:t>Changing time Period</a:t>
            </a:r>
            <a:endParaRPr lang="he-IL" dirty="0"/>
          </a:p>
        </p:txBody>
      </p:sp>
      <p:pic>
        <p:nvPicPr>
          <p:cNvPr id="7170" name="Picture 2" descr="D:\Backup\בראודה\מטלות מבראודה\DSP\Mini Project 2 PPG monitor\Pictures\raising time perio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539" y="2150317"/>
            <a:ext cx="6253161" cy="4555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700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Tests Documentation Of PPG Monitor</a:t>
            </a:r>
            <a:endParaRPr lang="he-IL" dirty="0"/>
          </a:p>
        </p:txBody>
      </p:sp>
      <p:sp>
        <p:nvSpPr>
          <p:cNvPr id="3" name="מציין מיקום תוכן 2"/>
          <p:cNvSpPr>
            <a:spLocks noGrp="1"/>
          </p:cNvSpPr>
          <p:nvPr>
            <p:ph sz="quarter" idx="1"/>
          </p:nvPr>
        </p:nvSpPr>
        <p:spPr/>
        <p:txBody>
          <a:bodyPr/>
          <a:lstStyle/>
          <a:p>
            <a:pPr algn="l" rtl="0"/>
            <a:r>
              <a:rPr lang="en-US" dirty="0" smtClean="0"/>
              <a:t>Changing rising time from 200 </a:t>
            </a:r>
            <a:r>
              <a:rPr lang="en-US" dirty="0" err="1" smtClean="0"/>
              <a:t>mSec</a:t>
            </a:r>
            <a:r>
              <a:rPr lang="en-US" dirty="0" smtClean="0"/>
              <a:t> to 450 </a:t>
            </a:r>
            <a:r>
              <a:rPr lang="en-US" dirty="0" err="1" smtClean="0"/>
              <a:t>mSec</a:t>
            </a:r>
            <a:endParaRPr lang="he-IL" dirty="0"/>
          </a:p>
        </p:txBody>
      </p:sp>
      <p:pic>
        <p:nvPicPr>
          <p:cNvPr id="8194" name="Picture 2" descr="D:\Backup\בראודה\מטלות מבראודה\DSP\Mini Project 2 PPG monitor\Pictures\raising rising time from 200 to 450 ms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2168217"/>
            <a:ext cx="6300787" cy="454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70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Evaluation for PPG Monitor accuracy in real life</a:t>
            </a:r>
            <a:endParaRPr lang="he-IL" dirty="0"/>
          </a:p>
        </p:txBody>
      </p:sp>
      <p:sp>
        <p:nvSpPr>
          <p:cNvPr id="3" name="מציין מיקום תוכן 2"/>
          <p:cNvSpPr>
            <a:spLocks noGrp="1"/>
          </p:cNvSpPr>
          <p:nvPr>
            <p:ph sz="quarter" idx="1"/>
          </p:nvPr>
        </p:nvSpPr>
        <p:spPr/>
        <p:txBody>
          <a:bodyPr/>
          <a:lstStyle/>
          <a:p>
            <a:pPr algn="l" rtl="0"/>
            <a:r>
              <a:rPr lang="en-US" dirty="0" smtClean="0"/>
              <a:t>If suddenly the connection between the </a:t>
            </a:r>
            <a:r>
              <a:rPr lang="en-US" dirty="0" err="1" smtClean="0"/>
              <a:t>Arduino</a:t>
            </a:r>
            <a:r>
              <a:rPr lang="en-US" dirty="0" smtClean="0"/>
              <a:t> and PIC32 is broken and then put back (an effect similar to motion artifact), the signal will be distorted and the authorized personnel which check the Monitor, might think an emergency is happening, while nothing of importance has happened.</a:t>
            </a:r>
          </a:p>
        </p:txBody>
      </p:sp>
      <p:pic>
        <p:nvPicPr>
          <p:cNvPr id="1026" name="Picture 2" descr="D:\Backup\בראודה\מטלות מבראודה\DSP\Mini Project 2 PPG monitor\Pictures\sudden disconnection.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3828" y="3295708"/>
            <a:ext cx="4390321" cy="334395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Backup\בראודה\מטלות מבראודה\DSP\Mini Project 2 PPG monitor\Pictures\sudden arduino disconnect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600" y="3295708"/>
            <a:ext cx="4391800" cy="320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025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Evaluation for PPG Monitor accuracy in real life</a:t>
            </a:r>
            <a:endParaRPr lang="he-IL" dirty="0"/>
          </a:p>
        </p:txBody>
      </p:sp>
      <p:sp>
        <p:nvSpPr>
          <p:cNvPr id="3" name="מציין מיקום תוכן 2"/>
          <p:cNvSpPr>
            <a:spLocks noGrp="1"/>
          </p:cNvSpPr>
          <p:nvPr>
            <p:ph sz="quarter" idx="1"/>
          </p:nvPr>
        </p:nvSpPr>
        <p:spPr/>
        <p:txBody>
          <a:bodyPr/>
          <a:lstStyle/>
          <a:p>
            <a:pPr algn="l" rtl="0"/>
            <a:r>
              <a:rPr lang="en-US" sz="2400" dirty="0"/>
              <a:t>One way of dealing with this kind of phenomenon is to </a:t>
            </a:r>
            <a:r>
              <a:rPr lang="en-US" sz="2400" dirty="0" smtClean="0"/>
              <a:t>generate </a:t>
            </a:r>
            <a:r>
              <a:rPr lang="en-US" sz="2400" dirty="0"/>
              <a:t>a signal inside the PIC which the PPG signal will rely upon, it will be able to detect irregular disturbances and will </a:t>
            </a:r>
            <a:r>
              <a:rPr lang="en-US" sz="2400" dirty="0" smtClean="0"/>
              <a:t>not false </a:t>
            </a:r>
            <a:r>
              <a:rPr lang="en-US" sz="2400" dirty="0"/>
              <a:t>alarm the authorized staff</a:t>
            </a:r>
            <a:r>
              <a:rPr lang="en-US" sz="2400" dirty="0" smtClean="0"/>
              <a:t>.</a:t>
            </a:r>
          </a:p>
          <a:p>
            <a:pPr algn="l" rtl="0"/>
            <a:r>
              <a:rPr lang="en-US" sz="2400" dirty="0" smtClean="0"/>
              <a:t>An </a:t>
            </a:r>
            <a:r>
              <a:rPr lang="en-US" sz="2400" dirty="0"/>
              <a:t>other way is using a is to use a simple acceleration sensor of a piezoelectric </a:t>
            </a:r>
            <a:r>
              <a:rPr lang="en-US" sz="2400" dirty="0" smtClean="0"/>
              <a:t>element</a:t>
            </a:r>
            <a:r>
              <a:rPr lang="en-US" sz="2400" dirty="0"/>
              <a:t> in order to get information about the desired signal or motion to estimate the motion artifact noise or to generate the reference signal in order to get the filtered one</a:t>
            </a:r>
            <a:r>
              <a:rPr lang="en-US" sz="2400" dirty="0" smtClean="0"/>
              <a:t>. This signal could </a:t>
            </a:r>
            <a:r>
              <a:rPr lang="en-US" sz="2400" dirty="0"/>
              <a:t>differentiate</a:t>
            </a:r>
            <a:r>
              <a:rPr lang="en-US" sz="2400" dirty="0" smtClean="0"/>
              <a:t> whether or not there is a disconnection or an actual flaw in the PPG signal</a:t>
            </a:r>
            <a:endParaRPr lang="he-IL" sz="2400" dirty="0"/>
          </a:p>
          <a:p>
            <a:pPr algn="l" rtl="0"/>
            <a:endParaRPr lang="he-IL"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6983" y="4745620"/>
            <a:ext cx="4955017" cy="2112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544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PPG: Theory</a:t>
            </a:r>
            <a:endParaRPr lang="he-IL" dirty="0"/>
          </a:p>
        </p:txBody>
      </p:sp>
      <p:sp>
        <p:nvSpPr>
          <p:cNvPr id="3" name="מציין מיקום תוכן 2"/>
          <p:cNvSpPr>
            <a:spLocks noGrp="1"/>
          </p:cNvSpPr>
          <p:nvPr>
            <p:ph sz="quarter" idx="1"/>
          </p:nvPr>
        </p:nvSpPr>
        <p:spPr/>
        <p:txBody>
          <a:bodyPr>
            <a:normAutofit/>
          </a:bodyPr>
          <a:lstStyle/>
          <a:p>
            <a:pPr algn="l" rtl="0"/>
            <a:r>
              <a:rPr lang="en-US" sz="2000" dirty="0"/>
              <a:t>3. Which parameters of the PPG signal are important and </a:t>
            </a:r>
            <a:r>
              <a:rPr lang="en-US" sz="2000" dirty="0" smtClean="0"/>
              <a:t>why?</a:t>
            </a:r>
          </a:p>
          <a:p>
            <a:pPr algn="l" rtl="0"/>
            <a:endParaRPr lang="en-US" sz="2000" dirty="0"/>
          </a:p>
          <a:p>
            <a:pPr algn="l" rtl="0"/>
            <a:r>
              <a:rPr lang="en-US" sz="2000" dirty="0"/>
              <a:t>Local Amplitude of the specific PPG </a:t>
            </a:r>
            <a:r>
              <a:rPr lang="en-US" sz="2000" dirty="0" smtClean="0"/>
              <a:t>signal:  indicates high or low heart pulse.</a:t>
            </a:r>
          </a:p>
          <a:p>
            <a:pPr algn="l" rtl="0"/>
            <a:r>
              <a:rPr lang="en-US" sz="2000" dirty="0"/>
              <a:t>Local </a:t>
            </a:r>
            <a:r>
              <a:rPr lang="en-US" sz="2000" dirty="0" smtClean="0"/>
              <a:t>Period of heart beats: indicates on a fast or slow heart beats.</a:t>
            </a:r>
          </a:p>
          <a:p>
            <a:pPr algn="l" rtl="0"/>
            <a:r>
              <a:rPr lang="en-US" sz="2000" dirty="0"/>
              <a:t>Rising time of the specific PPG </a:t>
            </a:r>
            <a:r>
              <a:rPr lang="en-US" sz="2000" dirty="0" smtClean="0"/>
              <a:t>signal: indicates the true</a:t>
            </a:r>
          </a:p>
          <a:p>
            <a:pPr marL="0" indent="0" algn="l" rtl="0">
              <a:buNone/>
            </a:pPr>
            <a:r>
              <a:rPr lang="en-US" sz="2000" dirty="0" smtClean="0"/>
              <a:t>moment when the hearts beats occurs.</a:t>
            </a:r>
          </a:p>
          <a:p>
            <a:pPr algn="l" rtl="0"/>
            <a:r>
              <a:rPr lang="en-US" sz="2000" dirty="0"/>
              <a:t>oxygen saturation, blood pressure and arterial stiffness, </a:t>
            </a:r>
            <a:endParaRPr lang="en-US" sz="2000" dirty="0" smtClean="0"/>
          </a:p>
          <a:p>
            <a:pPr marL="0" indent="0" algn="l" rtl="0">
              <a:buNone/>
            </a:pPr>
            <a:r>
              <a:rPr lang="en-US" sz="2000" dirty="0"/>
              <a:t>cardiac output: </a:t>
            </a:r>
            <a:r>
              <a:rPr lang="en-US" sz="2000" dirty="0" smtClean="0"/>
              <a:t>can assess </a:t>
            </a:r>
            <a:r>
              <a:rPr lang="en-US" sz="2000" dirty="0"/>
              <a:t>autonomic function </a:t>
            </a:r>
            <a:endParaRPr lang="en-US" sz="2000" dirty="0" smtClean="0"/>
          </a:p>
          <a:p>
            <a:pPr marL="0" indent="0" algn="l" rtl="0">
              <a:buNone/>
            </a:pPr>
            <a:r>
              <a:rPr lang="en-US" sz="2000" dirty="0" smtClean="0"/>
              <a:t>and detect </a:t>
            </a:r>
            <a:r>
              <a:rPr lang="en-US" sz="2000" dirty="0"/>
              <a:t>peripheral vascular diseases.</a:t>
            </a:r>
            <a:endParaRPr lang="en-US" sz="2000" dirty="0" smtClean="0"/>
          </a:p>
          <a:p>
            <a:pPr marL="0" indent="0" algn="l" rtl="0">
              <a:buNone/>
            </a:pPr>
            <a:endParaRPr lang="en-US"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9766" y="3173571"/>
            <a:ext cx="3683645" cy="227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598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PPG: Theory</a:t>
            </a:r>
            <a:endParaRPr lang="he-IL" dirty="0"/>
          </a:p>
        </p:txBody>
      </p:sp>
      <p:sp>
        <p:nvSpPr>
          <p:cNvPr id="3" name="מציין מיקום תוכן 2"/>
          <p:cNvSpPr>
            <a:spLocks noGrp="1"/>
          </p:cNvSpPr>
          <p:nvPr>
            <p:ph sz="quarter" idx="1"/>
          </p:nvPr>
        </p:nvSpPr>
        <p:spPr/>
        <p:txBody>
          <a:bodyPr>
            <a:normAutofit/>
          </a:bodyPr>
          <a:lstStyle/>
          <a:p>
            <a:pPr algn="l" rtl="0"/>
            <a:r>
              <a:rPr lang="en-US" sz="2400" dirty="0"/>
              <a:t>4. Which DSP techniques are used to process and </a:t>
            </a:r>
            <a:r>
              <a:rPr lang="en-US" sz="2400" dirty="0" smtClean="0"/>
              <a:t>analyze </a:t>
            </a:r>
            <a:r>
              <a:rPr lang="en-US" sz="2400" dirty="0"/>
              <a:t>PPG signal in the commercial </a:t>
            </a:r>
            <a:r>
              <a:rPr lang="en-US" sz="2400" dirty="0" smtClean="0"/>
              <a:t>devices?</a:t>
            </a:r>
          </a:p>
          <a:p>
            <a:pPr algn="l" rtl="0"/>
            <a:endParaRPr lang="en-US" sz="2400" dirty="0" smtClean="0"/>
          </a:p>
          <a:p>
            <a:pPr algn="l" rtl="0"/>
            <a:r>
              <a:rPr lang="en-US" sz="2400" dirty="0"/>
              <a:t>least mean </a:t>
            </a:r>
            <a:r>
              <a:rPr lang="en-US" sz="2400" dirty="0" smtClean="0"/>
              <a:t>square (</a:t>
            </a:r>
            <a:r>
              <a:rPr lang="en-US" sz="2400" dirty="0"/>
              <a:t>LMS) algorithm is used to extract the actual signal from the noisy </a:t>
            </a:r>
            <a:r>
              <a:rPr lang="en-US" sz="2400" dirty="0" smtClean="0"/>
              <a:t>filled signal. </a:t>
            </a:r>
          </a:p>
          <a:p>
            <a:pPr algn="l" rtl="0"/>
            <a:r>
              <a:rPr lang="en-US" sz="2400" dirty="0" smtClean="0"/>
              <a:t>FIR filtering for removing unwanted signals.</a:t>
            </a:r>
          </a:p>
          <a:p>
            <a:pPr algn="l" rtl="0"/>
            <a:r>
              <a:rPr lang="en-US" sz="2400" dirty="0" smtClean="0"/>
              <a:t>IIR filtering for DC removal.</a:t>
            </a:r>
          </a:p>
          <a:p>
            <a:pPr algn="l" rtl="0"/>
            <a:r>
              <a:rPr lang="en-US" sz="2400" dirty="0" smtClean="0"/>
              <a:t>Recording, in order to save a signal which was not checked upon.</a:t>
            </a:r>
          </a:p>
          <a:p>
            <a:pPr marL="0" indent="0" algn="l" rtl="0">
              <a:buNone/>
            </a:pPr>
            <a:endParaRPr lang="he-IL" sz="2400" dirty="0"/>
          </a:p>
        </p:txBody>
      </p:sp>
    </p:spTree>
    <p:extLst>
      <p:ext uri="{BB962C8B-B14F-4D97-AF65-F5344CB8AC3E}">
        <p14:creationId xmlns:p14="http://schemas.microsoft.com/office/powerpoint/2010/main" val="1872396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PPG: Theory</a:t>
            </a:r>
            <a:endParaRPr lang="he-IL" dirty="0"/>
          </a:p>
        </p:txBody>
      </p:sp>
      <p:sp>
        <p:nvSpPr>
          <p:cNvPr id="3" name="מציין מיקום תוכן 2"/>
          <p:cNvSpPr>
            <a:spLocks noGrp="1"/>
          </p:cNvSpPr>
          <p:nvPr>
            <p:ph sz="quarter" idx="1"/>
          </p:nvPr>
        </p:nvSpPr>
        <p:spPr/>
        <p:txBody>
          <a:bodyPr>
            <a:normAutofit lnSpcReduction="10000"/>
          </a:bodyPr>
          <a:lstStyle/>
          <a:p>
            <a:pPr algn="l" rtl="0"/>
            <a:r>
              <a:rPr lang="en-US" sz="2400" dirty="0"/>
              <a:t>5. When and how PPG RT monitoring can save </a:t>
            </a:r>
            <a:r>
              <a:rPr lang="en-US" sz="2400" dirty="0" smtClean="0"/>
              <a:t>life?</a:t>
            </a:r>
          </a:p>
          <a:p>
            <a:pPr algn="l" rtl="0"/>
            <a:endParaRPr lang="en-US" sz="2400" dirty="0"/>
          </a:p>
          <a:p>
            <a:pPr algn="l" rtl="0"/>
            <a:r>
              <a:rPr lang="en-US" sz="2400" dirty="0" smtClean="0"/>
              <a:t>By monitoring Oxygen levels, Asthma attacks can be prevented long before an irreversible damage </a:t>
            </a:r>
            <a:r>
              <a:rPr lang="en-US" sz="2400" dirty="0"/>
              <a:t>is occurred, </a:t>
            </a:r>
            <a:r>
              <a:rPr lang="en-US" sz="2400" dirty="0" smtClean="0"/>
              <a:t>Cerebral </a:t>
            </a:r>
            <a:r>
              <a:rPr lang="en-US" sz="2400" dirty="0"/>
              <a:t>Vascular </a:t>
            </a:r>
            <a:r>
              <a:rPr lang="en-US" sz="2400" dirty="0" smtClean="0"/>
              <a:t>Accidents (Strokes) can be also be prevented.</a:t>
            </a:r>
          </a:p>
          <a:p>
            <a:pPr algn="l" rtl="0"/>
            <a:r>
              <a:rPr lang="en-US" sz="2400" dirty="0" smtClean="0"/>
              <a:t>By monitoring the BPM, the rate of blood pressure (high/low) can be deduced (we can find out if the blood is circulating in a correct pace).</a:t>
            </a:r>
          </a:p>
          <a:p>
            <a:pPr algn="l" rtl="0"/>
            <a:r>
              <a:rPr lang="en-US" sz="2400" dirty="0" smtClean="0"/>
              <a:t>In real time a patient can </a:t>
            </a:r>
            <a:r>
              <a:rPr lang="en-US" sz="2400" dirty="0"/>
              <a:t>be </a:t>
            </a:r>
            <a:r>
              <a:rPr lang="en-US" sz="2400" dirty="0" smtClean="0"/>
              <a:t>immediately operated on if the reading of the PPG monitor are relevant to the situation</a:t>
            </a:r>
            <a:r>
              <a:rPr lang="en-US" sz="2400" dirty="0" smtClean="0"/>
              <a:t>.</a:t>
            </a:r>
          </a:p>
          <a:p>
            <a:pPr algn="l" rtl="0"/>
            <a:r>
              <a:rPr lang="en-US" sz="2400" dirty="0"/>
              <a:t>T</a:t>
            </a:r>
            <a:r>
              <a:rPr lang="en-US" sz="2400" dirty="0" smtClean="0"/>
              <a:t>he </a:t>
            </a:r>
            <a:r>
              <a:rPr lang="en-US" sz="2400" dirty="0"/>
              <a:t>personal health care of old people is of great importance for prevention and rehabilitation. Continuous monitoring of vital parameters is essential for that aim. </a:t>
            </a:r>
            <a:endParaRPr lang="he-IL" sz="2400" dirty="0"/>
          </a:p>
        </p:txBody>
      </p:sp>
    </p:spTree>
    <p:extLst>
      <p:ext uri="{BB962C8B-B14F-4D97-AF65-F5344CB8AC3E}">
        <p14:creationId xmlns:p14="http://schemas.microsoft.com/office/powerpoint/2010/main" val="2610100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Model of the PPG Signal</a:t>
            </a:r>
            <a:endParaRPr lang="he-IL" dirty="0"/>
          </a:p>
        </p:txBody>
      </p:sp>
      <p:sp>
        <p:nvSpPr>
          <p:cNvPr id="3" name="מציין מיקום תוכן 2"/>
          <p:cNvSpPr>
            <a:spLocks noGrp="1"/>
          </p:cNvSpPr>
          <p:nvPr>
            <p:ph sz="quarter" idx="1"/>
          </p:nvPr>
        </p:nvSpPr>
        <p:spPr/>
        <p:txBody>
          <a:bodyPr/>
          <a:lstStyle/>
          <a:p>
            <a:pPr algn="l" rtl="0"/>
            <a:r>
              <a:rPr lang="en-US" sz="2000" dirty="0" smtClean="0"/>
              <a:t>Our Model was to build 2 triangles and separate them into 5 diagonal lines which go one by the other in order to create a signal which looks like PPG.</a:t>
            </a:r>
          </a:p>
          <a:p>
            <a:pPr algn="l" rtl="0"/>
            <a:r>
              <a:rPr lang="en-US" sz="2000" dirty="0" smtClean="0"/>
              <a:t>The line go in this order: </a:t>
            </a:r>
          </a:p>
          <a:p>
            <a:pPr marL="457200" indent="-457200" algn="l" rtl="0">
              <a:buAutoNum type="arabicParenR"/>
            </a:pPr>
            <a:r>
              <a:rPr lang="en-US" sz="2000" dirty="0" smtClean="0">
                <a:solidFill>
                  <a:srgbClr val="0070C0"/>
                </a:solidFill>
              </a:rPr>
              <a:t>Large triangle ascent. </a:t>
            </a:r>
          </a:p>
          <a:p>
            <a:pPr marL="457200" indent="-457200" algn="l" rtl="0">
              <a:buAutoNum type="arabicParenR"/>
            </a:pPr>
            <a:r>
              <a:rPr lang="en-US" sz="2000" dirty="0" smtClean="0">
                <a:solidFill>
                  <a:srgbClr val="00B050"/>
                </a:solidFill>
              </a:rPr>
              <a:t>Large </a:t>
            </a:r>
            <a:r>
              <a:rPr lang="en-US" sz="2000" dirty="0">
                <a:solidFill>
                  <a:srgbClr val="00B050"/>
                </a:solidFill>
              </a:rPr>
              <a:t>triangle descent.</a:t>
            </a:r>
            <a:endParaRPr lang="en-US" sz="2000" dirty="0" smtClean="0">
              <a:solidFill>
                <a:srgbClr val="00B050"/>
              </a:solidFill>
            </a:endParaRPr>
          </a:p>
          <a:p>
            <a:pPr marL="457200" indent="-457200" algn="l" rtl="0">
              <a:buAutoNum type="arabicParenR"/>
            </a:pPr>
            <a:r>
              <a:rPr lang="en-US" sz="2000" dirty="0" smtClean="0">
                <a:solidFill>
                  <a:srgbClr val="7030A0"/>
                </a:solidFill>
              </a:rPr>
              <a:t>Large </a:t>
            </a:r>
            <a:r>
              <a:rPr lang="en-US" sz="2000" dirty="0">
                <a:solidFill>
                  <a:srgbClr val="7030A0"/>
                </a:solidFill>
              </a:rPr>
              <a:t>triangle descent </a:t>
            </a:r>
            <a:r>
              <a:rPr lang="en-US" sz="2000" dirty="0" smtClean="0">
                <a:solidFill>
                  <a:srgbClr val="7030A0"/>
                </a:solidFill>
              </a:rPr>
              <a:t>+ small triangle ascent.</a:t>
            </a:r>
          </a:p>
          <a:p>
            <a:pPr marL="457200" indent="-457200" algn="l" rtl="0">
              <a:buAutoNum type="arabicParenR"/>
            </a:pPr>
            <a:r>
              <a:rPr lang="en-US" sz="2000" dirty="0" smtClean="0">
                <a:solidFill>
                  <a:schemeClr val="accent6">
                    <a:lumMod val="50000"/>
                  </a:schemeClr>
                </a:solidFill>
              </a:rPr>
              <a:t>Large triangle descent + small triangle descent.</a:t>
            </a:r>
          </a:p>
          <a:p>
            <a:pPr marL="457200" indent="-457200" algn="l" rtl="0">
              <a:buAutoNum type="arabicParenR"/>
            </a:pPr>
            <a:r>
              <a:rPr lang="en-US" sz="2000" dirty="0" smtClean="0">
                <a:solidFill>
                  <a:srgbClr val="DDA311"/>
                </a:solidFill>
              </a:rPr>
              <a:t>Large triangle descent.</a:t>
            </a:r>
            <a:endParaRPr lang="en-US" sz="2000" dirty="0" smtClean="0"/>
          </a:p>
          <a:p>
            <a:pPr algn="l" rtl="0">
              <a:buFont typeface="Arial" pitchFamily="34" charset="0"/>
              <a:buChar char="•"/>
            </a:pPr>
            <a:r>
              <a:rPr lang="en-US" sz="2000" dirty="0" smtClean="0"/>
              <a:t>Next we built a FIR filter to smooth the signal, so it will look like PPG.</a:t>
            </a:r>
          </a:p>
          <a:p>
            <a:pPr algn="l" rtl="0">
              <a:buFont typeface="Arial" pitchFamily="34" charset="0"/>
              <a:buChar char="•"/>
            </a:pPr>
            <a:r>
              <a:rPr lang="en-US" sz="2000" dirty="0"/>
              <a:t>We decide that the corner frequency of the FIR filter will be 3Hz because the spectrum of a heart beat signal behave closely to a sine wave, and that is why its frequencies are determined by the signal period, we can determine BPM=60*</a:t>
            </a:r>
            <a:r>
              <a:rPr lang="en-US" sz="2000" dirty="0" err="1"/>
              <a:t>Fsignal</a:t>
            </a:r>
            <a:r>
              <a:rPr lang="en-US" sz="2000" dirty="0"/>
              <a:t>.</a:t>
            </a:r>
            <a:endParaRPr lang="he-IL" sz="2000" dirty="0"/>
          </a:p>
          <a:p>
            <a:pPr algn="l" rtl="0">
              <a:buFont typeface="Arial" pitchFamily="34" charset="0"/>
              <a:buChar char="•"/>
            </a:pPr>
            <a:endParaRPr lang="en-US" sz="2000" dirty="0"/>
          </a:p>
          <a:p>
            <a:pPr marL="0" indent="0" algn="l" rtl="0">
              <a:buNone/>
            </a:pPr>
            <a:endParaRPr lang="en-US" sz="2000" dirty="0" smtClean="0">
              <a:solidFill>
                <a:srgbClr val="DDA311"/>
              </a:solidFill>
            </a:endParaRPr>
          </a:p>
          <a:p>
            <a:pPr marL="0" indent="0" algn="l" rtl="0">
              <a:buNone/>
            </a:pPr>
            <a:endParaRPr lang="en-US" sz="2000" dirty="0" smtClean="0"/>
          </a:p>
          <a:p>
            <a:pPr marL="0" indent="0" algn="l" rtl="0">
              <a:buNone/>
            </a:pPr>
            <a:endParaRPr lang="he-IL" dirty="0"/>
          </a:p>
        </p:txBody>
      </p:sp>
      <p:pic>
        <p:nvPicPr>
          <p:cNvPr id="4" name="תמונה 3"/>
          <p:cNvPicPr>
            <a:picLocks noChangeAspect="1"/>
          </p:cNvPicPr>
          <p:nvPr/>
        </p:nvPicPr>
        <p:blipFill>
          <a:blip r:embed="rId2"/>
          <a:stretch>
            <a:fillRect/>
          </a:stretch>
        </p:blipFill>
        <p:spPr>
          <a:xfrm>
            <a:off x="9636305" y="502786"/>
            <a:ext cx="1703058" cy="969531"/>
          </a:xfrm>
          <a:prstGeom prst="rect">
            <a:avLst/>
          </a:prstGeom>
        </p:spPr>
      </p:pic>
      <p:pic>
        <p:nvPicPr>
          <p:cNvPr id="5" name="תמונה 4"/>
          <p:cNvPicPr>
            <a:picLocks noChangeAspect="1"/>
          </p:cNvPicPr>
          <p:nvPr/>
        </p:nvPicPr>
        <p:blipFill>
          <a:blip r:embed="rId3"/>
          <a:stretch>
            <a:fillRect/>
          </a:stretch>
        </p:blipFill>
        <p:spPr>
          <a:xfrm>
            <a:off x="6218511" y="2217226"/>
            <a:ext cx="2779185" cy="1524767"/>
          </a:xfrm>
          <a:prstGeom prst="rect">
            <a:avLst/>
          </a:prstGeom>
        </p:spPr>
      </p:pic>
      <p:pic>
        <p:nvPicPr>
          <p:cNvPr id="6" name="תמונה 5"/>
          <p:cNvPicPr>
            <a:picLocks noChangeAspect="1"/>
          </p:cNvPicPr>
          <p:nvPr/>
        </p:nvPicPr>
        <p:blipFill>
          <a:blip r:embed="rId4"/>
          <a:stretch>
            <a:fillRect/>
          </a:stretch>
        </p:blipFill>
        <p:spPr>
          <a:xfrm>
            <a:off x="9149197" y="2979610"/>
            <a:ext cx="2743200" cy="1666875"/>
          </a:xfrm>
          <a:prstGeom prst="rect">
            <a:avLst/>
          </a:prstGeom>
        </p:spPr>
      </p:pic>
    </p:spTree>
    <p:extLst>
      <p:ext uri="{BB962C8B-B14F-4D97-AF65-F5344CB8AC3E}">
        <p14:creationId xmlns:p14="http://schemas.microsoft.com/office/powerpoint/2010/main" val="3736779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02. Model of the PPG Signal</a:t>
            </a:r>
            <a:endParaRPr lang="he-IL" dirty="0"/>
          </a:p>
        </p:txBody>
      </p:sp>
      <p:sp>
        <p:nvSpPr>
          <p:cNvPr id="3" name="מציין מיקום תוכן 2"/>
          <p:cNvSpPr>
            <a:spLocks noGrp="1"/>
          </p:cNvSpPr>
          <p:nvPr>
            <p:ph sz="quarter" idx="1"/>
          </p:nvPr>
        </p:nvSpPr>
        <p:spPr/>
        <p:txBody>
          <a:bodyPr/>
          <a:lstStyle/>
          <a:p>
            <a:pPr algn="l" rtl="0"/>
            <a:r>
              <a:rPr lang="en-US" sz="2800" dirty="0" smtClean="0"/>
              <a:t>The AC component of the PPG signal depends on the heart rate which varies around 1-1.4Hz. </a:t>
            </a:r>
          </a:p>
          <a:p>
            <a:pPr algn="l" rtl="0"/>
            <a:r>
              <a:rPr lang="en-US" u="sng" dirty="0">
                <a:solidFill>
                  <a:srgbClr val="0070C0"/>
                </a:solidFill>
              </a:rPr>
              <a:t>https://www.sciencedirect.com/science/article/pii/S0960077915001344</a:t>
            </a:r>
            <a:endParaRPr lang="he-IL" u="sng" dirty="0">
              <a:solidFill>
                <a:srgbClr val="0070C0"/>
              </a:solidFill>
            </a:endParaRPr>
          </a:p>
        </p:txBody>
      </p:sp>
      <p:pic>
        <p:nvPicPr>
          <p:cNvPr id="4" name="תמונה 3" descr="https://ars.els-cdn.com/content/image/1-s2.0-S0960077915001344-gr3.jpg"/>
          <p:cNvPicPr/>
          <p:nvPr/>
        </p:nvPicPr>
        <p:blipFill>
          <a:blip r:embed="rId2">
            <a:extLst>
              <a:ext uri="{28A0092B-C50C-407E-A947-70E740481C1C}">
                <a14:useLocalDpi xmlns:a14="http://schemas.microsoft.com/office/drawing/2010/main" val="0"/>
              </a:ext>
            </a:extLst>
          </a:blip>
          <a:srcRect/>
          <a:stretch>
            <a:fillRect/>
          </a:stretch>
        </p:blipFill>
        <p:spPr bwMode="auto">
          <a:xfrm>
            <a:off x="3160250" y="3025662"/>
            <a:ext cx="5863372" cy="3293252"/>
          </a:xfrm>
          <a:prstGeom prst="rect">
            <a:avLst/>
          </a:prstGeom>
          <a:noFill/>
          <a:ln>
            <a:noFill/>
          </a:ln>
        </p:spPr>
      </p:pic>
    </p:spTree>
    <p:extLst>
      <p:ext uri="{BB962C8B-B14F-4D97-AF65-F5344CB8AC3E}">
        <p14:creationId xmlns:p14="http://schemas.microsoft.com/office/powerpoint/2010/main" val="382876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Model of the PPG Signal</a:t>
            </a:r>
            <a:endParaRPr lang="he-IL" dirty="0"/>
          </a:p>
        </p:txBody>
      </p:sp>
      <p:sp>
        <p:nvSpPr>
          <p:cNvPr id="3" name="מציין מיקום תוכן 2"/>
          <p:cNvSpPr>
            <a:spLocks noGrp="1"/>
          </p:cNvSpPr>
          <p:nvPr>
            <p:ph sz="quarter" idx="1"/>
          </p:nvPr>
        </p:nvSpPr>
        <p:spPr/>
        <p:txBody>
          <a:bodyPr>
            <a:normAutofit/>
          </a:bodyPr>
          <a:lstStyle/>
          <a:p>
            <a:pPr algn="l" rtl="0"/>
            <a:r>
              <a:rPr lang="en-US" sz="2400" dirty="0" smtClean="0"/>
              <a:t>According to Wingate Institute the typical values of BPM at rest for adults and babies are between 120-40(, that’s why the maximal frequency is around 2Hz. We took a safety distance and took 3Hz as the corner frequency.</a:t>
            </a:r>
            <a:endParaRPr lang="en-US" sz="2400" dirty="0"/>
          </a:p>
          <a:p>
            <a:pPr algn="l" rtl="0"/>
            <a:r>
              <a:rPr lang="en-US" sz="2400" b="1" u="sng" dirty="0">
                <a:solidFill>
                  <a:srgbClr val="002060"/>
                </a:solidFill>
                <a:hlinkClick r:id="rId2"/>
              </a:rPr>
              <a:t>https://</a:t>
            </a:r>
            <a:r>
              <a:rPr lang="en-US" sz="2400" b="1" u="sng" dirty="0" smtClean="0">
                <a:solidFill>
                  <a:srgbClr val="002060"/>
                </a:solidFill>
                <a:hlinkClick r:id="rId2"/>
              </a:rPr>
              <a:t>www.wingate.org.il/Index.asp?ArticleID=5900&amp;CategoryID=105</a:t>
            </a:r>
            <a:endParaRPr lang="en-US" sz="2400" b="1" u="sng" dirty="0" smtClean="0">
              <a:solidFill>
                <a:srgbClr val="002060"/>
              </a:solidFill>
            </a:endParaRPr>
          </a:p>
          <a:p>
            <a:pPr algn="l" rtl="0"/>
            <a:r>
              <a:rPr lang="en-US" sz="2400" dirty="0" smtClean="0"/>
              <a:t>We design according to the worst case scenario, if our BPM is smaller our signal will be more filtered.</a:t>
            </a:r>
          </a:p>
          <a:p>
            <a:pPr algn="l" rtl="0"/>
            <a:r>
              <a:rPr lang="en-US" sz="2400" dirty="0" smtClean="0"/>
              <a:t>If we use a BPM which is too small, we might filter parts out of the signal itself, and that is why our BPM is limited to 40 which is the minimal value for a human in good condition in rest</a:t>
            </a:r>
            <a:r>
              <a:rPr lang="en-US" sz="2400" dirty="0" smtClean="0"/>
              <a:t>.</a:t>
            </a:r>
          </a:p>
          <a:p>
            <a:pPr algn="l" rtl="0"/>
            <a:r>
              <a:rPr lang="en-US" sz="2400" dirty="0" smtClean="0"/>
              <a:t>Our signal frequency range is around: 40BPM/60 - 120BPM/60 = 2/3 – 2 Hz.</a:t>
            </a:r>
            <a:endParaRPr lang="en-US" sz="2400" dirty="0"/>
          </a:p>
        </p:txBody>
      </p:sp>
    </p:spTree>
    <p:extLst>
      <p:ext uri="{BB962C8B-B14F-4D97-AF65-F5344CB8AC3E}">
        <p14:creationId xmlns:p14="http://schemas.microsoft.com/office/powerpoint/2010/main" val="38389422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זרחי">
  <a:themeElements>
    <a:clrScheme name="אזרחי">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אזרחי">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אזרחי">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883</TotalTime>
  <Words>2343</Words>
  <Application>Microsoft Office PowerPoint</Application>
  <PresentationFormat>מותאם אישית</PresentationFormat>
  <Paragraphs>175</Paragraphs>
  <Slides>35</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35</vt:i4>
      </vt:variant>
    </vt:vector>
  </HeadingPairs>
  <TitlesOfParts>
    <vt:vector size="36" baseType="lpstr">
      <vt:lpstr>אזרחי</vt:lpstr>
      <vt:lpstr>Micro-Project #2 PPG</vt:lpstr>
      <vt:lpstr>01. PPG: Theory</vt:lpstr>
      <vt:lpstr>PPG: Theory</vt:lpstr>
      <vt:lpstr>PPG: Theory</vt:lpstr>
      <vt:lpstr>PPG: Theory</vt:lpstr>
      <vt:lpstr>PPG: Theory</vt:lpstr>
      <vt:lpstr>Model of the PPG Signal</vt:lpstr>
      <vt:lpstr>02. Model of the PPG Signal</vt:lpstr>
      <vt:lpstr>Model of the PPG Signal</vt:lpstr>
      <vt:lpstr>03. Arduino Due as a generator of the PPG signal + White Noise</vt:lpstr>
      <vt:lpstr>Signal creation in Arduino</vt:lpstr>
      <vt:lpstr>Arduino PPG Signal GUI</vt:lpstr>
      <vt:lpstr>Arduino PPG Signal Piece-wise model </vt:lpstr>
      <vt:lpstr>Arduino PPG Signal smoothing</vt:lpstr>
      <vt:lpstr> 1 volt DC addition</vt:lpstr>
      <vt:lpstr>0-0.05 volts Noise addition</vt:lpstr>
      <vt:lpstr>Amplitude Change</vt:lpstr>
      <vt:lpstr>Rising time change</vt:lpstr>
      <vt:lpstr>Time period Change</vt:lpstr>
      <vt:lpstr>Other options in the Arduino code</vt:lpstr>
      <vt:lpstr>04. PIC32 PPG Monitor</vt:lpstr>
      <vt:lpstr>Designing a Chebyshev Type 2 Filter.</vt:lpstr>
      <vt:lpstr>Designing a Chebyshev Type 2 Filter.</vt:lpstr>
      <vt:lpstr>Designing a Chebyshev Type 2 Filter.</vt:lpstr>
      <vt:lpstr>PIC GUI default signal </vt:lpstr>
      <vt:lpstr>Finding Maximums and Minimums algorithm</vt:lpstr>
      <vt:lpstr>Calculating Amplitudes, Time Periods, Rising Times and BPM</vt:lpstr>
      <vt:lpstr>Tests Documentation Of PPG Monitor</vt:lpstr>
      <vt:lpstr>Tests Documentation Of PPG Monitor</vt:lpstr>
      <vt:lpstr>Tests Documentation Of PPG Monitor</vt:lpstr>
      <vt:lpstr>Tests Documentation Of PPG Monitor</vt:lpstr>
      <vt:lpstr>Tests Documentation Of PPG Monitor</vt:lpstr>
      <vt:lpstr>Tests Documentation Of PPG Monitor</vt:lpstr>
      <vt:lpstr>Evaluation for PPG Monitor accuracy in real life</vt:lpstr>
      <vt:lpstr>Evaluation for PPG Monitor accuracy in real life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HW03. EasyPIC as Spectrum Analyzer.</dc:title>
  <dc:creator>Windows User</dc:creator>
  <cp:lastModifiedBy>Gendlin</cp:lastModifiedBy>
  <cp:revision>87</cp:revision>
  <dcterms:created xsi:type="dcterms:W3CDTF">2018-03-17T17:11:36Z</dcterms:created>
  <dcterms:modified xsi:type="dcterms:W3CDTF">2018-03-19T18:56:20Z</dcterms:modified>
</cp:coreProperties>
</file>