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1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86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06F482-A4F8-4C76-8F96-B958FAA0E1B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0597A6-BDF9-438B-8463-D8B6EE552440}">
      <dgm:prSet/>
      <dgm:spPr/>
      <dgm:t>
        <a:bodyPr/>
        <a:lstStyle/>
        <a:p>
          <a:r>
            <a:rPr lang="en-US" dirty="0"/>
            <a:t>Academic institutions </a:t>
          </a:r>
        </a:p>
      </dgm:t>
    </dgm:pt>
    <dgm:pt modelId="{B49A4655-9EFF-4633-868A-76A17868324E}" type="parTrans" cxnId="{2AC7F761-0FC7-4A4A-A69A-5BC6DE708AAB}">
      <dgm:prSet/>
      <dgm:spPr/>
      <dgm:t>
        <a:bodyPr/>
        <a:lstStyle/>
        <a:p>
          <a:endParaRPr lang="en-US"/>
        </a:p>
      </dgm:t>
    </dgm:pt>
    <dgm:pt modelId="{6EBEE55E-E440-4321-BE0B-84F58BE28B40}" type="sibTrans" cxnId="{2AC7F761-0FC7-4A4A-A69A-5BC6DE708AAB}">
      <dgm:prSet/>
      <dgm:spPr/>
      <dgm:t>
        <a:bodyPr/>
        <a:lstStyle/>
        <a:p>
          <a:endParaRPr lang="en-US"/>
        </a:p>
      </dgm:t>
    </dgm:pt>
    <dgm:pt modelId="{FDEE4A6D-8B1F-41F9-BD90-3F9DD385A38D}">
      <dgm:prSet/>
      <dgm:spPr/>
      <dgm:t>
        <a:bodyPr/>
        <a:lstStyle/>
        <a:p>
          <a:r>
            <a:rPr lang="en-US" dirty="0"/>
            <a:t>Jobs interviewers</a:t>
          </a:r>
        </a:p>
      </dgm:t>
    </dgm:pt>
    <dgm:pt modelId="{ACC029EE-E9FF-46A6-B170-762E7DE02639}" type="parTrans" cxnId="{D5F35B95-563B-42BF-9135-044F58674852}">
      <dgm:prSet/>
      <dgm:spPr/>
      <dgm:t>
        <a:bodyPr/>
        <a:lstStyle/>
        <a:p>
          <a:endParaRPr lang="en-US"/>
        </a:p>
      </dgm:t>
    </dgm:pt>
    <dgm:pt modelId="{190C6839-CDFB-46AF-B42B-FB4A2E906BDD}" type="sibTrans" cxnId="{D5F35B95-563B-42BF-9135-044F58674852}">
      <dgm:prSet/>
      <dgm:spPr/>
      <dgm:t>
        <a:bodyPr/>
        <a:lstStyle/>
        <a:p>
          <a:endParaRPr lang="en-US"/>
        </a:p>
      </dgm:t>
    </dgm:pt>
    <dgm:pt modelId="{28DA3598-DF58-4648-8F2D-342919A4774F}">
      <dgm:prSet/>
      <dgm:spPr/>
      <dgm:t>
        <a:bodyPr/>
        <a:lstStyle/>
        <a:p>
          <a:r>
            <a:rPr lang="en-US" dirty="0"/>
            <a:t>Selection test in the army </a:t>
          </a:r>
        </a:p>
      </dgm:t>
    </dgm:pt>
    <dgm:pt modelId="{0DB74689-EFC7-403B-98F6-0368D9CB2FFD}" type="parTrans" cxnId="{FDFFA203-4083-4B39-ABAB-6D92E13CED18}">
      <dgm:prSet/>
      <dgm:spPr/>
      <dgm:t>
        <a:bodyPr/>
        <a:lstStyle/>
        <a:p>
          <a:endParaRPr lang="en-US"/>
        </a:p>
      </dgm:t>
    </dgm:pt>
    <dgm:pt modelId="{0B49A33A-49B1-447F-B91A-153750AB4396}" type="sibTrans" cxnId="{FDFFA203-4083-4B39-ABAB-6D92E13CED18}">
      <dgm:prSet/>
      <dgm:spPr/>
      <dgm:t>
        <a:bodyPr/>
        <a:lstStyle/>
        <a:p>
          <a:endParaRPr lang="en-US"/>
        </a:p>
      </dgm:t>
    </dgm:pt>
    <dgm:pt modelId="{D6274B9D-72A7-4ABF-AB1B-235FC3C2B589}">
      <dgm:prSet/>
      <dgm:spPr/>
      <dgm:t>
        <a:bodyPr/>
        <a:lstStyle/>
        <a:p>
          <a:r>
            <a:rPr lang="en-US" dirty="0"/>
            <a:t>Driving theory test</a:t>
          </a:r>
        </a:p>
      </dgm:t>
    </dgm:pt>
    <dgm:pt modelId="{E49E0445-5496-44F8-A942-E0A95C3611AF}" type="parTrans" cxnId="{1009B8A9-1001-4FCC-8B46-5CAB74ABD5FB}">
      <dgm:prSet/>
      <dgm:spPr/>
      <dgm:t>
        <a:bodyPr/>
        <a:lstStyle/>
        <a:p>
          <a:endParaRPr lang="en-US"/>
        </a:p>
      </dgm:t>
    </dgm:pt>
    <dgm:pt modelId="{1EAEED9F-8E3A-4AEB-B0E8-57ABAB75DB89}" type="sibTrans" cxnId="{1009B8A9-1001-4FCC-8B46-5CAB74ABD5FB}">
      <dgm:prSet/>
      <dgm:spPr/>
      <dgm:t>
        <a:bodyPr/>
        <a:lstStyle/>
        <a:p>
          <a:endParaRPr lang="en-US"/>
        </a:p>
      </dgm:t>
    </dgm:pt>
    <dgm:pt modelId="{A41D202F-6F07-488A-87E7-27FDDFD0B0C9}" type="pres">
      <dgm:prSet presAssocID="{2706F482-A4F8-4C76-8F96-B958FAA0E1BD}" presName="linear" presStyleCnt="0">
        <dgm:presLayoutVars>
          <dgm:animLvl val="lvl"/>
          <dgm:resizeHandles val="exact"/>
        </dgm:presLayoutVars>
      </dgm:prSet>
      <dgm:spPr/>
    </dgm:pt>
    <dgm:pt modelId="{32714540-D97C-40E2-8751-9572D3867951}" type="pres">
      <dgm:prSet presAssocID="{010597A6-BDF9-438B-8463-D8B6EE55244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65CEE60-5724-4034-A28F-6679D31CE382}" type="pres">
      <dgm:prSet presAssocID="{6EBEE55E-E440-4321-BE0B-84F58BE28B40}" presName="spacer" presStyleCnt="0"/>
      <dgm:spPr/>
    </dgm:pt>
    <dgm:pt modelId="{6686018B-83C6-41B9-BAB9-95A0B8346C3C}" type="pres">
      <dgm:prSet presAssocID="{FDEE4A6D-8B1F-41F9-BD90-3F9DD385A38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59A1A36-98B1-4027-9361-FE307DABE723}" type="pres">
      <dgm:prSet presAssocID="{190C6839-CDFB-46AF-B42B-FB4A2E906BDD}" presName="spacer" presStyleCnt="0"/>
      <dgm:spPr/>
    </dgm:pt>
    <dgm:pt modelId="{D791CDC0-CE82-4E29-B4AA-2E3D5483992E}" type="pres">
      <dgm:prSet presAssocID="{28DA3598-DF58-4648-8F2D-342919A4774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3299969-51A6-4B08-ADF7-A800AC0BD33C}" type="pres">
      <dgm:prSet presAssocID="{0B49A33A-49B1-447F-B91A-153750AB4396}" presName="spacer" presStyleCnt="0"/>
      <dgm:spPr/>
    </dgm:pt>
    <dgm:pt modelId="{79CCB695-A4F0-4DD2-8F79-F5016CD3B4C6}" type="pres">
      <dgm:prSet presAssocID="{D6274B9D-72A7-4ABF-AB1B-235FC3C2B58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DFFA203-4083-4B39-ABAB-6D92E13CED18}" srcId="{2706F482-A4F8-4C76-8F96-B958FAA0E1BD}" destId="{28DA3598-DF58-4648-8F2D-342919A4774F}" srcOrd="2" destOrd="0" parTransId="{0DB74689-EFC7-403B-98F6-0368D9CB2FFD}" sibTransId="{0B49A33A-49B1-447F-B91A-153750AB4396}"/>
    <dgm:cxn modelId="{D37DED03-5B1C-43C7-8FBA-5E5508FC0827}" type="presOf" srcId="{010597A6-BDF9-438B-8463-D8B6EE552440}" destId="{32714540-D97C-40E2-8751-9572D3867951}" srcOrd="0" destOrd="0" presId="urn:microsoft.com/office/officeart/2005/8/layout/vList2"/>
    <dgm:cxn modelId="{2AC7F761-0FC7-4A4A-A69A-5BC6DE708AAB}" srcId="{2706F482-A4F8-4C76-8F96-B958FAA0E1BD}" destId="{010597A6-BDF9-438B-8463-D8B6EE552440}" srcOrd="0" destOrd="0" parTransId="{B49A4655-9EFF-4633-868A-76A17868324E}" sibTransId="{6EBEE55E-E440-4321-BE0B-84F58BE28B40}"/>
    <dgm:cxn modelId="{4803987C-048A-4381-9C56-B7EA5D1B8D69}" type="presOf" srcId="{D6274B9D-72A7-4ABF-AB1B-235FC3C2B589}" destId="{79CCB695-A4F0-4DD2-8F79-F5016CD3B4C6}" srcOrd="0" destOrd="0" presId="urn:microsoft.com/office/officeart/2005/8/layout/vList2"/>
    <dgm:cxn modelId="{D5F35B95-563B-42BF-9135-044F58674852}" srcId="{2706F482-A4F8-4C76-8F96-B958FAA0E1BD}" destId="{FDEE4A6D-8B1F-41F9-BD90-3F9DD385A38D}" srcOrd="1" destOrd="0" parTransId="{ACC029EE-E9FF-46A6-B170-762E7DE02639}" sibTransId="{190C6839-CDFB-46AF-B42B-FB4A2E906BDD}"/>
    <dgm:cxn modelId="{FF6A9BA8-2601-4F52-88D4-860966907772}" type="presOf" srcId="{28DA3598-DF58-4648-8F2D-342919A4774F}" destId="{D791CDC0-CE82-4E29-B4AA-2E3D5483992E}" srcOrd="0" destOrd="0" presId="urn:microsoft.com/office/officeart/2005/8/layout/vList2"/>
    <dgm:cxn modelId="{1009B8A9-1001-4FCC-8B46-5CAB74ABD5FB}" srcId="{2706F482-A4F8-4C76-8F96-B958FAA0E1BD}" destId="{D6274B9D-72A7-4ABF-AB1B-235FC3C2B589}" srcOrd="3" destOrd="0" parTransId="{E49E0445-5496-44F8-A942-E0A95C3611AF}" sibTransId="{1EAEED9F-8E3A-4AEB-B0E8-57ABAB75DB89}"/>
    <dgm:cxn modelId="{D4B6B8AD-5E57-44FA-8AD0-8F0F4EC8FD34}" type="presOf" srcId="{FDEE4A6D-8B1F-41F9-BD90-3F9DD385A38D}" destId="{6686018B-83C6-41B9-BAB9-95A0B8346C3C}" srcOrd="0" destOrd="0" presId="urn:microsoft.com/office/officeart/2005/8/layout/vList2"/>
    <dgm:cxn modelId="{763FDCBA-2485-48B5-B9A4-2A1309BF01CE}" type="presOf" srcId="{2706F482-A4F8-4C76-8F96-B958FAA0E1BD}" destId="{A41D202F-6F07-488A-87E7-27FDDFD0B0C9}" srcOrd="0" destOrd="0" presId="urn:microsoft.com/office/officeart/2005/8/layout/vList2"/>
    <dgm:cxn modelId="{056EBE13-75CE-4AD8-B7E1-FA60FCBC6CCC}" type="presParOf" srcId="{A41D202F-6F07-488A-87E7-27FDDFD0B0C9}" destId="{32714540-D97C-40E2-8751-9572D3867951}" srcOrd="0" destOrd="0" presId="urn:microsoft.com/office/officeart/2005/8/layout/vList2"/>
    <dgm:cxn modelId="{36A8DE4E-A524-415A-8906-746F938DD816}" type="presParOf" srcId="{A41D202F-6F07-488A-87E7-27FDDFD0B0C9}" destId="{865CEE60-5724-4034-A28F-6679D31CE382}" srcOrd="1" destOrd="0" presId="urn:microsoft.com/office/officeart/2005/8/layout/vList2"/>
    <dgm:cxn modelId="{A493DA66-BA3B-4B45-BF0B-6A787F078F3F}" type="presParOf" srcId="{A41D202F-6F07-488A-87E7-27FDDFD0B0C9}" destId="{6686018B-83C6-41B9-BAB9-95A0B8346C3C}" srcOrd="2" destOrd="0" presId="urn:microsoft.com/office/officeart/2005/8/layout/vList2"/>
    <dgm:cxn modelId="{76F85DC3-6670-457E-AC61-9D80EB5E4CB3}" type="presParOf" srcId="{A41D202F-6F07-488A-87E7-27FDDFD0B0C9}" destId="{859A1A36-98B1-4027-9361-FE307DABE723}" srcOrd="3" destOrd="0" presId="urn:microsoft.com/office/officeart/2005/8/layout/vList2"/>
    <dgm:cxn modelId="{6085A322-56DC-4546-9528-36F7397F0048}" type="presParOf" srcId="{A41D202F-6F07-488A-87E7-27FDDFD0B0C9}" destId="{D791CDC0-CE82-4E29-B4AA-2E3D5483992E}" srcOrd="4" destOrd="0" presId="urn:microsoft.com/office/officeart/2005/8/layout/vList2"/>
    <dgm:cxn modelId="{FB741C56-2C1C-4134-9199-EA0D3CF151E6}" type="presParOf" srcId="{A41D202F-6F07-488A-87E7-27FDDFD0B0C9}" destId="{53299969-51A6-4B08-ADF7-A800AC0BD33C}" srcOrd="5" destOrd="0" presId="urn:microsoft.com/office/officeart/2005/8/layout/vList2"/>
    <dgm:cxn modelId="{29CE12BE-7B74-452B-AFCB-AD47AEEE93F3}" type="presParOf" srcId="{A41D202F-6F07-488A-87E7-27FDDFD0B0C9}" destId="{79CCB695-A4F0-4DD2-8F79-F5016CD3B4C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714540-D97C-40E2-8751-9572D3867951}">
      <dsp:nvSpPr>
        <dsp:cNvPr id="0" name=""/>
        <dsp:cNvSpPr/>
      </dsp:nvSpPr>
      <dsp:spPr>
        <a:xfrm>
          <a:off x="0" y="23986"/>
          <a:ext cx="6811990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Academic institutions </a:t>
          </a:r>
        </a:p>
      </dsp:txBody>
      <dsp:txXfrm>
        <a:off x="41123" y="65109"/>
        <a:ext cx="6729744" cy="760154"/>
      </dsp:txXfrm>
    </dsp:sp>
    <dsp:sp modelId="{6686018B-83C6-41B9-BAB9-95A0B8346C3C}">
      <dsp:nvSpPr>
        <dsp:cNvPr id="0" name=""/>
        <dsp:cNvSpPr/>
      </dsp:nvSpPr>
      <dsp:spPr>
        <a:xfrm>
          <a:off x="0" y="970066"/>
          <a:ext cx="6811990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Jobs interviewers</a:t>
          </a:r>
        </a:p>
      </dsp:txBody>
      <dsp:txXfrm>
        <a:off x="41123" y="1011189"/>
        <a:ext cx="6729744" cy="760154"/>
      </dsp:txXfrm>
    </dsp:sp>
    <dsp:sp modelId="{D791CDC0-CE82-4E29-B4AA-2E3D5483992E}">
      <dsp:nvSpPr>
        <dsp:cNvPr id="0" name=""/>
        <dsp:cNvSpPr/>
      </dsp:nvSpPr>
      <dsp:spPr>
        <a:xfrm>
          <a:off x="0" y="1916146"/>
          <a:ext cx="6811990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Selection test in the army </a:t>
          </a:r>
        </a:p>
      </dsp:txBody>
      <dsp:txXfrm>
        <a:off x="41123" y="1957269"/>
        <a:ext cx="6729744" cy="760154"/>
      </dsp:txXfrm>
    </dsp:sp>
    <dsp:sp modelId="{79CCB695-A4F0-4DD2-8F79-F5016CD3B4C6}">
      <dsp:nvSpPr>
        <dsp:cNvPr id="0" name=""/>
        <dsp:cNvSpPr/>
      </dsp:nvSpPr>
      <dsp:spPr>
        <a:xfrm>
          <a:off x="0" y="2862226"/>
          <a:ext cx="6811990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Driving theory test</a:t>
          </a:r>
        </a:p>
      </dsp:txBody>
      <dsp:txXfrm>
        <a:off x="41123" y="2903349"/>
        <a:ext cx="6729744" cy="760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0424866-33C0-4B69-94D7-4EE2A94C8740}" type="datetimeFigureOut">
              <a:rPr lang="he-IL" smtClean="0"/>
              <a:t>ב'/שבט/תשפ"ג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A61971E-D630-4941-BB45-15E15EB9AEF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3886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F97D-077C-4435-941C-27BCF5404FD8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 Systems 10127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55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AAB6-4388-4E9D-BE30-5E4DB798CF99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 Systems 10127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0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D751-B604-4573-9C5A-59C055BD6A16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 Systems 10127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9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4788-4AD8-4258-B1DF-6459DFB40AF4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 Systems 10127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8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C8EE-3F02-4F90-8F35-902A350137D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 Systems 10127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1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7573-9AFB-4F54-AFA0-7A2055224FEE}" type="datetime1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 Systems 10127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6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B70C-3972-4D98-A953-135152481669}" type="datetime1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 Systems 10127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6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A251-17D9-413D-B188-6767087D8A1C}" type="datetime1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 Systems 10127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1EF5-82FA-4969-8CFC-4475EA9DB908}" type="datetime1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 Systems 10127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1A11-E110-4CE9-BB99-5435F63CB642}" type="datetime1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 Systems 10127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3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BCD2-52B2-42F7-9E40-2EE180465AEE}" type="datetime1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 Systems 10127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6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lang="en-US" sz="950" kern="1200" cap="none" spc="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E7442840-1ADC-4EDD-97E6-A7A2DD945E67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lang="en-US" sz="950" kern="1200" cap="none" spc="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Database Systems 10127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lang="en-US" sz="950" kern="1200" cap="none" spc="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9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7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7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7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7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7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8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10.png"/><Relationship Id="rId10" Type="http://schemas.microsoft.com/office/2007/relationships/diagramDrawing" Target="../diagrams/drawing1.xml"/><Relationship Id="rId4" Type="http://schemas.openxmlformats.org/officeDocument/2006/relationships/image" Target="../media/image9.png"/><Relationship Id="rId9" Type="http://schemas.openxmlformats.org/officeDocument/2006/relationships/diagramColors" Target="../diagrams/colors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78E6DC0-5166-A542-9458-B8530874F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4098524"/>
            <a:ext cx="5996628" cy="2226076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/>
              <a:t>DataBase project</a:t>
            </a:r>
            <a:endParaRPr lang="he-IL" sz="5400" dirty="0"/>
          </a:p>
        </p:txBody>
      </p:sp>
      <p:grpSp>
        <p:nvGrpSpPr>
          <p:cNvPr id="13" name="Bottom Right">
            <a:extLst>
              <a:ext uri="{FF2B5EF4-FFF2-40B4-BE49-F238E27FC236}">
                <a16:creationId xmlns:a16="http://schemas.microsoft.com/office/drawing/2014/main" id="{F738262B-3960-4D04-92F3-C363584E9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E657100-BDC2-4335-865E-8B822BC96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7C44F7A2-EC4A-484B-BE71-8B23C0F60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1590F86-76CD-4EB9-8741-34B0E1941D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FD6089F4-CD95-4D48-A805-34EA5F848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8DB60A2-B18C-4F65-B0E6-66ED9CEFAF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5048C6F4-614B-45FA-AB8F-25347B5441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25FD66F-3D7B-4850-B481-5D51840D46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393D591-D719-4C28-B8E5-3346363580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0E41FB1-38F3-4037-B5F2-E4E3531100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8A8B4BF-5D23-4610-AD0E-B290C8D67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59F20D6-F822-1F15-E195-649BBDC67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430" y="4085112"/>
            <a:ext cx="3997745" cy="2228758"/>
          </a:xfrm>
        </p:spPr>
        <p:txBody>
          <a:bodyPr anchor="ctr">
            <a:normAutofit/>
          </a:bodyPr>
          <a:lstStyle/>
          <a:p>
            <a:pPr algn="l"/>
            <a:r>
              <a:rPr lang="en-US" sz="2200" dirty="0"/>
              <a:t>Submitted by:</a:t>
            </a:r>
          </a:p>
          <a:p>
            <a:pPr algn="l"/>
            <a:r>
              <a:rPr lang="en-US" sz="2200" dirty="0"/>
              <a:t>Tal Mizrahi</a:t>
            </a:r>
          </a:p>
          <a:p>
            <a:pPr algn="l"/>
            <a:r>
              <a:rPr lang="en-US" sz="2200" dirty="0"/>
              <a:t>Gal Said</a:t>
            </a:r>
          </a:p>
          <a:p>
            <a:pPr algn="l"/>
            <a:r>
              <a:rPr lang="en-US" sz="2200" dirty="0"/>
              <a:t>Katya Trofimenko</a:t>
            </a:r>
            <a:endParaRPr lang="he-IL" sz="2200" dirty="0"/>
          </a:p>
        </p:txBody>
      </p:sp>
      <p:pic>
        <p:nvPicPr>
          <p:cNvPr id="37" name="Picture 3">
            <a:extLst>
              <a:ext uri="{FF2B5EF4-FFF2-40B4-BE49-F238E27FC236}">
                <a16:creationId xmlns:a16="http://schemas.microsoft.com/office/drawing/2014/main" id="{142F707C-B8A9-CFEA-FC87-B9474285B0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41777" b="13978"/>
          <a:stretch/>
        </p:blipFill>
        <p:spPr>
          <a:xfrm>
            <a:off x="198741" y="-109718"/>
            <a:ext cx="11812017" cy="3919684"/>
          </a:xfrm>
          <a:prstGeom prst="rect">
            <a:avLst/>
          </a:prstGeom>
        </p:spPr>
      </p:pic>
      <p:grpSp>
        <p:nvGrpSpPr>
          <p:cNvPr id="25" name="Top Left">
            <a:extLst>
              <a:ext uri="{FF2B5EF4-FFF2-40B4-BE49-F238E27FC236}">
                <a16:creationId xmlns:a16="http://schemas.microsoft.com/office/drawing/2014/main" id="{345A4508-88A7-4C04-9603-4F8CCFCDC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CBEBA10-A14A-4AE6-9F5B-84BDE565C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6C86399-9706-4DD7-8917-E6DB392421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DDA7BC8-3D83-4235-80B9-97CB95E3D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A9C08E3-DA34-4386-990E-1CB4F68E7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3CFB05D-200F-4880-92F6-8730C6DEB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AB4525A-595A-4728-9298-A4DFEE991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30A4D64-630B-47EB-9255-66DEFA42D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4" name="Cross">
            <a:extLst>
              <a:ext uri="{FF2B5EF4-FFF2-40B4-BE49-F238E27FC236}">
                <a16:creationId xmlns:a16="http://schemas.microsoft.com/office/drawing/2014/main" id="{2E2A24AE-1C03-4337-8529-C4233C56F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" y="3919728"/>
            <a:ext cx="118872" cy="118872"/>
            <a:chOff x="1175347" y="3733800"/>
            <a:chExt cx="118872" cy="11887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6213D2F-99EA-48EA-AD3A-A55DC4F5F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4ADACBA-0EE9-4E11-B79A-F39D15CFE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87314CE-822F-A415-A0BF-62DE60B17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 Systems 10127</a:t>
            </a:r>
          </a:p>
        </p:txBody>
      </p:sp>
    </p:spTree>
    <p:extLst>
      <p:ext uri="{BB962C8B-B14F-4D97-AF65-F5344CB8AC3E}">
        <p14:creationId xmlns:p14="http://schemas.microsoft.com/office/powerpoint/2010/main" val="415929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A106CB3-637B-FF7D-C993-44EC539FC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Creating a test</a:t>
            </a:r>
            <a:br>
              <a:rPr lang="en-US" sz="4400" dirty="0"/>
            </a:b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D7AD8A9-AC59-5B41-8609-A4BD21B86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48" y="1349406"/>
            <a:ext cx="10809303" cy="4694392"/>
          </a:xfrm>
        </p:spPr>
        <p:txBody>
          <a:bodyPr/>
          <a:lstStyle/>
          <a:p>
            <a:r>
              <a:rPr lang="en-US" sz="2400" dirty="0"/>
              <a:t>For each close question in test there are two default answers that are automatically added: </a:t>
            </a:r>
            <a:br>
              <a:rPr lang="en-US" dirty="0"/>
            </a:b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"There is more than one answer“</a:t>
            </a:r>
            <a:b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"There is no correct answer“</a:t>
            </a:r>
          </a:p>
          <a:p>
            <a:r>
              <a:rPr lang="en-US" sz="2400" dirty="0"/>
              <a:t>The generated test will be saved in two different text files one for the solution and one for the questionnaire.</a:t>
            </a:r>
          </a:p>
          <a:p>
            <a:r>
              <a:rPr lang="en-US" sz="2400" dirty="0"/>
              <a:t>The database saves the information of the generated exams </a:t>
            </a:r>
            <a:br>
              <a:rPr lang="en-US" sz="2400" dirty="0"/>
            </a:br>
            <a:r>
              <a:rPr lang="en-US" sz="2400" dirty="0"/>
              <a:t>and provide us accessible way to the all data.  </a:t>
            </a:r>
          </a:p>
          <a:p>
            <a:r>
              <a:rPr lang="en-US" sz="2400" dirty="0"/>
              <a:t>The user can create a test only from the questions that stored in the database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2FFE1EA-C79A-A043-9D03-4A32AFFA6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 Systems 10127</a:t>
            </a:r>
          </a:p>
        </p:txBody>
      </p:sp>
    </p:spTree>
    <p:extLst>
      <p:ext uri="{BB962C8B-B14F-4D97-AF65-F5344CB8AC3E}">
        <p14:creationId xmlns:p14="http://schemas.microsoft.com/office/powerpoint/2010/main" val="332316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F7B6FD9-25B3-065F-8D4D-E60E3004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test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DACE330-DCA7-0D73-BB36-FB71F9CF9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user’s first choice is the number of questions that he wants in the test.</a:t>
            </a:r>
          </a:p>
          <a:p>
            <a:r>
              <a:rPr lang="en-US" dirty="0"/>
              <a:t>Then he choose accordingly to the amount  , the serial numbers of the question that he wants in the test.</a:t>
            </a:r>
          </a:p>
          <a:p>
            <a:r>
              <a:rPr lang="en-US" dirty="0"/>
              <a:t>If he chose a close question , he will be required to choose the answers he wants.</a:t>
            </a:r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0728519-1A43-4696-7DAA-DCEAF101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 Systems 10127</a:t>
            </a:r>
          </a:p>
        </p:txBody>
      </p:sp>
    </p:spTree>
    <p:extLst>
      <p:ext uri="{BB962C8B-B14F-4D97-AF65-F5344CB8AC3E}">
        <p14:creationId xmlns:p14="http://schemas.microsoft.com/office/powerpoint/2010/main" val="149354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2E497D-F631-A731-134C-66287FB5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test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C0A8912-9995-F093-3D3C-F3A14DB53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type of test , for each close question there is no more than one correct answer. </a:t>
            </a:r>
          </a:p>
          <a:p>
            <a:r>
              <a:rPr lang="en-US" dirty="0"/>
              <a:t>The user will choose how many questions he wants in a test, and the system will generate the test randomly according to the limits.</a:t>
            </a:r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6768BD6-84E3-F75E-CAD6-8971AB5F8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 Systems 10127</a:t>
            </a:r>
          </a:p>
        </p:txBody>
      </p:sp>
    </p:spTree>
    <p:extLst>
      <p:ext uri="{BB962C8B-B14F-4D97-AF65-F5344CB8AC3E}">
        <p14:creationId xmlns:p14="http://schemas.microsoft.com/office/powerpoint/2010/main" val="358689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2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8" name="Rectangle 23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9" name="Top left">
            <a:extLst>
              <a:ext uri="{FF2B5EF4-FFF2-40B4-BE49-F238E27FC236}">
                <a16:creationId xmlns:a16="http://schemas.microsoft.com/office/drawing/2014/main" id="{B6BD01DB-F81D-43A8-BB9A-523531C59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50" name="Freeform: Shape 26">
              <a:extLst>
                <a:ext uri="{FF2B5EF4-FFF2-40B4-BE49-F238E27FC236}">
                  <a16:creationId xmlns:a16="http://schemas.microsoft.com/office/drawing/2014/main" id="{A16E9F64-08F8-44CF-BE7A-E27716089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51" name="Freeform: Shape 27">
              <a:extLst>
                <a:ext uri="{FF2B5EF4-FFF2-40B4-BE49-F238E27FC236}">
                  <a16:creationId xmlns:a16="http://schemas.microsoft.com/office/drawing/2014/main" id="{D1340AFD-8A91-4B1E-87FF-DD9391F34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" name="Freeform: Shape 28">
              <a:extLst>
                <a:ext uri="{FF2B5EF4-FFF2-40B4-BE49-F238E27FC236}">
                  <a16:creationId xmlns:a16="http://schemas.microsoft.com/office/drawing/2014/main" id="{DE35EEE2-2FEF-4DFA-A223-48A71056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3" name="Freeform: Shape 29">
              <a:extLst>
                <a:ext uri="{FF2B5EF4-FFF2-40B4-BE49-F238E27FC236}">
                  <a16:creationId xmlns:a16="http://schemas.microsoft.com/office/drawing/2014/main" id="{81967CFC-45E1-4302-B350-83205BA04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4" name="Freeform: Shape 30">
              <a:extLst>
                <a:ext uri="{FF2B5EF4-FFF2-40B4-BE49-F238E27FC236}">
                  <a16:creationId xmlns:a16="http://schemas.microsoft.com/office/drawing/2014/main" id="{576F3CA8-6C68-4D2E-B6F8-48760746E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5" name="Freeform: Shape 31">
              <a:extLst>
                <a:ext uri="{FF2B5EF4-FFF2-40B4-BE49-F238E27FC236}">
                  <a16:creationId xmlns:a16="http://schemas.microsoft.com/office/drawing/2014/main" id="{74190E93-9156-4D5C-93ED-511628098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6" name="Freeform: Shape 32">
              <a:extLst>
                <a:ext uri="{FF2B5EF4-FFF2-40B4-BE49-F238E27FC236}">
                  <a16:creationId xmlns:a16="http://schemas.microsoft.com/office/drawing/2014/main" id="{AF889F80-0B94-4A0B-A6DF-96457F4DE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7" name="Freeform: Shape 33">
              <a:extLst>
                <a:ext uri="{FF2B5EF4-FFF2-40B4-BE49-F238E27FC236}">
                  <a16:creationId xmlns:a16="http://schemas.microsoft.com/office/drawing/2014/main" id="{8CA103EC-2448-43C4-A54F-2E312A907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C192D786-7CF2-9DFF-E289-CDE6F32B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9813"/>
            <a:ext cx="6812428" cy="1664573"/>
          </a:xfrm>
        </p:spPr>
        <p:txBody>
          <a:bodyPr>
            <a:normAutofit/>
          </a:bodyPr>
          <a:lstStyle/>
          <a:p>
            <a:r>
              <a:rPr lang="en-US" dirty="0"/>
              <a:t>The users of the system</a:t>
            </a:r>
            <a:endParaRPr lang="he-IL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6234CBCA-C34A-5A63-6772-B951DBE68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650" y="3444447"/>
            <a:ext cx="1323568" cy="1421159"/>
          </a:xfrm>
          <a:prstGeom prst="rect">
            <a:avLst/>
          </a:prstGeom>
        </p:spPr>
      </p:pic>
      <p:grpSp>
        <p:nvGrpSpPr>
          <p:cNvPr id="58" name="Bottom Right">
            <a:extLst>
              <a:ext uri="{FF2B5EF4-FFF2-40B4-BE49-F238E27FC236}">
                <a16:creationId xmlns:a16="http://schemas.microsoft.com/office/drawing/2014/main" id="{14967CBE-F856-480C-848E-55672299D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37" name="Graphic 157">
              <a:extLst>
                <a:ext uri="{FF2B5EF4-FFF2-40B4-BE49-F238E27FC236}">
                  <a16:creationId xmlns:a16="http://schemas.microsoft.com/office/drawing/2014/main" id="{CCA323CB-7229-4BEC-8E46-7ED8DE6C2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59" name="Freeform: Shape 38">
                <a:extLst>
                  <a:ext uri="{FF2B5EF4-FFF2-40B4-BE49-F238E27FC236}">
                    <a16:creationId xmlns:a16="http://schemas.microsoft.com/office/drawing/2014/main" id="{675B0BF7-4959-43E9-A189-88DEFFA77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" name="Freeform: Shape 39">
                <a:extLst>
                  <a:ext uri="{FF2B5EF4-FFF2-40B4-BE49-F238E27FC236}">
                    <a16:creationId xmlns:a16="http://schemas.microsoft.com/office/drawing/2014/main" id="{892179E4-9100-4180-B4F7-96622024CF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1" name="Freeform: Shape 40">
                <a:extLst>
                  <a:ext uri="{FF2B5EF4-FFF2-40B4-BE49-F238E27FC236}">
                    <a16:creationId xmlns:a16="http://schemas.microsoft.com/office/drawing/2014/main" id="{97BA1C12-30ED-4598-BD92-5C043BBD8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2" name="Freeform: Shape 41">
                <a:extLst>
                  <a:ext uri="{FF2B5EF4-FFF2-40B4-BE49-F238E27FC236}">
                    <a16:creationId xmlns:a16="http://schemas.microsoft.com/office/drawing/2014/main" id="{F121CBA5-41D4-42C9-8438-096E559805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3" name="Freeform: Shape 42">
                <a:extLst>
                  <a:ext uri="{FF2B5EF4-FFF2-40B4-BE49-F238E27FC236}">
                    <a16:creationId xmlns:a16="http://schemas.microsoft.com/office/drawing/2014/main" id="{9DF87239-648B-4AD3-82E8-F1F454DE5D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4" name="Freeform: Shape 43">
                <a:extLst>
                  <a:ext uri="{FF2B5EF4-FFF2-40B4-BE49-F238E27FC236}">
                    <a16:creationId xmlns:a16="http://schemas.microsoft.com/office/drawing/2014/main" id="{DB2CBFD4-8348-414E-8B44-11AC1EE960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5" name="Freeform: Shape 44">
                <a:extLst>
                  <a:ext uri="{FF2B5EF4-FFF2-40B4-BE49-F238E27FC236}">
                    <a16:creationId xmlns:a16="http://schemas.microsoft.com/office/drawing/2014/main" id="{90ED55B2-FDEA-481A-B385-7703E2E358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66" name="Freeform: Shape 37">
              <a:extLst>
                <a:ext uri="{FF2B5EF4-FFF2-40B4-BE49-F238E27FC236}">
                  <a16:creationId xmlns:a16="http://schemas.microsoft.com/office/drawing/2014/main" id="{72BEC7EC-D1AB-4A08-8015-703097E6F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11" name="תמונה 10" descr="תמונה שמכילה כהה&#10;&#10;התיאור נוצר באופן אוטומטי">
            <a:extLst>
              <a:ext uri="{FF2B5EF4-FFF2-40B4-BE49-F238E27FC236}">
                <a16:creationId xmlns:a16="http://schemas.microsoft.com/office/drawing/2014/main" id="{312E83B7-2ECC-9184-3A20-A0C99AD04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60" y="486187"/>
            <a:ext cx="1421159" cy="1421159"/>
          </a:xfrm>
          <a:prstGeom prst="rect">
            <a:avLst/>
          </a:prstGeom>
        </p:spPr>
      </p:pic>
      <p:pic>
        <p:nvPicPr>
          <p:cNvPr id="6" name="תמונה 5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534E48B3-E6E7-AF85-25F2-0414499DC6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582" y="1907346"/>
            <a:ext cx="1743530" cy="1421159"/>
          </a:xfrm>
          <a:prstGeom prst="rect">
            <a:avLst/>
          </a:prstGeom>
        </p:spPr>
      </p:pic>
      <p:pic>
        <p:nvPicPr>
          <p:cNvPr id="17" name="תמונה 16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185DE420-B82F-04F9-B3B3-930F52C7A0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935" y="5155842"/>
            <a:ext cx="3343903" cy="1421159"/>
          </a:xfrm>
          <a:prstGeom prst="rect">
            <a:avLst/>
          </a:prstGeom>
        </p:spPr>
      </p:pic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A250439-9145-913C-0DAC-EDA3FFC91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Database Systems 10127</a:t>
            </a:r>
          </a:p>
        </p:txBody>
      </p:sp>
      <p:graphicFrame>
        <p:nvGraphicFramePr>
          <p:cNvPr id="15" name="מציין מיקום תוכן 2">
            <a:extLst>
              <a:ext uri="{FF2B5EF4-FFF2-40B4-BE49-F238E27FC236}">
                <a16:creationId xmlns:a16="http://schemas.microsoft.com/office/drawing/2014/main" id="{AFBF57A4-FA75-FA03-12F1-1D6A71E63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4484766"/>
              </p:ext>
            </p:extLst>
          </p:nvPr>
        </p:nvGraphicFramePr>
        <p:xfrm>
          <a:off x="1185756" y="2384474"/>
          <a:ext cx="6811990" cy="3728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51779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5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9FBEBDB-D79F-7E0A-17AC-1D0D175D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ERD</a:t>
            </a:r>
            <a:endParaRPr lang="he-IL" dirty="0"/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3275EFAF-45AC-6951-AA3F-A2A86EBDB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008" y="1807290"/>
            <a:ext cx="6683319" cy="4313294"/>
          </a:xfrm>
        </p:spPr>
      </p:pic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5674EF1-29C8-8BED-530F-C88509C91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 Systems 10127</a:t>
            </a:r>
          </a:p>
        </p:txBody>
      </p:sp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3CD0FAD0-97A3-9168-3A29-9204036D1D61}"/>
              </a:ext>
            </a:extLst>
          </p:cNvPr>
          <p:cNvGrpSpPr/>
          <p:nvPr/>
        </p:nvGrpSpPr>
        <p:grpSpPr>
          <a:xfrm>
            <a:off x="86874" y="1350770"/>
            <a:ext cx="5162745" cy="834044"/>
            <a:chOff x="-174996" y="903037"/>
            <a:chExt cx="6811989" cy="859898"/>
          </a:xfrm>
        </p:grpSpPr>
        <p:sp>
          <p:nvSpPr>
            <p:cNvPr id="16" name="מלבן: פינות מעוגלות 15">
              <a:extLst>
                <a:ext uri="{FF2B5EF4-FFF2-40B4-BE49-F238E27FC236}">
                  <a16:creationId xmlns:a16="http://schemas.microsoft.com/office/drawing/2014/main" id="{46B7FEF0-836E-222A-D541-126D389A1F06}"/>
                </a:ext>
              </a:extLst>
            </p:cNvPr>
            <p:cNvSpPr/>
            <p:nvPr/>
          </p:nvSpPr>
          <p:spPr>
            <a:xfrm>
              <a:off x="-174996" y="903037"/>
              <a:ext cx="6811989" cy="8424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מלבן: פינות מעוגלות 4">
              <a:extLst>
                <a:ext uri="{FF2B5EF4-FFF2-40B4-BE49-F238E27FC236}">
                  <a16:creationId xmlns:a16="http://schemas.microsoft.com/office/drawing/2014/main" id="{76AF2562-B941-BDC7-3244-D52EB47A7D1A}"/>
                </a:ext>
              </a:extLst>
            </p:cNvPr>
            <p:cNvSpPr txBox="1"/>
            <p:nvPr/>
          </p:nvSpPr>
          <p:spPr>
            <a:xfrm>
              <a:off x="-49891" y="994071"/>
              <a:ext cx="6545687" cy="7688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/>
                <a:t>Question – the base of all questions type </a:t>
              </a:r>
              <a:endParaRPr lang="en-US" kern="1200" dirty="0"/>
            </a:p>
          </p:txBody>
        </p:sp>
      </p:grpSp>
      <p:grpSp>
        <p:nvGrpSpPr>
          <p:cNvPr id="121" name="קבוצה 120">
            <a:extLst>
              <a:ext uri="{FF2B5EF4-FFF2-40B4-BE49-F238E27FC236}">
                <a16:creationId xmlns:a16="http://schemas.microsoft.com/office/drawing/2014/main" id="{F26AB8FB-BFB6-3CD4-6C1C-39478F11F9EC}"/>
              </a:ext>
            </a:extLst>
          </p:cNvPr>
          <p:cNvGrpSpPr/>
          <p:nvPr/>
        </p:nvGrpSpPr>
        <p:grpSpPr>
          <a:xfrm>
            <a:off x="86874" y="2341346"/>
            <a:ext cx="5162745" cy="834044"/>
            <a:chOff x="0" y="970066"/>
            <a:chExt cx="6811990" cy="842400"/>
          </a:xfrm>
        </p:grpSpPr>
        <p:sp>
          <p:nvSpPr>
            <p:cNvPr id="122" name="מלבן: פינות מעוגלות 121">
              <a:extLst>
                <a:ext uri="{FF2B5EF4-FFF2-40B4-BE49-F238E27FC236}">
                  <a16:creationId xmlns:a16="http://schemas.microsoft.com/office/drawing/2014/main" id="{578F4A01-F067-5036-89B0-5C11EDE8C70E}"/>
                </a:ext>
              </a:extLst>
            </p:cNvPr>
            <p:cNvSpPr/>
            <p:nvPr/>
          </p:nvSpPr>
          <p:spPr>
            <a:xfrm>
              <a:off x="0" y="970066"/>
              <a:ext cx="6811990" cy="8424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3" name="מלבן: פינות מעוגלות 4">
              <a:extLst>
                <a:ext uri="{FF2B5EF4-FFF2-40B4-BE49-F238E27FC236}">
                  <a16:creationId xmlns:a16="http://schemas.microsoft.com/office/drawing/2014/main" id="{60051F2A-6A1C-517D-5203-CAE756039C38}"/>
                </a:ext>
              </a:extLst>
            </p:cNvPr>
            <p:cNvSpPr txBox="1"/>
            <p:nvPr/>
          </p:nvSpPr>
          <p:spPr>
            <a:xfrm>
              <a:off x="41121" y="1011188"/>
              <a:ext cx="6545687" cy="7688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Open question –a type of question. Related to answer</a:t>
              </a:r>
            </a:p>
          </p:txBody>
        </p:sp>
      </p:grpSp>
      <p:grpSp>
        <p:nvGrpSpPr>
          <p:cNvPr id="124" name="קבוצה 123">
            <a:extLst>
              <a:ext uri="{FF2B5EF4-FFF2-40B4-BE49-F238E27FC236}">
                <a16:creationId xmlns:a16="http://schemas.microsoft.com/office/drawing/2014/main" id="{97D5F483-C566-00ED-371C-ED312065BAA0}"/>
              </a:ext>
            </a:extLst>
          </p:cNvPr>
          <p:cNvGrpSpPr/>
          <p:nvPr/>
        </p:nvGrpSpPr>
        <p:grpSpPr>
          <a:xfrm>
            <a:off x="68496" y="3269930"/>
            <a:ext cx="5143023" cy="1073230"/>
            <a:chOff x="0" y="970066"/>
            <a:chExt cx="6811990" cy="842400"/>
          </a:xfrm>
        </p:grpSpPr>
        <p:sp>
          <p:nvSpPr>
            <p:cNvPr id="125" name="מלבן: פינות מעוגלות 124">
              <a:extLst>
                <a:ext uri="{FF2B5EF4-FFF2-40B4-BE49-F238E27FC236}">
                  <a16:creationId xmlns:a16="http://schemas.microsoft.com/office/drawing/2014/main" id="{518824C7-4050-0AF4-DF09-28A8CBA9E12F}"/>
                </a:ext>
              </a:extLst>
            </p:cNvPr>
            <p:cNvSpPr/>
            <p:nvPr/>
          </p:nvSpPr>
          <p:spPr>
            <a:xfrm>
              <a:off x="0" y="970066"/>
              <a:ext cx="6811990" cy="8424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6" name="מלבן: פינות מעוגלות 4">
              <a:extLst>
                <a:ext uri="{FF2B5EF4-FFF2-40B4-BE49-F238E27FC236}">
                  <a16:creationId xmlns:a16="http://schemas.microsoft.com/office/drawing/2014/main" id="{0A9FBC51-8F8B-0F53-780F-E72B1B3D9714}"/>
                </a:ext>
              </a:extLst>
            </p:cNvPr>
            <p:cNvSpPr txBox="1"/>
            <p:nvPr/>
          </p:nvSpPr>
          <p:spPr>
            <a:xfrm>
              <a:off x="41121" y="970066"/>
              <a:ext cx="6548389" cy="8099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/>
                <a:t>Close question – a type of question, including a number of answers</a:t>
              </a:r>
              <a:br>
                <a:rPr lang="en-US" dirty="0"/>
              </a:br>
              <a:r>
                <a:rPr lang="en-US" dirty="0"/>
                <a:t>Related to answer table with indication  </a:t>
              </a:r>
              <a:endParaRPr lang="en-US" kern="1200" dirty="0"/>
            </a:p>
          </p:txBody>
        </p:sp>
      </p:grpSp>
      <p:grpSp>
        <p:nvGrpSpPr>
          <p:cNvPr id="130" name="קבוצה 129">
            <a:extLst>
              <a:ext uri="{FF2B5EF4-FFF2-40B4-BE49-F238E27FC236}">
                <a16:creationId xmlns:a16="http://schemas.microsoft.com/office/drawing/2014/main" id="{AD0A2F57-DAB4-8903-93CD-139A7F9B42F7}"/>
              </a:ext>
            </a:extLst>
          </p:cNvPr>
          <p:cNvGrpSpPr/>
          <p:nvPr/>
        </p:nvGrpSpPr>
        <p:grpSpPr>
          <a:xfrm>
            <a:off x="87752" y="4484059"/>
            <a:ext cx="5162745" cy="731271"/>
            <a:chOff x="0" y="970066"/>
            <a:chExt cx="6811990" cy="842400"/>
          </a:xfrm>
        </p:grpSpPr>
        <p:sp>
          <p:nvSpPr>
            <p:cNvPr id="131" name="מלבן: פינות מעוגלות 130">
              <a:extLst>
                <a:ext uri="{FF2B5EF4-FFF2-40B4-BE49-F238E27FC236}">
                  <a16:creationId xmlns:a16="http://schemas.microsoft.com/office/drawing/2014/main" id="{9B74A923-9BBF-8363-F986-1D9EB2330F6A}"/>
                </a:ext>
              </a:extLst>
            </p:cNvPr>
            <p:cNvSpPr/>
            <p:nvPr/>
          </p:nvSpPr>
          <p:spPr>
            <a:xfrm>
              <a:off x="0" y="970066"/>
              <a:ext cx="6811990" cy="8424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2" name="מלבן: פינות מעוגלות 4">
              <a:extLst>
                <a:ext uri="{FF2B5EF4-FFF2-40B4-BE49-F238E27FC236}">
                  <a16:creationId xmlns:a16="http://schemas.microsoft.com/office/drawing/2014/main" id="{B2455AD0-4D2E-7638-B839-61206F8BFF3B}"/>
                </a:ext>
              </a:extLst>
            </p:cNvPr>
            <p:cNvSpPr txBox="1"/>
            <p:nvPr/>
          </p:nvSpPr>
          <p:spPr>
            <a:xfrm>
              <a:off x="41121" y="1011188"/>
              <a:ext cx="6545687" cy="7688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/>
                <a:t>Answer – the answers stock </a:t>
              </a:r>
              <a:endParaRPr lang="en-US" kern="1200" dirty="0"/>
            </a:p>
          </p:txBody>
        </p:sp>
      </p:grpSp>
      <p:grpSp>
        <p:nvGrpSpPr>
          <p:cNvPr id="133" name="קבוצה 132">
            <a:extLst>
              <a:ext uri="{FF2B5EF4-FFF2-40B4-BE49-F238E27FC236}">
                <a16:creationId xmlns:a16="http://schemas.microsoft.com/office/drawing/2014/main" id="{BAA3CF01-2E03-F58E-FA19-2F61B0758718}"/>
              </a:ext>
            </a:extLst>
          </p:cNvPr>
          <p:cNvGrpSpPr/>
          <p:nvPr/>
        </p:nvGrpSpPr>
        <p:grpSpPr>
          <a:xfrm>
            <a:off x="68496" y="5338419"/>
            <a:ext cx="5182000" cy="782165"/>
            <a:chOff x="-40116" y="970066"/>
            <a:chExt cx="6852106" cy="842400"/>
          </a:xfrm>
        </p:grpSpPr>
        <p:sp>
          <p:nvSpPr>
            <p:cNvPr id="134" name="מלבן: פינות מעוגלות 133">
              <a:extLst>
                <a:ext uri="{FF2B5EF4-FFF2-40B4-BE49-F238E27FC236}">
                  <a16:creationId xmlns:a16="http://schemas.microsoft.com/office/drawing/2014/main" id="{E3668643-E8A7-D6F6-4132-A7D04B1A61F8}"/>
                </a:ext>
              </a:extLst>
            </p:cNvPr>
            <p:cNvSpPr/>
            <p:nvPr/>
          </p:nvSpPr>
          <p:spPr>
            <a:xfrm>
              <a:off x="0" y="970066"/>
              <a:ext cx="6811990" cy="8424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5" name="מלבן: פינות מעוגלות 4">
              <a:extLst>
                <a:ext uri="{FF2B5EF4-FFF2-40B4-BE49-F238E27FC236}">
                  <a16:creationId xmlns:a16="http://schemas.microsoft.com/office/drawing/2014/main" id="{DE7F86EA-AE20-969B-B0D5-922DF1CDAB40}"/>
                </a:ext>
              </a:extLst>
            </p:cNvPr>
            <p:cNvSpPr txBox="1"/>
            <p:nvPr/>
          </p:nvSpPr>
          <p:spPr>
            <a:xfrm>
              <a:off x="-40116" y="1009854"/>
              <a:ext cx="6585803" cy="7688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/>
                <a:t>Test – generated from questions and their answer that are in  the database </a:t>
              </a:r>
              <a:endParaRPr lang="en-US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6081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09A74A-FBB1-F94C-05FD-56B6B17E5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009" y="-80596"/>
            <a:ext cx="10515600" cy="1325563"/>
          </a:xfrm>
        </p:spPr>
        <p:txBody>
          <a:bodyPr/>
          <a:lstStyle/>
          <a:p>
            <a:r>
              <a:rPr lang="en-US" dirty="0"/>
              <a:t>The tables</a:t>
            </a:r>
            <a:endParaRPr lang="he-IL" dirty="0"/>
          </a:p>
        </p:txBody>
      </p:sp>
      <p:pic>
        <p:nvPicPr>
          <p:cNvPr id="6" name="מציין מיקום תוכן 5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B9332D36-B57F-65CF-BC85-73019734D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96" y="1135783"/>
            <a:ext cx="3285074" cy="1124169"/>
          </a:xfrm>
        </p:spPr>
      </p:pic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E730A68-9C58-A0D9-9C24-5CAAC6B40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 Systems 10127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2A047EE8-3302-21D9-423D-54F106429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09" y="2813549"/>
            <a:ext cx="2404208" cy="1325563"/>
          </a:xfrm>
          <a:prstGeom prst="rect">
            <a:avLst/>
          </a:prstGeom>
        </p:spPr>
      </p:pic>
      <p:pic>
        <p:nvPicPr>
          <p:cNvPr id="10" name="תמונה 9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9A7EEABE-841B-0A29-DE6C-B9E7620A30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83" y="1067568"/>
            <a:ext cx="2133329" cy="1480782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B0671962-B109-C29E-B1BB-546596B09B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177" y="1067568"/>
            <a:ext cx="2047432" cy="1266631"/>
          </a:xfrm>
          <a:prstGeom prst="rect">
            <a:avLst/>
          </a:prstGeom>
        </p:spPr>
      </p:pic>
      <p:pic>
        <p:nvPicPr>
          <p:cNvPr id="14" name="תמונה 13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6F85C9FE-C82A-4B81-EBBD-E6186FAA9D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026" y="3166161"/>
            <a:ext cx="2881948" cy="1317462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CE5D8743-83DA-D30A-3709-7954637148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394" y="5030787"/>
            <a:ext cx="3617215" cy="1325563"/>
          </a:xfrm>
          <a:prstGeom prst="rect">
            <a:avLst/>
          </a:prstGeom>
        </p:spPr>
      </p:pic>
      <p:pic>
        <p:nvPicPr>
          <p:cNvPr id="18" name="תמונה 17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61D51FFC-C561-BC38-FA30-CE17CE2F6A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933" y="3113361"/>
            <a:ext cx="2409919" cy="1314501"/>
          </a:xfrm>
          <a:prstGeom prst="rect">
            <a:avLst/>
          </a:prstGeom>
        </p:spPr>
      </p:pic>
      <p:pic>
        <p:nvPicPr>
          <p:cNvPr id="20" name="תמונה 19">
            <a:extLst>
              <a:ext uri="{FF2B5EF4-FFF2-40B4-BE49-F238E27FC236}">
                <a16:creationId xmlns:a16="http://schemas.microsoft.com/office/drawing/2014/main" id="{AC543371-6884-D7C6-932D-A73A8C22EF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96" y="5164657"/>
            <a:ext cx="3719709" cy="1017226"/>
          </a:xfrm>
          <a:prstGeom prst="rect">
            <a:avLst/>
          </a:prstGeom>
        </p:spPr>
      </p:pic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7CE8B766-46BA-D4F0-171A-2098174A0ED3}"/>
              </a:ext>
            </a:extLst>
          </p:cNvPr>
          <p:cNvSpPr/>
          <p:nvPr/>
        </p:nvSpPr>
        <p:spPr>
          <a:xfrm>
            <a:off x="4655026" y="5101434"/>
            <a:ext cx="2421062" cy="101722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In tests, the indication of answers gets a different meaning from the origin</a:t>
            </a:r>
            <a:endParaRPr lang="he-IL" sz="1400" dirty="0"/>
          </a:p>
        </p:txBody>
      </p:sp>
      <p:cxnSp>
        <p:nvCxnSpPr>
          <p:cNvPr id="28" name="מחבר: מרפקי 27">
            <a:extLst>
              <a:ext uri="{FF2B5EF4-FFF2-40B4-BE49-F238E27FC236}">
                <a16:creationId xmlns:a16="http://schemas.microsoft.com/office/drawing/2014/main" id="{C159C318-B621-C114-39D1-D16425D71A9F}"/>
              </a:ext>
            </a:extLst>
          </p:cNvPr>
          <p:cNvCxnSpPr/>
          <p:nvPr/>
        </p:nvCxnSpPr>
        <p:spPr>
          <a:xfrm>
            <a:off x="6877330" y="5964792"/>
            <a:ext cx="798823" cy="28693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17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0"/>
                            </p:stCondLst>
                            <p:childTnLst>
                              <p:par>
                                <p:cTn id="4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000"/>
                            </p:stCondLst>
                            <p:childTnLst>
                              <p:par>
                                <p:cTn id="5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677F7E5-5804-B02C-4DDC-F5CDA14F5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157" y="449586"/>
            <a:ext cx="10515600" cy="1982896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This project is about creating tests </a:t>
            </a:r>
            <a:r>
              <a:rPr lang="he-IL" dirty="0">
                <a:solidFill>
                  <a:schemeClr val="accent6">
                    <a:lumMod val="75000"/>
                  </a:schemeClr>
                </a:solidFill>
              </a:rPr>
              <a:t>sys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tem.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You must first enter a username and password to get an access  for the SQL system.</a:t>
            </a:r>
            <a:endParaRPr lang="he-I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9051CE8-6315-70E8-24EF-060D23DFA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 Systems 10127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4200FB8F-550D-1AB7-47DE-37E57F2CD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705" y="2555554"/>
            <a:ext cx="4890590" cy="367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2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5" name="Top left">
            <a:extLst>
              <a:ext uri="{FF2B5EF4-FFF2-40B4-BE49-F238E27FC236}">
                <a16:creationId xmlns:a16="http://schemas.microsoft.com/office/drawing/2014/main" id="{A345EEC5-ECAA-408B-B9D7-1C0E1102C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B09D8-FF9D-4CE5-853B-3BA46FD5C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DC978A2-F53F-4B72-9BAC-5F78F00B6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F73D09D-1DE1-441E-88F5-CD2CBAB88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DE61DBF-5FB0-4603-BE95-C566DD48B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8C89DF5-F013-4C54-B9AD-2E158706C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ED89947-A3CF-4B11-8DE7-5D07A57CB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3E24021-DB80-451B-96A6-0D21AC0C8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DA2B48-4CD9-45C3-8F12-212553367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F10E6F62-B585-254A-6D2F-F76B2DAF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10246090" cy="1471193"/>
          </a:xfrm>
        </p:spPr>
        <p:txBody>
          <a:bodyPr>
            <a:normAutofit/>
          </a:bodyPr>
          <a:lstStyle/>
          <a:p>
            <a:r>
              <a:rPr lang="en-US" dirty="0"/>
              <a:t>System functions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4E47C2B-12DD-7D96-B773-CBDFE681C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616" y="1918119"/>
            <a:ext cx="5481744" cy="4436687"/>
          </a:xfrm>
        </p:spPr>
        <p:txBody>
          <a:bodyPr>
            <a:normAutofit/>
          </a:bodyPr>
          <a:lstStyle/>
          <a:p>
            <a:r>
              <a:rPr lang="en-US" sz="1800" dirty="0"/>
              <a:t>Displaying questions stock</a:t>
            </a:r>
          </a:p>
          <a:p>
            <a:r>
              <a:rPr lang="en-US" sz="1800" dirty="0"/>
              <a:t>Adding questions option: open or closed</a:t>
            </a:r>
          </a:p>
          <a:p>
            <a:r>
              <a:rPr lang="en-US" sz="1800" dirty="0"/>
              <a:t>Deleting an answer from a close question</a:t>
            </a:r>
          </a:p>
          <a:p>
            <a:r>
              <a:rPr lang="en-US" sz="1800" dirty="0"/>
              <a:t>Update answer text</a:t>
            </a:r>
          </a:p>
          <a:p>
            <a:r>
              <a:rPr lang="en-US" sz="1800" dirty="0"/>
              <a:t>Update question text</a:t>
            </a:r>
          </a:p>
          <a:p>
            <a:r>
              <a:rPr lang="en-US" sz="1800" dirty="0"/>
              <a:t>Creating a manual test</a:t>
            </a:r>
          </a:p>
          <a:p>
            <a:r>
              <a:rPr lang="en-US" sz="1800" dirty="0"/>
              <a:t>Creating an automatic test</a:t>
            </a:r>
            <a:endParaRPr lang="he-IL" sz="1800" dirty="0"/>
          </a:p>
        </p:txBody>
      </p:sp>
      <p:pic>
        <p:nvPicPr>
          <p:cNvPr id="6" name="תמונה 5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F18EC573-673F-04AC-3693-4317A6A5B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190" y="2015242"/>
            <a:ext cx="5434450" cy="3029705"/>
          </a:xfrm>
          <a:prstGeom prst="rect">
            <a:avLst/>
          </a:prstGeom>
        </p:spPr>
      </p:pic>
      <p:grpSp>
        <p:nvGrpSpPr>
          <p:cNvPr id="25" name="Bottom Right">
            <a:extLst>
              <a:ext uri="{FF2B5EF4-FFF2-40B4-BE49-F238E27FC236}">
                <a16:creationId xmlns:a16="http://schemas.microsoft.com/office/drawing/2014/main" id="{F0A218EB-ECC2-4D0D-9EDC-F5CB062CA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419D1C3-874F-4BF6-A356-1EA4A20D4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7" name="Graphic 157">
              <a:extLst>
                <a:ext uri="{FF2B5EF4-FFF2-40B4-BE49-F238E27FC236}">
                  <a16:creationId xmlns:a16="http://schemas.microsoft.com/office/drawing/2014/main" id="{4AC4AE33-203A-4A93-8263-6CC6BB608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F15373C-6DCA-4058-94CC-6476950E59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61BE5B1-15E0-484D-8B21-F6BA455B21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1167C23-6882-4551-BF77-DF537E736E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0749460-4B9F-4DE4-9931-7B5831D68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567746C-E54C-4865-ACF1-CD31DD1D8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9E7B0826-2FBE-4B23-B784-BB7CDA8B3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DF54EDF-BA0A-440F-B20A-2A76BFE15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53B2ADC-F80C-403E-B1CA-BCFED2CE5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B8D0A6B-A1F9-116A-D942-56A222CD0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Database Systems 10127</a:t>
            </a:r>
          </a:p>
        </p:txBody>
      </p:sp>
    </p:spTree>
    <p:extLst>
      <p:ext uri="{BB962C8B-B14F-4D97-AF65-F5344CB8AC3E}">
        <p14:creationId xmlns:p14="http://schemas.microsoft.com/office/powerpoint/2010/main" val="329251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000"/>
                            </p:stCondLst>
                            <p:childTnLst>
                              <p:par>
                                <p:cTn id="4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942B897-40D1-F366-EEE9-D266C41F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questions stock</a:t>
            </a:r>
            <a:br>
              <a:rPr lang="en-US" dirty="0"/>
            </a:b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503BEB4-26D1-1D14-474E-9BAF4F04E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540"/>
            <a:ext cx="10515600" cy="4601808"/>
          </a:xfrm>
        </p:spPr>
        <p:txBody>
          <a:bodyPr/>
          <a:lstStyle/>
          <a:p>
            <a:r>
              <a:rPr lang="en-US" sz="2400" dirty="0"/>
              <a:t>By clicking  the "Show All Questions And Answers Stock“ button ,all questions and answers stock will be displayed.</a:t>
            </a:r>
          </a:p>
          <a:p>
            <a:r>
              <a:rPr lang="en-US" sz="2400" dirty="0"/>
              <a:t>To close the stock, press the "Close" button.</a:t>
            </a:r>
          </a:p>
          <a:p>
            <a:r>
              <a:rPr lang="en-US" sz="2400" dirty="0"/>
              <a:t>The user can view the questions stock at any stage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8B4A622-EBAF-C7E6-4BA9-7C83BADC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 Systems 10127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9F9CB89D-460A-BBCB-7EBE-7C7971BD8AAD}"/>
              </a:ext>
            </a:extLst>
          </p:cNvPr>
          <p:cNvSpPr txBox="1"/>
          <p:nvPr/>
        </p:nvSpPr>
        <p:spPr>
          <a:xfrm>
            <a:off x="1076602" y="3274377"/>
            <a:ext cx="7809945" cy="34470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 algn="l" rtl="0">
              <a:buFont typeface="Wingdings" panose="05000000000000000000" pitchFamily="2" charset="2"/>
              <a:buChar char="q"/>
            </a:pPr>
            <a:r>
              <a:rPr lang="en-US" sz="2000" dirty="0"/>
              <a:t>The database serves as a place for saving the entire stock of questions and answers so </a:t>
            </a:r>
            <a:r>
              <a:rPr lang="he-IL" sz="2000" dirty="0"/>
              <a:t>the user</a:t>
            </a:r>
            <a:r>
              <a:rPr lang="en-US" sz="2000" dirty="0"/>
              <a:t> will be able to produce tests from them.</a:t>
            </a:r>
          </a:p>
          <a:p>
            <a:pPr algn="l" rtl="0"/>
            <a:endParaRPr lang="en-US" sz="2000" dirty="0"/>
          </a:p>
          <a:p>
            <a:pPr marL="342900" indent="-342900" algn="l" rtl="0">
              <a:buFont typeface="Wingdings" panose="05000000000000000000" pitchFamily="2" charset="2"/>
              <a:buChar char="q"/>
            </a:pPr>
            <a:r>
              <a:rPr lang="en-US" sz="2000" dirty="0"/>
              <a:t>The database guarantees that there will be no duplicates in the existing stock.</a:t>
            </a:r>
          </a:p>
          <a:p>
            <a:pPr marL="342900" indent="-342900" algn="l" rtl="0">
              <a:buFont typeface="Wingdings" panose="05000000000000000000" pitchFamily="2" charset="2"/>
              <a:buChar char="q"/>
            </a:pPr>
            <a:endParaRPr lang="he-IL" sz="2000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9336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0"/>
                            </p:stCondLst>
                            <p:childTnLst>
                              <p:par>
                                <p:cTn id="2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EAF128E-BD7F-00B0-650A-C028B769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Adding questions option: open or closed</a:t>
            </a:r>
            <a:br>
              <a:rPr lang="en-US" sz="4400" dirty="0"/>
            </a:br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46FB81F-4880-0171-54F2-E9DF96FCE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 Systems 10127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65ED77D8-6EBB-FCF6-316E-EA76A9AC83DA}"/>
              </a:ext>
            </a:extLst>
          </p:cNvPr>
          <p:cNvSpPr txBox="1"/>
          <p:nvPr/>
        </p:nvSpPr>
        <p:spPr>
          <a:xfrm>
            <a:off x="838199" y="1245629"/>
            <a:ext cx="972104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By clicking the "Adding a question and answer" button, two options will appear:</a:t>
            </a:r>
            <a:endParaRPr lang="he-IL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9E257D8B-BDE5-C072-3692-66C40B154B64}"/>
              </a:ext>
            </a:extLst>
          </p:cNvPr>
          <p:cNvSpPr txBox="1"/>
          <p:nvPr/>
        </p:nvSpPr>
        <p:spPr>
          <a:xfrm>
            <a:off x="2853430" y="2495464"/>
            <a:ext cx="5962096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endParaRPr lang="en-US" u="sng" dirty="0"/>
          </a:p>
          <a:p>
            <a:pPr marL="285750" indent="-285750" algn="l" rtl="0">
              <a:buClr>
                <a:schemeClr val="accent5"/>
              </a:buClr>
              <a:buFont typeface="Arial" panose="020B0604020202020204" pitchFamily="34" charset="0"/>
              <a:buChar char="+"/>
            </a:pPr>
            <a:r>
              <a:rPr lang="en-US" dirty="0"/>
              <a:t>The user should enter text for the question.</a:t>
            </a:r>
          </a:p>
          <a:p>
            <a:pPr marL="285750" indent="-285750" algn="l" rtl="0">
              <a:buClr>
                <a:schemeClr val="accent5"/>
              </a:buClr>
              <a:buFont typeface="Arial" panose="020B0604020202020204" pitchFamily="34" charset="0"/>
              <a:buChar char="+"/>
            </a:pPr>
            <a:r>
              <a:rPr lang="en-US" dirty="0"/>
              <a:t>Going through the tables of the database, the program verifies that there is no identical wording of question from the same type.</a:t>
            </a:r>
          </a:p>
          <a:p>
            <a:pPr marL="285750" indent="-285750" algn="l" rtl="0">
              <a:buClr>
                <a:schemeClr val="accent5"/>
              </a:buClr>
              <a:buFont typeface="Arial" panose="020B0604020202020204" pitchFamily="34" charset="0"/>
              <a:buChar char="+"/>
            </a:pPr>
            <a:r>
              <a:rPr lang="en-US" dirty="0"/>
              <a:t>If there are no duplicates, the user will enter an answer.</a:t>
            </a:r>
          </a:p>
          <a:p>
            <a:pPr marL="285750" indent="-285750" algn="l" rtl="0">
              <a:buClr>
                <a:schemeClr val="accent5"/>
              </a:buClr>
              <a:buFont typeface="Arial" panose="020B0604020202020204" pitchFamily="34" charset="0"/>
              <a:buChar char="+"/>
            </a:pPr>
            <a:r>
              <a:rPr lang="en-US" dirty="0"/>
              <a:t>In case of close question , the user can enter 4-8 answers.</a:t>
            </a:r>
          </a:p>
          <a:p>
            <a:pPr marL="285750" indent="-285750" algn="l" rtl="0">
              <a:buClr>
                <a:schemeClr val="accent5"/>
              </a:buClr>
              <a:buFont typeface="Arial" panose="020B0604020202020204" pitchFamily="34" charset="0"/>
              <a:buChar char="+"/>
            </a:pPr>
            <a:r>
              <a:rPr lang="en-US" dirty="0"/>
              <a:t>The program ensures that the answers for each close question are unique</a:t>
            </a:r>
            <a:endParaRPr lang="he-IL" dirty="0"/>
          </a:p>
          <a:p>
            <a:pPr marL="285750" indent="-285750" algn="l" rtl="0">
              <a:buClr>
                <a:schemeClr val="accent5"/>
              </a:buClr>
              <a:buFont typeface="Arial" panose="020B0604020202020204" pitchFamily="34" charset="0"/>
              <a:buChar char="+"/>
            </a:pPr>
            <a:endParaRPr lang="en-US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1F137532-D9E3-8171-F33D-C74B047659EB}"/>
              </a:ext>
            </a:extLst>
          </p:cNvPr>
          <p:cNvSpPr txBox="1"/>
          <p:nvPr/>
        </p:nvSpPr>
        <p:spPr>
          <a:xfrm>
            <a:off x="838198" y="1591042"/>
            <a:ext cx="2873405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"Adding open question“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"Adding close question“</a:t>
            </a:r>
          </a:p>
        </p:txBody>
      </p:sp>
      <p:sp>
        <p:nvSpPr>
          <p:cNvPr id="8" name="אליפסה 7">
            <a:extLst>
              <a:ext uri="{FF2B5EF4-FFF2-40B4-BE49-F238E27FC236}">
                <a16:creationId xmlns:a16="http://schemas.microsoft.com/office/drawing/2014/main" id="{BAFDD5C6-E6AC-6CBD-B981-629C437BDEA2}"/>
              </a:ext>
            </a:extLst>
          </p:cNvPr>
          <p:cNvSpPr/>
          <p:nvPr/>
        </p:nvSpPr>
        <p:spPr>
          <a:xfrm>
            <a:off x="8611340" y="3801326"/>
            <a:ext cx="2858610" cy="18110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Every answer and question have their own table in the database</a:t>
            </a:r>
            <a:endParaRPr lang="he-IL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500"/>
                            </p:stCondLst>
                            <p:childTnLst>
                              <p:par>
                                <p:cTn id="2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5" name="Top left">
            <a:extLst>
              <a:ext uri="{FF2B5EF4-FFF2-40B4-BE49-F238E27FC236}">
                <a16:creationId xmlns:a16="http://schemas.microsoft.com/office/drawing/2014/main" id="{A345EEC5-ECAA-408B-B9D7-1C0E1102C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B09D8-FF9D-4CE5-853B-3BA46FD5C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DC978A2-F53F-4B72-9BAC-5F78F00B6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F73D09D-1DE1-441E-88F5-CD2CBAB88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DE61DBF-5FB0-4603-BE95-C566DD48B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8C89DF5-F013-4C54-B9AD-2E158706C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ED89947-A3CF-4B11-8DE7-5D07A57CB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3E24021-DB80-451B-96A6-0D21AC0C8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DA2B48-4CD9-45C3-8F12-212553367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2AAB7E27-0D41-1FEF-30D3-78541174F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10246090" cy="14711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Delet</a:t>
            </a:r>
            <a:r>
              <a:rPr lang="he-IL" dirty="0"/>
              <a:t>e and update</a:t>
            </a:r>
            <a:r>
              <a:rPr lang="en-US" dirty="0"/>
              <a:t> </a:t>
            </a:r>
            <a:br>
              <a:rPr lang="en-US" dirty="0"/>
            </a:b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8DE027D-EB77-1363-A438-D744731A4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810872" cy="3728613"/>
          </a:xfrm>
        </p:spPr>
        <p:txBody>
          <a:bodyPr>
            <a:normAutofit/>
          </a:bodyPr>
          <a:lstStyle/>
          <a:p>
            <a:r>
              <a:rPr lang="en-US" sz="1800" dirty="0"/>
              <a:t>The user required to choose the serial number of the question.</a:t>
            </a:r>
          </a:p>
          <a:p>
            <a:r>
              <a:rPr lang="en-US" sz="1800" dirty="0"/>
              <a:t>For this functions we use the update and delete commands of  the SQL. </a:t>
            </a:r>
          </a:p>
          <a:p>
            <a:r>
              <a:rPr lang="en-US" sz="1800" dirty="0"/>
              <a:t>The user can choose from one of the following options </a:t>
            </a:r>
            <a:endParaRPr lang="he-IL" sz="1800" dirty="0"/>
          </a:p>
        </p:txBody>
      </p:sp>
      <p:pic>
        <p:nvPicPr>
          <p:cNvPr id="6" name="תמונה 5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A8A8C227-3AE8-6CAB-63B4-1016492E2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530" y="2057583"/>
            <a:ext cx="4564280" cy="3808150"/>
          </a:xfrm>
          <a:prstGeom prst="rect">
            <a:avLst/>
          </a:prstGeom>
        </p:spPr>
      </p:pic>
      <p:grpSp>
        <p:nvGrpSpPr>
          <p:cNvPr id="25" name="Bottom Right">
            <a:extLst>
              <a:ext uri="{FF2B5EF4-FFF2-40B4-BE49-F238E27FC236}">
                <a16:creationId xmlns:a16="http://schemas.microsoft.com/office/drawing/2014/main" id="{F0A218EB-ECC2-4D0D-9EDC-F5CB062CA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419D1C3-874F-4BF6-A356-1EA4A20D4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7" name="Graphic 157">
              <a:extLst>
                <a:ext uri="{FF2B5EF4-FFF2-40B4-BE49-F238E27FC236}">
                  <a16:creationId xmlns:a16="http://schemas.microsoft.com/office/drawing/2014/main" id="{4AC4AE33-203A-4A93-8263-6CC6BB608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F15373C-6DCA-4058-94CC-6476950E59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61BE5B1-15E0-484D-8B21-F6BA455B21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1167C23-6882-4551-BF77-DF537E736E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0749460-4B9F-4DE4-9931-7B5831D68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567746C-E54C-4865-ACF1-CD31DD1D8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9E7B0826-2FBE-4B23-B784-BB7CDA8B3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DF54EDF-BA0A-440F-B20A-2A76BFE15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53B2ADC-F80C-403E-B1CA-BCFED2CE5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31BD688-4BEA-0610-ABF4-B08AB64DA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Database Systems 10127</a:t>
            </a:r>
          </a:p>
        </p:txBody>
      </p: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C8C99474-F0CB-6E21-B34B-9ED1AA55A408}"/>
              </a:ext>
            </a:extLst>
          </p:cNvPr>
          <p:cNvCxnSpPr/>
          <p:nvPr/>
        </p:nvCxnSpPr>
        <p:spPr>
          <a:xfrm>
            <a:off x="3546391" y="4421080"/>
            <a:ext cx="2700000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32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5" name="Top left">
            <a:extLst>
              <a:ext uri="{FF2B5EF4-FFF2-40B4-BE49-F238E27FC236}">
                <a16:creationId xmlns:a16="http://schemas.microsoft.com/office/drawing/2014/main" id="{A345EEC5-ECAA-408B-B9D7-1C0E1102C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B09D8-FF9D-4CE5-853B-3BA46FD5C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DC978A2-F53F-4B72-9BAC-5F78F00B6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F73D09D-1DE1-441E-88F5-CD2CBAB88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DE61DBF-5FB0-4603-BE95-C566DD48B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8C89DF5-F013-4C54-B9AD-2E158706C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ED89947-A3CF-4B11-8DE7-5D07A57CB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3E24021-DB80-451B-96A6-0D21AC0C8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DA2B48-4CD9-45C3-8F12-212553367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D210F5BD-45AC-CA63-C6CD-B3898776D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10246090" cy="1471193"/>
          </a:xfrm>
        </p:spPr>
        <p:txBody>
          <a:bodyPr>
            <a:normAutofit/>
          </a:bodyPr>
          <a:lstStyle/>
          <a:p>
            <a:r>
              <a:rPr lang="en-US" sz="4100" dirty="0"/>
              <a:t>Deleting an answer from a close question</a:t>
            </a:r>
            <a:br>
              <a:rPr lang="en-US" sz="4100" dirty="0"/>
            </a:br>
            <a:endParaRPr lang="he-IL" sz="41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DEB3481-FF95-D6E6-582C-66F565BC6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810872" cy="3728613"/>
          </a:xfrm>
        </p:spPr>
        <p:txBody>
          <a:bodyPr>
            <a:normAutofit/>
          </a:bodyPr>
          <a:lstStyle/>
          <a:p>
            <a:r>
              <a:rPr lang="en-US" sz="1800" dirty="0"/>
              <a:t>If the user choose serial number of an open question an error message appears. </a:t>
            </a:r>
          </a:p>
          <a:p>
            <a:r>
              <a:rPr lang="en-US" sz="1800" dirty="0"/>
              <a:t>The system requires at least 4 answers for a close question, the system uses the close question table from the SQL to enforce the limit.</a:t>
            </a:r>
          </a:p>
          <a:p>
            <a:r>
              <a:rPr lang="en-US" sz="1800" dirty="0"/>
              <a:t>In case that the answer is appears only in that specific question, the answer will also be deleted from the answer table.</a:t>
            </a:r>
            <a:endParaRPr lang="he-IL" sz="1800" dirty="0"/>
          </a:p>
        </p:txBody>
      </p:sp>
      <p:pic>
        <p:nvPicPr>
          <p:cNvPr id="6" name="תמונה 5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58EB07FD-C643-F955-7E7A-376EE05D0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76" y="2148398"/>
            <a:ext cx="3934123" cy="1888727"/>
          </a:xfrm>
          <a:prstGeom prst="rect">
            <a:avLst/>
          </a:prstGeom>
        </p:spPr>
      </p:pic>
      <p:grpSp>
        <p:nvGrpSpPr>
          <p:cNvPr id="25" name="Bottom Right">
            <a:extLst>
              <a:ext uri="{FF2B5EF4-FFF2-40B4-BE49-F238E27FC236}">
                <a16:creationId xmlns:a16="http://schemas.microsoft.com/office/drawing/2014/main" id="{F0A218EB-ECC2-4D0D-9EDC-F5CB062CA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419D1C3-874F-4BF6-A356-1EA4A20D4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7" name="Graphic 157">
              <a:extLst>
                <a:ext uri="{FF2B5EF4-FFF2-40B4-BE49-F238E27FC236}">
                  <a16:creationId xmlns:a16="http://schemas.microsoft.com/office/drawing/2014/main" id="{4AC4AE33-203A-4A93-8263-6CC6BB608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F15373C-6DCA-4058-94CC-6476950E59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61BE5B1-15E0-484D-8B21-F6BA455B21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1167C23-6882-4551-BF77-DF537E736E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0749460-4B9F-4DE4-9931-7B5831D68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567746C-E54C-4865-ACF1-CD31DD1D8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9E7B0826-2FBE-4B23-B784-BB7CDA8B3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DF54EDF-BA0A-440F-B20A-2A76BFE15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53B2ADC-F80C-403E-B1CA-BCFED2CE5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DC6527A-2B00-3BA4-4C51-DAF02B14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Database Systems 10127</a:t>
            </a:r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6FD68F3D-6CB9-36CF-FD61-7FCAD81962D7}"/>
              </a:ext>
            </a:extLst>
          </p:cNvPr>
          <p:cNvCxnSpPr>
            <a:cxnSpLocks/>
          </p:cNvCxnSpPr>
          <p:nvPr/>
        </p:nvCxnSpPr>
        <p:spPr>
          <a:xfrm>
            <a:off x="5901378" y="2954230"/>
            <a:ext cx="1350000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12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5AAF97-F2E2-2C46-D39F-01C69FF5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Update answer text</a:t>
            </a:r>
            <a:br>
              <a:rPr lang="en-US" sz="4400" dirty="0"/>
            </a:b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ECE2389-2A4A-B68E-04D9-244399EA4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close question, the user will choose which answer he would like to update. </a:t>
            </a:r>
          </a:p>
          <a:p>
            <a:r>
              <a:rPr lang="en-US" dirty="0"/>
              <a:t>An error message will appear in case that the user will try to insert existing answer wording.</a:t>
            </a:r>
          </a:p>
          <a:p>
            <a:r>
              <a:rPr lang="en-US" dirty="0"/>
              <a:t>The system performs this check by going over the table of close questio</a:t>
            </a:r>
            <a:r>
              <a:rPr lang="he-IL" dirty="0"/>
              <a:t>n</a:t>
            </a:r>
            <a:r>
              <a:rPr lang="en-US" dirty="0"/>
              <a:t>s answers.</a:t>
            </a:r>
          </a:p>
          <a:p>
            <a:r>
              <a:rPr lang="en-US" dirty="0"/>
              <a:t>Here also , the answer will be deleted from the answer table, if it connect only to this question.</a:t>
            </a:r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AF2FDDB-0F91-F152-266C-7978B5202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 Systems 10127</a:t>
            </a:r>
          </a:p>
        </p:txBody>
      </p:sp>
    </p:spTree>
    <p:extLst>
      <p:ext uri="{BB962C8B-B14F-4D97-AF65-F5344CB8AC3E}">
        <p14:creationId xmlns:p14="http://schemas.microsoft.com/office/powerpoint/2010/main" val="91416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0"/>
                            </p:stCondLst>
                            <p:childTnLst>
                              <p:par>
                                <p:cTn id="2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1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1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A345EEC5-ECAA-408B-B9D7-1C0E1102C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0" name="Freeform: Shape 15">
              <a:extLst>
                <a:ext uri="{FF2B5EF4-FFF2-40B4-BE49-F238E27FC236}">
                  <a16:creationId xmlns:a16="http://schemas.microsoft.com/office/drawing/2014/main" id="{C09B09D8-FF9D-4CE5-853B-3BA46FD5C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16">
              <a:extLst>
                <a:ext uri="{FF2B5EF4-FFF2-40B4-BE49-F238E27FC236}">
                  <a16:creationId xmlns:a16="http://schemas.microsoft.com/office/drawing/2014/main" id="{7DC978A2-F53F-4B72-9BAC-5F78F00B6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17">
              <a:extLst>
                <a:ext uri="{FF2B5EF4-FFF2-40B4-BE49-F238E27FC236}">
                  <a16:creationId xmlns:a16="http://schemas.microsoft.com/office/drawing/2014/main" id="{4F73D09D-1DE1-441E-88F5-CD2CBAB88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18">
              <a:extLst>
                <a:ext uri="{FF2B5EF4-FFF2-40B4-BE49-F238E27FC236}">
                  <a16:creationId xmlns:a16="http://schemas.microsoft.com/office/drawing/2014/main" id="{9DE61DBF-5FB0-4603-BE95-C566DD48B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19">
              <a:extLst>
                <a:ext uri="{FF2B5EF4-FFF2-40B4-BE49-F238E27FC236}">
                  <a16:creationId xmlns:a16="http://schemas.microsoft.com/office/drawing/2014/main" id="{D8C89DF5-F013-4C54-B9AD-2E158706C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20">
              <a:extLst>
                <a:ext uri="{FF2B5EF4-FFF2-40B4-BE49-F238E27FC236}">
                  <a16:creationId xmlns:a16="http://schemas.microsoft.com/office/drawing/2014/main" id="{9ED89947-A3CF-4B11-8DE7-5D07A57CB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21">
              <a:extLst>
                <a:ext uri="{FF2B5EF4-FFF2-40B4-BE49-F238E27FC236}">
                  <a16:creationId xmlns:a16="http://schemas.microsoft.com/office/drawing/2014/main" id="{D3E24021-DB80-451B-96A6-0D21AC0C8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22">
              <a:extLst>
                <a:ext uri="{FF2B5EF4-FFF2-40B4-BE49-F238E27FC236}">
                  <a16:creationId xmlns:a16="http://schemas.microsoft.com/office/drawing/2014/main" id="{2BDA2B48-4CD9-45C3-8F12-212553367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9AF5B996-875D-7F0B-9C90-F6A85950C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10246090" cy="14711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Update question wording </a:t>
            </a:r>
            <a:br>
              <a:rPr lang="en-US" dirty="0"/>
            </a:b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1B80582-1864-5039-E3A1-2D94F0DE7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810872" cy="3728613"/>
          </a:xfrm>
        </p:spPr>
        <p:txBody>
          <a:bodyPr>
            <a:normAutofit/>
          </a:bodyPr>
          <a:lstStyle/>
          <a:p>
            <a:r>
              <a:rPr lang="en-US" sz="1800" dirty="0"/>
              <a:t>The user will enter new wording for the question he chose to update.</a:t>
            </a:r>
          </a:p>
          <a:p>
            <a:r>
              <a:rPr lang="en-US" sz="1800" dirty="0"/>
              <a:t>The system will check in the question table if the wording </a:t>
            </a:r>
            <a:r>
              <a:rPr lang="he-IL" sz="1800" dirty="0" err="1"/>
              <a:t>that</a:t>
            </a:r>
            <a:r>
              <a:rPr lang="en-US" sz="1800" dirty="0"/>
              <a:t> was entered exists for that type of question.</a:t>
            </a:r>
          </a:p>
          <a:p>
            <a:r>
              <a:rPr lang="en-US" sz="1800" dirty="0"/>
              <a:t>If there is, an error message will pop up accordingly.</a:t>
            </a:r>
            <a:endParaRPr lang="he-IL" sz="1800" dirty="0"/>
          </a:p>
        </p:txBody>
      </p:sp>
      <p:pic>
        <p:nvPicPr>
          <p:cNvPr id="6" name="תמונה 5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52353C27-EF7F-820B-19E4-1E0796D29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838" y="3595140"/>
            <a:ext cx="3819488" cy="1756467"/>
          </a:xfrm>
          <a:prstGeom prst="rect">
            <a:avLst/>
          </a:prstGeom>
        </p:spPr>
      </p:pic>
      <p:grpSp>
        <p:nvGrpSpPr>
          <p:cNvPr id="48" name="Bottom Right">
            <a:extLst>
              <a:ext uri="{FF2B5EF4-FFF2-40B4-BE49-F238E27FC236}">
                <a16:creationId xmlns:a16="http://schemas.microsoft.com/office/drawing/2014/main" id="{F0A218EB-ECC2-4D0D-9EDC-F5CB062CA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49" name="Freeform: Shape 25">
              <a:extLst>
                <a:ext uri="{FF2B5EF4-FFF2-40B4-BE49-F238E27FC236}">
                  <a16:creationId xmlns:a16="http://schemas.microsoft.com/office/drawing/2014/main" id="{E419D1C3-874F-4BF6-A356-1EA4A20D4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7" name="Graphic 157">
              <a:extLst>
                <a:ext uri="{FF2B5EF4-FFF2-40B4-BE49-F238E27FC236}">
                  <a16:creationId xmlns:a16="http://schemas.microsoft.com/office/drawing/2014/main" id="{4AC4AE33-203A-4A93-8263-6CC6BB608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0" name="Freeform: Shape 28">
                <a:extLst>
                  <a:ext uri="{FF2B5EF4-FFF2-40B4-BE49-F238E27FC236}">
                    <a16:creationId xmlns:a16="http://schemas.microsoft.com/office/drawing/2014/main" id="{1F15373C-6DCA-4058-94CC-6476950E59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29">
                <a:extLst>
                  <a:ext uri="{FF2B5EF4-FFF2-40B4-BE49-F238E27FC236}">
                    <a16:creationId xmlns:a16="http://schemas.microsoft.com/office/drawing/2014/main" id="{961BE5B1-15E0-484D-8B21-F6BA455B21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30">
                <a:extLst>
                  <a:ext uri="{FF2B5EF4-FFF2-40B4-BE49-F238E27FC236}">
                    <a16:creationId xmlns:a16="http://schemas.microsoft.com/office/drawing/2014/main" id="{81167C23-6882-4551-BF77-DF537E736E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31">
                <a:extLst>
                  <a:ext uri="{FF2B5EF4-FFF2-40B4-BE49-F238E27FC236}">
                    <a16:creationId xmlns:a16="http://schemas.microsoft.com/office/drawing/2014/main" id="{50749460-4B9F-4DE4-9931-7B5831D68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32">
                <a:extLst>
                  <a:ext uri="{FF2B5EF4-FFF2-40B4-BE49-F238E27FC236}">
                    <a16:creationId xmlns:a16="http://schemas.microsoft.com/office/drawing/2014/main" id="{A567746C-E54C-4865-ACF1-CD31DD1D8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33">
                <a:extLst>
                  <a:ext uri="{FF2B5EF4-FFF2-40B4-BE49-F238E27FC236}">
                    <a16:creationId xmlns:a16="http://schemas.microsoft.com/office/drawing/2014/main" id="{9E7B0826-2FBE-4B23-B784-BB7CDA8B3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34">
                <a:extLst>
                  <a:ext uri="{FF2B5EF4-FFF2-40B4-BE49-F238E27FC236}">
                    <a16:creationId xmlns:a16="http://schemas.microsoft.com/office/drawing/2014/main" id="{FDF54EDF-BA0A-440F-B20A-2A76BFE15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7" name="Freeform: Shape 27">
              <a:extLst>
                <a:ext uri="{FF2B5EF4-FFF2-40B4-BE49-F238E27FC236}">
                  <a16:creationId xmlns:a16="http://schemas.microsoft.com/office/drawing/2014/main" id="{A53B2ADC-F80C-403E-B1CA-BCFED2CE5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ABBB7B4-D36A-B4BC-16FE-75D70C122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Database Systems 10127</a:t>
            </a:r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A31B99AE-BC0E-7275-96DD-E05A8EA5F03F}"/>
              </a:ext>
            </a:extLst>
          </p:cNvPr>
          <p:cNvCxnSpPr>
            <a:cxnSpLocks/>
          </p:cNvCxnSpPr>
          <p:nvPr/>
        </p:nvCxnSpPr>
        <p:spPr>
          <a:xfrm>
            <a:off x="5996628" y="4497280"/>
            <a:ext cx="1350000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98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Explore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Custom 2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853</Words>
  <Application>Microsoft Office PowerPoint</Application>
  <PresentationFormat>מסך רחב</PresentationFormat>
  <Paragraphs>95</Paragraphs>
  <Slides>15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22" baseType="lpstr">
      <vt:lpstr>Arial</vt:lpstr>
      <vt:lpstr>Avenir Next LT Pro</vt:lpstr>
      <vt:lpstr>AvenirNext LT Pro Medium</vt:lpstr>
      <vt:lpstr>Calibri</vt:lpstr>
      <vt:lpstr>Consolas</vt:lpstr>
      <vt:lpstr>Wingdings</vt:lpstr>
      <vt:lpstr>ExploreVTI</vt:lpstr>
      <vt:lpstr>DataBase project</vt:lpstr>
      <vt:lpstr>מצגת של PowerPoint‏</vt:lpstr>
      <vt:lpstr>System functions</vt:lpstr>
      <vt:lpstr>Displaying questions stock </vt:lpstr>
      <vt:lpstr>Adding questions option: open or closed </vt:lpstr>
      <vt:lpstr>Delete and update  </vt:lpstr>
      <vt:lpstr>Deleting an answer from a close question </vt:lpstr>
      <vt:lpstr>Update answer text </vt:lpstr>
      <vt:lpstr>Update question wording  </vt:lpstr>
      <vt:lpstr>Creating a test </vt:lpstr>
      <vt:lpstr>Manual test</vt:lpstr>
      <vt:lpstr>Automatic test</vt:lpstr>
      <vt:lpstr>The users of the system</vt:lpstr>
      <vt:lpstr>The ERD</vt:lpstr>
      <vt:lpstr>The tables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project</dc:title>
  <dc:creator>גל סעיד</dc:creator>
  <cp:lastModifiedBy>גל סעיד</cp:lastModifiedBy>
  <cp:revision>4</cp:revision>
  <dcterms:created xsi:type="dcterms:W3CDTF">2023-01-17T09:20:29Z</dcterms:created>
  <dcterms:modified xsi:type="dcterms:W3CDTF">2023-01-24T21:35:26Z</dcterms:modified>
</cp:coreProperties>
</file>