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16" r:id="rId1"/>
  </p:sldMasterIdLst>
  <p:notesMasterIdLst>
    <p:notesMasterId r:id="rId15"/>
  </p:notesMasterIdLst>
  <p:sldIdLst>
    <p:sldId id="256" r:id="rId2"/>
    <p:sldId id="275" r:id="rId3"/>
    <p:sldId id="280" r:id="rId4"/>
    <p:sldId id="257" r:id="rId5"/>
    <p:sldId id="276" r:id="rId6"/>
    <p:sldId id="262" r:id="rId7"/>
    <p:sldId id="263" r:id="rId8"/>
    <p:sldId id="279" r:id="rId9"/>
    <p:sldId id="268" r:id="rId10"/>
    <p:sldId id="270" r:id="rId11"/>
    <p:sldId id="273" r:id="rId12"/>
    <p:sldId id="277"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86345" autoAdjust="0"/>
  </p:normalViewPr>
  <p:slideViewPr>
    <p:cSldViewPr snapToGrid="0">
      <p:cViewPr varScale="1">
        <p:scale>
          <a:sx n="78" d="100"/>
          <a:sy n="78" d="100"/>
        </p:scale>
        <p:origin x="1026" y="90"/>
      </p:cViewPr>
      <p:guideLst/>
    </p:cSldViewPr>
  </p:slideViewPr>
  <p:notesTextViewPr>
    <p:cViewPr>
      <p:scale>
        <a:sx n="1" d="1"/>
        <a:sy n="1" d="1"/>
      </p:scale>
      <p:origin x="0" y="-13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F3EBDF78-D2DE-45B7-9CD7-5780AE3FD2F0}" type="datetimeFigureOut">
              <a:rPr lang="he-IL" smtClean="0"/>
              <a:t>ט"ז/חשון/תשפ"ב</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A421126-B7BD-4442-A9EF-D4840D9882F0}" type="slidenum">
              <a:rPr lang="he-IL" smtClean="0"/>
              <a:t>‹#›</a:t>
            </a:fld>
            <a:endParaRPr lang="he-IL"/>
          </a:p>
        </p:txBody>
      </p:sp>
    </p:spTree>
    <p:extLst>
      <p:ext uri="{BB962C8B-B14F-4D97-AF65-F5344CB8AC3E}">
        <p14:creationId xmlns:p14="http://schemas.microsoft.com/office/powerpoint/2010/main" val="280531072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Hi everyone, My name is Gal, I’m very excited to be here. </a:t>
            </a:r>
            <a:r>
              <a:rPr lang="en-US" dirty="0">
                <a:sym typeface="Wingdings" panose="05000000000000000000" pitchFamily="2" charset="2"/>
              </a:rPr>
              <a:t></a:t>
            </a:r>
          </a:p>
          <a:p>
            <a:pPr algn="l" rtl="0"/>
            <a:r>
              <a:rPr lang="en-US" dirty="0"/>
              <a:t>Today I’m going to talk about using multiplex networks to predict openness to experience.</a:t>
            </a:r>
            <a:endParaRPr lang="he-IL" dirty="0"/>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1</a:t>
            </a:fld>
            <a:endParaRPr lang="he-IL"/>
          </a:p>
        </p:txBody>
      </p:sp>
    </p:spTree>
    <p:extLst>
      <p:ext uri="{BB962C8B-B14F-4D97-AF65-F5344CB8AC3E}">
        <p14:creationId xmlns:p14="http://schemas.microsoft.com/office/powerpoint/2010/main" val="176966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The best machine learning results were</a:t>
            </a:r>
          </a:p>
          <a:p>
            <a:pPr algn="l" rtl="0"/>
            <a:r>
              <a:rPr lang="en-US" dirty="0"/>
              <a:t>AUC of 0.73, which means that in 73% of the time our model succeeded in classifying whether the subject is high or low in openness.</a:t>
            </a:r>
          </a:p>
          <a:p>
            <a:pPr algn="l" rtl="0"/>
            <a:r>
              <a:rPr lang="en-US" dirty="0"/>
              <a:t>R of 0.31, which is the correlation between the models’ predictions based on the features, and the actual openness scores. </a:t>
            </a:r>
          </a:p>
          <a:p>
            <a:pPr algn="l" rtl="0"/>
            <a:r>
              <a:rPr lang="en-US" dirty="0"/>
              <a:t>There is more information about the specific models.</a:t>
            </a:r>
          </a:p>
          <a:p>
            <a:pPr algn="l" rtl="0"/>
            <a:endParaRPr lang="en-US" dirty="0"/>
          </a:p>
          <a:p>
            <a:pPr algn="l" rtl="0"/>
            <a:r>
              <a:rPr lang="en-US" b="1" dirty="0"/>
              <a:t>No more after here.</a:t>
            </a:r>
          </a:p>
          <a:p>
            <a:pPr algn="l" rtl="0"/>
            <a:endParaRPr lang="en-US" dirty="0"/>
          </a:p>
          <a:p>
            <a:pPr algn="l" rtl="0"/>
            <a:r>
              <a:rPr lang="en-US" dirty="0"/>
              <a:t>left is leave one out, random forest, 100 runs average</a:t>
            </a:r>
          </a:p>
          <a:p>
            <a:pPr algn="l" rtl="0"/>
            <a:endParaRPr lang="en-US" dirty="0"/>
          </a:p>
          <a:p>
            <a:pPr algn="l" rtl="0"/>
            <a:r>
              <a:rPr lang="en-US" dirty="0"/>
              <a:t>Right is Pred</a:t>
            </a:r>
          </a:p>
          <a:p>
            <a:pPr algn="l" rtl="0"/>
            <a:r>
              <a:rPr lang="en-US" dirty="0"/>
              <a:t>Using loo</a:t>
            </a:r>
          </a:p>
          <a:p>
            <a:pPr algn="l" rtl="0"/>
            <a:r>
              <a:rPr lang="en-US" dirty="0"/>
              <a:t>Features used were: Fraction of Responses in LVC, Entropy of LVC Accesses, Max Permanence in LVC, Norm1</a:t>
            </a:r>
          </a:p>
          <a:p>
            <a:pPr algn="l" rtl="0"/>
            <a:endParaRPr lang="en-US" dirty="0"/>
          </a:p>
          <a:p>
            <a:pPr algn="l" rtl="0"/>
            <a:endParaRPr lang="en-US" dirty="0"/>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10</a:t>
            </a:fld>
            <a:endParaRPr lang="he-IL"/>
          </a:p>
        </p:txBody>
      </p:sp>
    </p:spTree>
    <p:extLst>
      <p:ext uri="{BB962C8B-B14F-4D97-AF65-F5344CB8AC3E}">
        <p14:creationId xmlns:p14="http://schemas.microsoft.com/office/powerpoint/2010/main" val="2923301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Finally,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Therefore, it is indeed possible to some extent, to classify and/or predict openness to experience from multiplex networks measurements.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Our future steps include using similar methods in order to predict creativity scores, with a larger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expect the larger dataset to increase our model power, and therefore yield interesting results.</a:t>
            </a:r>
          </a:p>
          <a:p>
            <a:pPr algn="l" rtl="0"/>
            <a:endParaRPr lang="he-IL" dirty="0"/>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11</a:t>
            </a:fld>
            <a:endParaRPr lang="he-IL"/>
          </a:p>
        </p:txBody>
      </p:sp>
    </p:spTree>
    <p:extLst>
      <p:ext uri="{BB962C8B-B14F-4D97-AF65-F5344CB8AC3E}">
        <p14:creationId xmlns:p14="http://schemas.microsoft.com/office/powerpoint/2010/main" val="1285926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Thank you all for listening.</a:t>
            </a:r>
          </a:p>
          <a:p>
            <a:pPr algn="l" rtl="0"/>
            <a:r>
              <a:rPr lang="en-US" dirty="0"/>
              <a:t>Any questions?</a:t>
            </a:r>
          </a:p>
          <a:p>
            <a:pPr algn="l" rtl="0"/>
            <a:endParaRPr lang="en-US" dirty="0"/>
          </a:p>
          <a:p>
            <a:pPr algn="l" rtl="0"/>
            <a:r>
              <a:rPr lang="en-US" dirty="0"/>
              <a:t>Classification – Random forest yielded the best scores</a:t>
            </a:r>
          </a:p>
          <a:p>
            <a:pPr algn="l" rtl="0"/>
            <a:r>
              <a:rPr lang="en-US" dirty="0"/>
              <a:t>Prediction – linear regression yielded (6 features)</a:t>
            </a:r>
          </a:p>
          <a:p>
            <a:pPr algn="l" rtl="0"/>
            <a:r>
              <a:rPr lang="en-US" dirty="0"/>
              <a:t>Both with leave one out cross validation.</a:t>
            </a:r>
          </a:p>
          <a:p>
            <a:pPr algn="l" rtl="0"/>
            <a:endParaRPr lang="en-US" dirty="0"/>
          </a:p>
          <a:p>
            <a:pPr algn="l" rtl="0"/>
            <a:r>
              <a:rPr lang="en-US" dirty="0"/>
              <a:t>It doesn’t mean that 31% of the scores were accurately predicted, but that the order and ascend of scores were similar between predicted and actual.</a:t>
            </a:r>
            <a:endParaRPr lang="he-IL" dirty="0"/>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12</a:t>
            </a:fld>
            <a:endParaRPr lang="he-IL"/>
          </a:p>
        </p:txBody>
      </p:sp>
    </p:spTree>
    <p:extLst>
      <p:ext uri="{BB962C8B-B14F-4D97-AF65-F5344CB8AC3E}">
        <p14:creationId xmlns:p14="http://schemas.microsoft.com/office/powerpoint/2010/main" val="1952003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Yoed, Massimo, Roger</a:t>
            </a:r>
          </a:p>
          <a:p>
            <a:pPr algn="l" rtl="0"/>
            <a:r>
              <a:rPr lang="en-US" dirty="0"/>
              <a:t>For their support and contribution to this project.</a:t>
            </a:r>
          </a:p>
          <a:p>
            <a:pPr algn="l" rtl="0"/>
            <a:endParaRPr lang="en-US" dirty="0"/>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2</a:t>
            </a:fld>
            <a:endParaRPr lang="he-IL"/>
          </a:p>
        </p:txBody>
      </p:sp>
    </p:spTree>
    <p:extLst>
      <p:ext uri="{BB962C8B-B14F-4D97-AF65-F5344CB8AC3E}">
        <p14:creationId xmlns:p14="http://schemas.microsoft.com/office/powerpoint/2010/main" val="614611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800" b="0" i="0" u="none" strike="noStrike" baseline="0" dirty="0">
                <a:latin typeface="TimesItalic"/>
              </a:rPr>
              <a:t>I would also like to say that the current research is largely based on Stella and Kenett 2019, which asked whether creativity can be predicted using cognitive networks.</a:t>
            </a:r>
          </a:p>
          <a:p>
            <a:pPr algn="l" rtl="0"/>
            <a:r>
              <a:rPr lang="en-US" sz="1800" b="0" i="0" u="none" strike="noStrike" baseline="0" dirty="0">
                <a:latin typeface="TimesItalic"/>
              </a:rPr>
              <a:t>They found that it is possible to classify low and high creativity using cognitive (multiplex) networks.</a:t>
            </a:r>
          </a:p>
          <a:p>
            <a:pPr algn="l" rtl="0"/>
            <a:endParaRPr lang="en-US" sz="1800" b="0" i="0" u="none" strike="noStrike" baseline="0" dirty="0">
              <a:latin typeface="TimesItalic"/>
            </a:endParaRPr>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3</a:t>
            </a:fld>
            <a:endParaRPr lang="he-IL"/>
          </a:p>
        </p:txBody>
      </p:sp>
    </p:spTree>
    <p:extLst>
      <p:ext uri="{BB962C8B-B14F-4D97-AF65-F5344CB8AC3E}">
        <p14:creationId xmlns:p14="http://schemas.microsoft.com/office/powerpoint/2010/main" val="1528884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Now I’ll dive into what we’re doing here, starting with openness to experience, which is the trait we are trying to predict in this project.</a:t>
            </a:r>
          </a:p>
          <a:p>
            <a:pPr algn="l" rtl="0"/>
            <a:r>
              <a:rPr lang="en-US" dirty="0"/>
              <a:t>Personality trait.</a:t>
            </a:r>
          </a:p>
          <a:p>
            <a:pPr algn="l" rtl="0"/>
            <a:r>
              <a:rPr lang="en-US" sz="1800" b="0" i="0" u="none" strike="noStrike" baseline="0" dirty="0">
                <a:latin typeface="TimesItalic"/>
              </a:rPr>
              <a:t>It is sometimes described as “the enjoyment of novel experiences and ideas”</a:t>
            </a:r>
          </a:p>
          <a:p>
            <a:pPr algn="l" rtl="0"/>
            <a:r>
              <a:rPr lang="en-US" sz="1800" b="0" i="0" u="none" strike="noStrike" baseline="0" dirty="0">
                <a:latin typeface="TimesItalic"/>
              </a:rPr>
              <a:t>Related to semantic memory structure, similarly to creativity.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TimesItalic"/>
              </a:rPr>
              <a:t>Was also found to be related to creativity itself</a:t>
            </a:r>
          </a:p>
          <a:p>
            <a:pPr algn="l" rtl="0"/>
            <a:endParaRPr lang="en-US" sz="1800" b="0" i="0" u="none" strike="noStrike" baseline="0" dirty="0">
              <a:latin typeface="TimesItalic"/>
            </a:endParaRPr>
          </a:p>
          <a:p>
            <a:pPr algn="l" rtl="0"/>
            <a:r>
              <a:rPr lang="en-US" sz="1800" b="0" i="0" u="none" strike="noStrike" baseline="0" dirty="0">
                <a:latin typeface="TimesItalic"/>
              </a:rPr>
              <a:t>That is important to us because, as I’ve mentioned, this research is largely based on previous work of Massimo stella and Yoed Kenett, which showed that creativity scores can be classified using multiplex network.</a:t>
            </a:r>
          </a:p>
          <a:p>
            <a:pPr algn="l" rtl="0"/>
            <a:r>
              <a:rPr lang="en-US" sz="1800" b="0" i="0" u="none" strike="noStrike" baseline="0" dirty="0">
                <a:latin typeface="TimesItalic"/>
              </a:rPr>
              <a:t>Their work, and the relation between openness and creativity, gives us a hint that openness can also be predicted using multiplex networks.</a:t>
            </a:r>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4</a:t>
            </a:fld>
            <a:endParaRPr lang="he-IL"/>
          </a:p>
        </p:txBody>
      </p:sp>
    </p:spTree>
    <p:extLst>
      <p:ext uri="{BB962C8B-B14F-4D97-AF65-F5344CB8AC3E}">
        <p14:creationId xmlns:p14="http://schemas.microsoft.com/office/powerpoint/2010/main" val="2518795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What are multiplex networks?</a:t>
            </a:r>
          </a:p>
          <a:p>
            <a:pPr algn="l" rtl="0"/>
            <a:r>
              <a:rPr lang="en-US" dirty="0"/>
              <a:t>Multiplex networks - Networks created from a few individual layers which are compressed into one layer – in our case all of these layers are linguistic. Phonological layer, Associative layer, Synonyms layer and Hypernyms layer.</a:t>
            </a:r>
            <a:endParaRPr lang="en-US" b="1" dirty="0"/>
          </a:p>
          <a:p>
            <a:pPr algn="l" rtl="0"/>
            <a:r>
              <a:rPr lang="en-US" dirty="0"/>
              <a:t>This structure is important to us, because it allows us to model the “Mental lexicon”. Our cognitive structure of language if you may.</a:t>
            </a:r>
          </a:p>
          <a:p>
            <a:pPr algn="l" rtl="0"/>
            <a:r>
              <a:rPr lang="en-US" dirty="0"/>
              <a:t>Inside the multiplex network there is an important component, the largest viable cluster, or in short, the LVC.</a:t>
            </a:r>
          </a:p>
          <a:p>
            <a:pPr algn="l" rtl="0"/>
            <a:r>
              <a:rPr lang="en-US" dirty="0"/>
              <a:t>The LVC is the concatenation between the biggest clusters in all individual networks. The cluster of words which are connected across all individual networks.</a:t>
            </a:r>
          </a:p>
          <a:p>
            <a:pPr algn="l" rtl="0"/>
            <a:endParaRPr lang="en-US" dirty="0"/>
          </a:p>
          <a:p>
            <a:pPr algn="l" rtl="0"/>
            <a:r>
              <a:rPr lang="en-US" dirty="0"/>
              <a:t>The multiplex allows us to measure the way subjects navigate through the mental lexicon while completing a semantic fluency task.</a:t>
            </a:r>
          </a:p>
          <a:p>
            <a:pPr algn="l" rtl="0"/>
            <a:r>
              <a:rPr lang="en-US" dirty="0"/>
              <a:t>A task that requires participants to generate synonyms to a certain word, or generate all the category members they can think of, in a minute.</a:t>
            </a:r>
          </a:p>
          <a:p>
            <a:pPr algn="l" rtl="0"/>
            <a:endParaRPr lang="en-US" dirty="0"/>
          </a:p>
          <a:p>
            <a:pPr algn="l" rtl="0"/>
            <a:r>
              <a:rPr lang="en-US" dirty="0"/>
              <a:t>Finally, once we have the structure (the multiplex) and the path (the semantic fluency replies), we can trace each subject’s walk, and approximate their mental search.</a:t>
            </a:r>
          </a:p>
          <a:p>
            <a:pPr algn="l" rtl="0"/>
            <a:endParaRPr lang="en-US" dirty="0"/>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5</a:t>
            </a:fld>
            <a:endParaRPr lang="he-IL"/>
          </a:p>
        </p:txBody>
      </p:sp>
    </p:spTree>
    <p:extLst>
      <p:ext uri="{BB962C8B-B14F-4D97-AF65-F5344CB8AC3E}">
        <p14:creationId xmlns:p14="http://schemas.microsoft.com/office/powerpoint/2010/main" val="1060377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In simple words – we want to use the structure (multiplex network) and the way people “walked” on it (the semantic fluency replies) to predict their openness to experience scores.</a:t>
            </a:r>
            <a:endParaRPr lang="he-IL" dirty="0"/>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6</a:t>
            </a:fld>
            <a:endParaRPr lang="he-IL"/>
          </a:p>
        </p:txBody>
      </p:sp>
    </p:spTree>
    <p:extLst>
      <p:ext uri="{BB962C8B-B14F-4D97-AF65-F5344CB8AC3E}">
        <p14:creationId xmlns:p14="http://schemas.microsoft.com/office/powerpoint/2010/main" val="36601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Data was obtained from beaty et al. and included 163 participants.</a:t>
            </a:r>
          </a:p>
          <a:p>
            <a:pPr algn="l" rtl="0"/>
            <a:r>
              <a:rPr lang="en-US" dirty="0"/>
              <a:t>In this data:</a:t>
            </a:r>
          </a:p>
          <a:p>
            <a:pPr algn="l" rtl="0"/>
            <a:r>
              <a:rPr lang="en-US" dirty="0"/>
              <a:t>The openness measurement used was Neo-PI-3 </a:t>
            </a:r>
            <a:r>
              <a:rPr lang="en-US" b="0" i="0" dirty="0">
                <a:solidFill>
                  <a:srgbClr val="202124"/>
                </a:solidFill>
                <a:effectLst/>
                <a:latin typeface="arial" panose="020B0604020202020204" pitchFamily="34" charset="0"/>
              </a:rPr>
              <a:t>standard questionnaire for the big five personality traits, which openness is one of them.</a:t>
            </a:r>
          </a:p>
          <a:p>
            <a:pPr algn="l" rtl="0"/>
            <a:r>
              <a:rPr lang="en-US" b="0" i="0" dirty="0">
                <a:solidFill>
                  <a:srgbClr val="202124"/>
                </a:solidFill>
                <a:effectLst/>
                <a:latin typeface="arial" panose="020B0604020202020204" pitchFamily="34" charset="0"/>
              </a:rPr>
              <a:t>And the semantic fluency task that was used was “hot” synonyms, which meant that participants were required to generate as many synonyms to the word “hot” as possible, in a minute.</a:t>
            </a:r>
            <a:endParaRPr lang="en-US" dirty="0"/>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7</a:t>
            </a:fld>
            <a:endParaRPr lang="he-IL"/>
          </a:p>
        </p:txBody>
      </p:sp>
    </p:spTree>
    <p:extLst>
      <p:ext uri="{BB962C8B-B14F-4D97-AF65-F5344CB8AC3E}">
        <p14:creationId xmlns:p14="http://schemas.microsoft.com/office/powerpoint/2010/main" val="3952102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The data analysis process consisted of:</a:t>
            </a:r>
          </a:p>
          <a:p>
            <a:pPr algn="l" rtl="0"/>
            <a:r>
              <a:rPr lang="en-US" dirty="0"/>
              <a:t>Creating the multiplex – For that we used </a:t>
            </a:r>
            <a:r>
              <a:rPr lang="en-US" sz="1800" dirty="0" err="1">
                <a:solidFill>
                  <a:srgbClr val="000000"/>
                </a:solidFill>
                <a:effectLst/>
                <a:latin typeface="Times New Roman" panose="02020603050405020304" pitchFamily="18" charset="0"/>
                <a:ea typeface="Times New Roman" panose="02020603050405020304" pitchFamily="18" charset="0"/>
              </a:rPr>
              <a:t>WordData</a:t>
            </a:r>
            <a:r>
              <a:rPr lang="en-US" sz="1800" dirty="0">
                <a:solidFill>
                  <a:srgbClr val="000000"/>
                </a:solidFill>
                <a:effectLst/>
                <a:latin typeface="Times New Roman" panose="02020603050405020304" pitchFamily="18" charset="0"/>
                <a:ea typeface="Times New Roman" panose="02020603050405020304" pitchFamily="18" charset="0"/>
              </a:rPr>
              <a:t> repository for three layers - synonyms, hypernyms and phonological, and we used small world of words website in order to create the free associations layer.</a:t>
            </a:r>
            <a:endParaRPr lang="en-US" dirty="0"/>
          </a:p>
          <a:p>
            <a:pPr algn="l" rtl="0"/>
            <a:r>
              <a:rPr lang="en-US" dirty="0"/>
              <a:t>Computing the features – there were 19 measurements, for example,</a:t>
            </a:r>
          </a:p>
          <a:p>
            <a:pPr algn="l" rtl="0"/>
            <a:r>
              <a:rPr lang="en-US" dirty="0"/>
              <a:t>Number of responses</a:t>
            </a:r>
          </a:p>
          <a:p>
            <a:pPr algn="l" rtl="0"/>
            <a:r>
              <a:rPr lang="en-US" dirty="0"/>
              <a:t>Maximum permanence in the LVC – which is the largest streak of words in the LVC, that each subject generated.</a:t>
            </a:r>
          </a:p>
          <a:p>
            <a:pPr algn="l" rtl="0"/>
            <a:r>
              <a:rPr lang="en-US" dirty="0"/>
              <a:t>Fraction of responses in the LVC out of all of the responses.</a:t>
            </a:r>
          </a:p>
          <a:p>
            <a:pPr algn="l"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then computed the differences between high and low openness individuals (we took the highest and lowest 30%, acceptable in the literature), and calculated the Pearson correlation between openness and each measurement, in order to have an idea on what are the best features for the next step,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Which was using Machine learning models.</a:t>
            </a:r>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8</a:t>
            </a:fld>
            <a:endParaRPr lang="he-IL"/>
          </a:p>
        </p:txBody>
      </p:sp>
    </p:spTree>
    <p:extLst>
      <p:ext uri="{BB962C8B-B14F-4D97-AF65-F5344CB8AC3E}">
        <p14:creationId xmlns:p14="http://schemas.microsoft.com/office/powerpoint/2010/main" val="727585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When comparing the multiplex measurements between low and high openness subjects, we found 10 significant differences in </a:t>
            </a:r>
            <a:r>
              <a:rPr lang="en-US" dirty="0" err="1"/>
              <a:t>mann</a:t>
            </a:r>
            <a:r>
              <a:rPr lang="en-US" dirty="0"/>
              <a:t> </a:t>
            </a:r>
            <a:r>
              <a:rPr lang="en-US" dirty="0" err="1"/>
              <a:t>whitney</a:t>
            </a:r>
            <a:r>
              <a:rPr lang="en-US" dirty="0"/>
              <a:t> test.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calculating Pearson r between multiplex measurements and openness we found 7 significant relations.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two examples of each.</a:t>
            </a:r>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9</a:t>
            </a:fld>
            <a:endParaRPr lang="he-IL"/>
          </a:p>
        </p:txBody>
      </p:sp>
    </p:spTree>
    <p:extLst>
      <p:ext uri="{BB962C8B-B14F-4D97-AF65-F5344CB8AC3E}">
        <p14:creationId xmlns:p14="http://schemas.microsoft.com/office/powerpoint/2010/main" val="794014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lvl1pPr algn="l">
              <a:defRPr/>
            </a:lvl1pPr>
          </a:lstStyle>
          <a:p>
            <a:fld id="{9A44A382-9654-4E92-969B-DC33D9F50421}" type="datetimeFigureOut">
              <a:rPr lang="he-IL" smtClean="0"/>
              <a:t>ט"ז/חשון/תשפ"ב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CC4604A-1F4B-4216-A4B9-E9D3905D482A}" type="slidenum">
              <a:rPr lang="he-IL" smtClean="0"/>
              <a:t>‹#›</a:t>
            </a:fld>
            <a:endParaRPr lang="he-IL"/>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26857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A44A382-9654-4E92-969B-DC33D9F50421}" type="datetimeFigureOut">
              <a:rPr lang="he-IL" smtClean="0"/>
              <a:t>ט"ז/חשון/תשפ"ב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CC4604A-1F4B-4216-A4B9-E9D3905D482A}" type="slidenum">
              <a:rPr lang="he-IL" smtClean="0"/>
              <a:t>‹#›</a:t>
            </a:fld>
            <a:endParaRPr lang="he-IL"/>
          </a:p>
        </p:txBody>
      </p:sp>
    </p:spTree>
    <p:extLst>
      <p:ext uri="{BB962C8B-B14F-4D97-AF65-F5344CB8AC3E}">
        <p14:creationId xmlns:p14="http://schemas.microsoft.com/office/powerpoint/2010/main" val="1580184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A44A382-9654-4E92-969B-DC33D9F50421}" type="datetimeFigureOut">
              <a:rPr lang="he-IL" smtClean="0"/>
              <a:t>ט"ז/חשון/תשפ"ב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CC4604A-1F4B-4216-A4B9-E9D3905D482A}" type="slidenum">
              <a:rPr lang="he-IL" smtClean="0"/>
              <a:t>‹#›</a:t>
            </a:fld>
            <a:endParaRPr lang="he-I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478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A44A382-9654-4E92-969B-DC33D9F50421}" type="datetimeFigureOut">
              <a:rPr lang="he-IL" smtClean="0"/>
              <a:t>ט"ז/חשון/תשפ"ב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CC4604A-1F4B-4216-A4B9-E9D3905D482A}" type="slidenum">
              <a:rPr lang="he-IL" smtClean="0"/>
              <a:t>‹#›</a:t>
            </a:fld>
            <a:endParaRPr lang="he-IL"/>
          </a:p>
        </p:txBody>
      </p:sp>
    </p:spTree>
    <p:extLst>
      <p:ext uri="{BB962C8B-B14F-4D97-AF65-F5344CB8AC3E}">
        <p14:creationId xmlns:p14="http://schemas.microsoft.com/office/powerpoint/2010/main" val="1706143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9A44A382-9654-4E92-969B-DC33D9F50421}" type="datetimeFigureOut">
              <a:rPr lang="he-IL" smtClean="0"/>
              <a:t>ט"ז/חשון/תשפ"ב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CC4604A-1F4B-4216-A4B9-E9D3905D482A}" type="slidenum">
              <a:rPr lang="he-IL" smtClean="0"/>
              <a:t>‹#›</a:t>
            </a:fld>
            <a:endParaRPr lang="he-IL"/>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7745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9A44A382-9654-4E92-969B-DC33D9F50421}" type="datetimeFigureOut">
              <a:rPr lang="he-IL" smtClean="0"/>
              <a:t>ט"ז/חשון/תשפ"ב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CC4604A-1F4B-4216-A4B9-E9D3905D482A}" type="slidenum">
              <a:rPr lang="he-IL" smtClean="0"/>
              <a:t>‹#›</a:t>
            </a:fld>
            <a:endParaRPr lang="he-IL"/>
          </a:p>
        </p:txBody>
      </p:sp>
    </p:spTree>
    <p:extLst>
      <p:ext uri="{BB962C8B-B14F-4D97-AF65-F5344CB8AC3E}">
        <p14:creationId xmlns:p14="http://schemas.microsoft.com/office/powerpoint/2010/main" val="2383485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024128" y="2967788"/>
            <a:ext cx="4754880" cy="33415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he-IL"/>
              <a:t>לחץ כדי לערוך סגנונות טקסט של תבנית בסיס</a:t>
            </a:r>
          </a:p>
        </p:txBody>
      </p:sp>
      <p:sp>
        <p:nvSpPr>
          <p:cNvPr id="6" name="Content Placeholder 5"/>
          <p:cNvSpPr>
            <a:spLocks noGrp="1"/>
          </p:cNvSpPr>
          <p:nvPr>
            <p:ph sz="quarter" idx="4"/>
          </p:nvPr>
        </p:nvSpPr>
        <p:spPr>
          <a:xfrm>
            <a:off x="5990888" y="2967788"/>
            <a:ext cx="4754880" cy="33415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9A44A382-9654-4E92-969B-DC33D9F50421}" type="datetimeFigureOut">
              <a:rPr lang="he-IL" smtClean="0"/>
              <a:t>ט"ז/חשון/תשפ"ב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5CC4604A-1F4B-4216-A4B9-E9D3905D482A}" type="slidenum">
              <a:rPr lang="he-IL" smtClean="0"/>
              <a:t>‹#›</a:t>
            </a:fld>
            <a:endParaRPr lang="he-IL"/>
          </a:p>
        </p:txBody>
      </p:sp>
    </p:spTree>
    <p:extLst>
      <p:ext uri="{BB962C8B-B14F-4D97-AF65-F5344CB8AC3E}">
        <p14:creationId xmlns:p14="http://schemas.microsoft.com/office/powerpoint/2010/main" val="3393780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9A44A382-9654-4E92-969B-DC33D9F50421}" type="datetimeFigureOut">
              <a:rPr lang="he-IL" smtClean="0"/>
              <a:t>ט"ז/חשון/תשפ"ב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5CC4604A-1F4B-4216-A4B9-E9D3905D482A}" type="slidenum">
              <a:rPr lang="he-IL" smtClean="0"/>
              <a:t>‹#›</a:t>
            </a:fld>
            <a:endParaRPr lang="he-IL"/>
          </a:p>
        </p:txBody>
      </p:sp>
    </p:spTree>
    <p:extLst>
      <p:ext uri="{BB962C8B-B14F-4D97-AF65-F5344CB8AC3E}">
        <p14:creationId xmlns:p14="http://schemas.microsoft.com/office/powerpoint/2010/main" val="3649450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44A382-9654-4E92-969B-DC33D9F50421}" type="datetimeFigureOut">
              <a:rPr lang="he-IL" smtClean="0"/>
              <a:t>ט"ז/חשון/תשפ"ב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5CC4604A-1F4B-4216-A4B9-E9D3905D482A}" type="slidenum">
              <a:rPr lang="he-IL" smtClean="0"/>
              <a:t>‹#›</a:t>
            </a:fld>
            <a:endParaRPr lang="he-IL"/>
          </a:p>
        </p:txBody>
      </p:sp>
    </p:spTree>
    <p:extLst>
      <p:ext uri="{BB962C8B-B14F-4D97-AF65-F5344CB8AC3E}">
        <p14:creationId xmlns:p14="http://schemas.microsoft.com/office/powerpoint/2010/main" val="1530831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9A44A382-9654-4E92-969B-DC33D9F50421}" type="datetimeFigureOut">
              <a:rPr lang="he-IL" smtClean="0"/>
              <a:t>ט"ז/חשון/תשפ"ב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CC4604A-1F4B-4216-A4B9-E9D3905D482A}" type="slidenum">
              <a:rPr lang="he-IL" smtClean="0"/>
              <a:t>‹#›</a:t>
            </a:fld>
            <a:endParaRPr lang="he-IL"/>
          </a:p>
        </p:txBody>
      </p:sp>
    </p:spTree>
    <p:extLst>
      <p:ext uri="{BB962C8B-B14F-4D97-AF65-F5344CB8AC3E}">
        <p14:creationId xmlns:p14="http://schemas.microsoft.com/office/powerpoint/2010/main" val="238518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9A44A382-9654-4E92-969B-DC33D9F50421}" type="datetimeFigureOut">
              <a:rPr lang="he-IL" smtClean="0"/>
              <a:t>ט"ז/חשון/תשפ"ב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CC4604A-1F4B-4216-A4B9-E9D3905D482A}" type="slidenum">
              <a:rPr lang="he-IL" smtClean="0"/>
              <a:t>‹#›</a:t>
            </a:fld>
            <a:endParaRPr lang="he-I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59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A44A382-9654-4E92-969B-DC33D9F50421}" type="datetimeFigureOut">
              <a:rPr lang="he-IL" smtClean="0"/>
              <a:t>ט"ז/חשון/תשפ"ב</a:t>
            </a:fld>
            <a:endParaRPr lang="he-I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he-I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CC4604A-1F4B-4216-A4B9-E9D3905D482A}" type="slidenum">
              <a:rPr lang="he-IL" smtClean="0"/>
              <a:t>‹#›</a:t>
            </a:fld>
            <a:endParaRPr lang="he-IL"/>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65668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1"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web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F7039D5-CC4F-4B32-99FA-04C41A687FE8}"/>
              </a:ext>
            </a:extLst>
          </p:cNvPr>
          <p:cNvSpPr>
            <a:spLocks noGrp="1"/>
          </p:cNvSpPr>
          <p:nvPr>
            <p:ph type="ctrTitle"/>
          </p:nvPr>
        </p:nvSpPr>
        <p:spPr/>
        <p:txBody>
          <a:bodyPr>
            <a:normAutofit fontScale="90000"/>
          </a:bodyPr>
          <a:lstStyle/>
          <a:p>
            <a:pPr algn="l" rtl="0"/>
            <a:r>
              <a:rPr lang="en-US" dirty="0"/>
              <a:t>Predicting and classifying Openness to experience using multiplex network’s measurements</a:t>
            </a:r>
            <a:endParaRPr lang="he-IL" dirty="0"/>
          </a:p>
        </p:txBody>
      </p:sp>
      <p:sp>
        <p:nvSpPr>
          <p:cNvPr id="3" name="כותרת משנה 2">
            <a:extLst>
              <a:ext uri="{FF2B5EF4-FFF2-40B4-BE49-F238E27FC236}">
                <a16:creationId xmlns:a16="http://schemas.microsoft.com/office/drawing/2014/main" id="{1B9C6597-8901-467B-A45D-D5733399D6C0}"/>
              </a:ext>
            </a:extLst>
          </p:cNvPr>
          <p:cNvSpPr>
            <a:spLocks noGrp="1"/>
          </p:cNvSpPr>
          <p:nvPr>
            <p:ph type="subTitle" idx="1"/>
          </p:nvPr>
        </p:nvSpPr>
        <p:spPr/>
        <p:txBody>
          <a:bodyPr>
            <a:normAutofit/>
          </a:bodyPr>
          <a:lstStyle/>
          <a:p>
            <a:r>
              <a:rPr lang="en-US" sz="2800" dirty="0"/>
              <a:t>Gal Samuel</a:t>
            </a:r>
          </a:p>
          <a:p>
            <a:r>
              <a:rPr lang="en-US" dirty="0"/>
              <a:t>Technion – Israel Institute of Technology</a:t>
            </a:r>
            <a:endParaRPr lang="he-IL" dirty="0"/>
          </a:p>
        </p:txBody>
      </p:sp>
    </p:spTree>
    <p:extLst>
      <p:ext uri="{BB962C8B-B14F-4D97-AF65-F5344CB8AC3E}">
        <p14:creationId xmlns:p14="http://schemas.microsoft.com/office/powerpoint/2010/main" val="1661079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CA7B89-5272-4731-93C9-CF12A009C634}"/>
              </a:ext>
            </a:extLst>
          </p:cNvPr>
          <p:cNvSpPr>
            <a:spLocks noGrp="1"/>
          </p:cNvSpPr>
          <p:nvPr>
            <p:ph type="title"/>
          </p:nvPr>
        </p:nvSpPr>
        <p:spPr/>
        <p:txBody>
          <a:bodyPr/>
          <a:lstStyle/>
          <a:p>
            <a:r>
              <a:rPr lang="en-US" dirty="0"/>
              <a:t>Results – Classification and Prediction</a:t>
            </a:r>
            <a:endParaRPr lang="he-IL" dirty="0"/>
          </a:p>
        </p:txBody>
      </p:sp>
      <p:pic>
        <p:nvPicPr>
          <p:cNvPr id="7" name="תמונה 6">
            <a:extLst>
              <a:ext uri="{FF2B5EF4-FFF2-40B4-BE49-F238E27FC236}">
                <a16:creationId xmlns:a16="http://schemas.microsoft.com/office/drawing/2014/main" id="{FBFE5A9A-3A08-44B9-81E5-BCE0BF2BD8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24" y="1703635"/>
            <a:ext cx="5749720" cy="4310042"/>
          </a:xfrm>
          <a:prstGeom prst="rect">
            <a:avLst/>
          </a:prstGeom>
        </p:spPr>
      </p:pic>
      <p:sp>
        <p:nvSpPr>
          <p:cNvPr id="10" name="תיבת טקסט 9">
            <a:extLst>
              <a:ext uri="{FF2B5EF4-FFF2-40B4-BE49-F238E27FC236}">
                <a16:creationId xmlns:a16="http://schemas.microsoft.com/office/drawing/2014/main" id="{60727E36-F9DE-4907-A0EF-C50F940D7F4E}"/>
              </a:ext>
            </a:extLst>
          </p:cNvPr>
          <p:cNvSpPr txBox="1"/>
          <p:nvPr/>
        </p:nvSpPr>
        <p:spPr>
          <a:xfrm>
            <a:off x="366955" y="1737586"/>
            <a:ext cx="3951436" cy="461665"/>
          </a:xfrm>
          <a:prstGeom prst="rect">
            <a:avLst/>
          </a:prstGeom>
          <a:noFill/>
        </p:spPr>
        <p:txBody>
          <a:bodyPr wrap="square" rtlCol="1">
            <a:spAutoFit/>
          </a:bodyPr>
          <a:lstStyle/>
          <a:p>
            <a:r>
              <a:rPr lang="en-US" sz="2400" dirty="0"/>
              <a:t>		Classification</a:t>
            </a:r>
            <a:endParaRPr lang="he-IL" sz="2400" dirty="0"/>
          </a:p>
        </p:txBody>
      </p:sp>
      <p:sp>
        <p:nvSpPr>
          <p:cNvPr id="11" name="תיבת טקסט 10">
            <a:extLst>
              <a:ext uri="{FF2B5EF4-FFF2-40B4-BE49-F238E27FC236}">
                <a16:creationId xmlns:a16="http://schemas.microsoft.com/office/drawing/2014/main" id="{61183763-249A-4ACC-80FD-F2907CDCC8D5}"/>
              </a:ext>
            </a:extLst>
          </p:cNvPr>
          <p:cNvSpPr txBox="1"/>
          <p:nvPr/>
        </p:nvSpPr>
        <p:spPr>
          <a:xfrm>
            <a:off x="6917304" y="1734402"/>
            <a:ext cx="1422400" cy="461665"/>
          </a:xfrm>
          <a:prstGeom prst="rect">
            <a:avLst/>
          </a:prstGeom>
          <a:noFill/>
        </p:spPr>
        <p:txBody>
          <a:bodyPr wrap="square" rtlCol="1">
            <a:spAutoFit/>
          </a:bodyPr>
          <a:lstStyle/>
          <a:p>
            <a:r>
              <a:rPr lang="en-US" sz="2400" dirty="0"/>
              <a:t>Prediction</a:t>
            </a:r>
            <a:endParaRPr lang="he-IL" sz="2400" dirty="0"/>
          </a:p>
        </p:txBody>
      </p:sp>
      <p:sp>
        <p:nvSpPr>
          <p:cNvPr id="9" name="תיבת טקסט 8">
            <a:extLst>
              <a:ext uri="{FF2B5EF4-FFF2-40B4-BE49-F238E27FC236}">
                <a16:creationId xmlns:a16="http://schemas.microsoft.com/office/drawing/2014/main" id="{37BFE746-FD30-47DD-B810-55006E903041}"/>
              </a:ext>
            </a:extLst>
          </p:cNvPr>
          <p:cNvSpPr txBox="1"/>
          <p:nvPr/>
        </p:nvSpPr>
        <p:spPr>
          <a:xfrm>
            <a:off x="3958595" y="1734402"/>
            <a:ext cx="1701800" cy="461665"/>
          </a:xfrm>
          <a:prstGeom prst="rect">
            <a:avLst/>
          </a:prstGeom>
          <a:noFill/>
        </p:spPr>
        <p:txBody>
          <a:bodyPr wrap="square" rtlCol="1">
            <a:spAutoFit/>
          </a:bodyPr>
          <a:lstStyle/>
          <a:p>
            <a:r>
              <a:rPr lang="en-US" sz="2400" dirty="0"/>
              <a:t>AUC = 0.73</a:t>
            </a:r>
            <a:endParaRPr lang="he-IL" sz="2400" dirty="0"/>
          </a:p>
        </p:txBody>
      </p:sp>
      <p:sp>
        <p:nvSpPr>
          <p:cNvPr id="13" name="תיבת טקסט 12">
            <a:extLst>
              <a:ext uri="{FF2B5EF4-FFF2-40B4-BE49-F238E27FC236}">
                <a16:creationId xmlns:a16="http://schemas.microsoft.com/office/drawing/2014/main" id="{F4F2B4E2-4711-4255-9156-DC09E3879BFC}"/>
              </a:ext>
            </a:extLst>
          </p:cNvPr>
          <p:cNvSpPr txBox="1"/>
          <p:nvPr/>
        </p:nvSpPr>
        <p:spPr>
          <a:xfrm>
            <a:off x="10181531" y="1734402"/>
            <a:ext cx="1197229" cy="461665"/>
          </a:xfrm>
          <a:prstGeom prst="rect">
            <a:avLst/>
          </a:prstGeom>
          <a:noFill/>
        </p:spPr>
        <p:txBody>
          <a:bodyPr wrap="square" rtlCol="1">
            <a:spAutoFit/>
          </a:bodyPr>
          <a:lstStyle/>
          <a:p>
            <a:r>
              <a:rPr lang="en-US" sz="2400" dirty="0"/>
              <a:t>R=0.31</a:t>
            </a:r>
            <a:endParaRPr lang="he-IL" sz="2400" dirty="0"/>
          </a:p>
        </p:txBody>
      </p:sp>
      <p:pic>
        <p:nvPicPr>
          <p:cNvPr id="4" name="תמונה 3">
            <a:extLst>
              <a:ext uri="{FF2B5EF4-FFF2-40B4-BE49-F238E27FC236}">
                <a16:creationId xmlns:a16="http://schemas.microsoft.com/office/drawing/2014/main" id="{16900F2C-0D48-4C5E-BD50-424AE9982F09}"/>
              </a:ext>
            </a:extLst>
          </p:cNvPr>
          <p:cNvPicPr>
            <a:picLocks noChangeAspect="1"/>
          </p:cNvPicPr>
          <p:nvPr/>
        </p:nvPicPr>
        <p:blipFill rotWithShape="1">
          <a:blip r:embed="rId4">
            <a:extLst>
              <a:ext uri="{28A0092B-C50C-407E-A947-70E740481C1C}">
                <a14:useLocalDpi xmlns:a14="http://schemas.microsoft.com/office/drawing/2010/main" val="0"/>
              </a:ext>
            </a:extLst>
          </a:blip>
          <a:srcRect t="11002" r="8223"/>
          <a:stretch/>
        </p:blipFill>
        <p:spPr>
          <a:xfrm>
            <a:off x="6096000" y="2196067"/>
            <a:ext cx="5362529" cy="3898078"/>
          </a:xfrm>
          <a:prstGeom prst="rect">
            <a:avLst/>
          </a:prstGeom>
        </p:spPr>
      </p:pic>
    </p:spTree>
    <p:extLst>
      <p:ext uri="{BB962C8B-B14F-4D97-AF65-F5344CB8AC3E}">
        <p14:creationId xmlns:p14="http://schemas.microsoft.com/office/powerpoint/2010/main" val="2739500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CA7B89-5272-4731-93C9-CF12A009C634}"/>
              </a:ext>
            </a:extLst>
          </p:cNvPr>
          <p:cNvSpPr>
            <a:spLocks noGrp="1"/>
          </p:cNvSpPr>
          <p:nvPr>
            <p:ph type="title"/>
          </p:nvPr>
        </p:nvSpPr>
        <p:spPr/>
        <p:txBody>
          <a:bodyPr/>
          <a:lstStyle/>
          <a:p>
            <a:r>
              <a:rPr lang="en-US" dirty="0"/>
              <a:t>Conclusion and discussion</a:t>
            </a:r>
            <a:endParaRPr lang="he-IL" dirty="0"/>
          </a:p>
        </p:txBody>
      </p:sp>
      <p:sp>
        <p:nvSpPr>
          <p:cNvPr id="3" name="מציין מיקום תוכן 2">
            <a:extLst>
              <a:ext uri="{FF2B5EF4-FFF2-40B4-BE49-F238E27FC236}">
                <a16:creationId xmlns:a16="http://schemas.microsoft.com/office/drawing/2014/main" id="{3ECC94C7-6C63-497D-B60C-BC398FA4AD9E}"/>
              </a:ext>
            </a:extLst>
          </p:cNvPr>
          <p:cNvSpPr>
            <a:spLocks noGrp="1"/>
          </p:cNvSpPr>
          <p:nvPr>
            <p:ph idx="1"/>
          </p:nvPr>
        </p:nvSpPr>
        <p:spPr/>
        <p:txBody>
          <a:bodyPr>
            <a:normAutofit/>
          </a:bodyPr>
          <a:lstStyle/>
          <a:p>
            <a:pPr algn="l" rtl="0">
              <a:buFont typeface="Wingdings" panose="05000000000000000000" pitchFamily="2" charset="2"/>
              <a:buChar char="v"/>
            </a:pPr>
            <a:r>
              <a:rPr lang="en-US" sz="3200" dirty="0"/>
              <a:t>Evidence for mental lexicon’s relation to personality</a:t>
            </a:r>
          </a:p>
          <a:p>
            <a:pPr algn="l" rtl="0">
              <a:buFont typeface="Wingdings" panose="05000000000000000000" pitchFamily="2" charset="2"/>
              <a:buChar char="v"/>
            </a:pPr>
            <a:r>
              <a:rPr lang="en-US" sz="3200" dirty="0"/>
              <a:t>Next: Predicting creativity</a:t>
            </a:r>
          </a:p>
          <a:p>
            <a:pPr algn="l" rtl="0">
              <a:buFont typeface="Wingdings" panose="05000000000000000000" pitchFamily="2" charset="2"/>
              <a:buChar char="v"/>
            </a:pPr>
            <a:r>
              <a:rPr lang="en-US" sz="3200" dirty="0"/>
              <a:t>Larger dataset expected to increase model power</a:t>
            </a:r>
          </a:p>
        </p:txBody>
      </p:sp>
    </p:spTree>
    <p:extLst>
      <p:ext uri="{BB962C8B-B14F-4D97-AF65-F5344CB8AC3E}">
        <p14:creationId xmlns:p14="http://schemas.microsoft.com/office/powerpoint/2010/main" val="2737133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מציין מיקום תוכן 8">
            <a:extLst>
              <a:ext uri="{FF2B5EF4-FFF2-40B4-BE49-F238E27FC236}">
                <a16:creationId xmlns:a16="http://schemas.microsoft.com/office/drawing/2014/main" id="{5999EB7F-84C2-4040-8D03-89DCA7C6B21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4128" y="715312"/>
            <a:ext cx="9665189" cy="5427376"/>
          </a:xfrm>
        </p:spPr>
      </p:pic>
      <p:sp>
        <p:nvSpPr>
          <p:cNvPr id="7" name="כותרת 6">
            <a:extLst>
              <a:ext uri="{FF2B5EF4-FFF2-40B4-BE49-F238E27FC236}">
                <a16:creationId xmlns:a16="http://schemas.microsoft.com/office/drawing/2014/main" id="{12E64C1E-C0F4-4528-9935-19ADE49D2C91}"/>
              </a:ext>
            </a:extLst>
          </p:cNvPr>
          <p:cNvSpPr>
            <a:spLocks noGrp="1"/>
          </p:cNvSpPr>
          <p:nvPr>
            <p:ph type="title"/>
          </p:nvPr>
        </p:nvSpPr>
        <p:spPr/>
        <p:txBody>
          <a:bodyPr/>
          <a:lstStyle/>
          <a:p>
            <a:endParaRPr lang="he-IL"/>
          </a:p>
        </p:txBody>
      </p:sp>
    </p:spTree>
    <p:extLst>
      <p:ext uri="{BB962C8B-B14F-4D97-AF65-F5344CB8AC3E}">
        <p14:creationId xmlns:p14="http://schemas.microsoft.com/office/powerpoint/2010/main" val="124251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859A408D-72E4-43E4-9523-F302A87DB4DE}"/>
              </a:ext>
            </a:extLst>
          </p:cNvPr>
          <p:cNvPicPr>
            <a:picLocks noChangeAspect="1"/>
          </p:cNvPicPr>
          <p:nvPr/>
        </p:nvPicPr>
        <p:blipFill>
          <a:blip r:embed="rId2"/>
          <a:stretch>
            <a:fillRect/>
          </a:stretch>
        </p:blipFill>
        <p:spPr>
          <a:xfrm>
            <a:off x="3090443" y="356759"/>
            <a:ext cx="6011114" cy="6144482"/>
          </a:xfrm>
          <a:prstGeom prst="rect">
            <a:avLst/>
          </a:prstGeom>
        </p:spPr>
      </p:pic>
    </p:spTree>
    <p:extLst>
      <p:ext uri="{BB962C8B-B14F-4D97-AF65-F5344CB8AC3E}">
        <p14:creationId xmlns:p14="http://schemas.microsoft.com/office/powerpoint/2010/main" val="2479555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176C739-8C36-4347-8C9B-F9977297E9D8}"/>
              </a:ext>
            </a:extLst>
          </p:cNvPr>
          <p:cNvSpPr>
            <a:spLocks noGrp="1"/>
          </p:cNvSpPr>
          <p:nvPr>
            <p:ph type="title"/>
          </p:nvPr>
        </p:nvSpPr>
        <p:spPr/>
        <p:txBody>
          <a:bodyPr/>
          <a:lstStyle/>
          <a:p>
            <a:r>
              <a:rPr lang="en-US" dirty="0"/>
              <a:t>Thanks</a:t>
            </a:r>
            <a:endParaRPr lang="he-IL" dirty="0"/>
          </a:p>
        </p:txBody>
      </p:sp>
      <p:pic>
        <p:nvPicPr>
          <p:cNvPr id="4" name="תמונה 3">
            <a:extLst>
              <a:ext uri="{FF2B5EF4-FFF2-40B4-BE49-F238E27FC236}">
                <a16:creationId xmlns:a16="http://schemas.microsoft.com/office/drawing/2014/main" id="{71B6E02D-E84B-462D-9348-CE314112A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037" y="1762125"/>
            <a:ext cx="3333750" cy="3333750"/>
          </a:xfrm>
          <a:prstGeom prst="rect">
            <a:avLst/>
          </a:prstGeom>
        </p:spPr>
      </p:pic>
      <p:pic>
        <p:nvPicPr>
          <p:cNvPr id="6" name="תמונה 5">
            <a:extLst>
              <a:ext uri="{FF2B5EF4-FFF2-40B4-BE49-F238E27FC236}">
                <a16:creationId xmlns:a16="http://schemas.microsoft.com/office/drawing/2014/main" id="{2377328E-CF37-442B-9B0D-198962E748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9432" y="1762125"/>
            <a:ext cx="3333750" cy="3333750"/>
          </a:xfrm>
          <a:prstGeom prst="rect">
            <a:avLst/>
          </a:prstGeom>
        </p:spPr>
      </p:pic>
      <p:pic>
        <p:nvPicPr>
          <p:cNvPr id="8" name="תמונה 7">
            <a:extLst>
              <a:ext uri="{FF2B5EF4-FFF2-40B4-BE49-F238E27FC236}">
                <a16:creationId xmlns:a16="http://schemas.microsoft.com/office/drawing/2014/main" id="{9560CD1E-CB9F-448F-B39E-2E1E9C1B1A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6179" y="1762126"/>
            <a:ext cx="3333750" cy="3333750"/>
          </a:xfrm>
          <a:prstGeom prst="rect">
            <a:avLst/>
          </a:prstGeom>
        </p:spPr>
      </p:pic>
      <p:sp>
        <p:nvSpPr>
          <p:cNvPr id="9" name="תיבת טקסט 8">
            <a:extLst>
              <a:ext uri="{FF2B5EF4-FFF2-40B4-BE49-F238E27FC236}">
                <a16:creationId xmlns:a16="http://schemas.microsoft.com/office/drawing/2014/main" id="{EAC502F4-A28E-43F2-9B2F-9CB844E5D1EB}"/>
              </a:ext>
            </a:extLst>
          </p:cNvPr>
          <p:cNvSpPr txBox="1"/>
          <p:nvPr/>
        </p:nvSpPr>
        <p:spPr>
          <a:xfrm>
            <a:off x="1284581" y="5177928"/>
            <a:ext cx="1668662" cy="461665"/>
          </a:xfrm>
          <a:prstGeom prst="rect">
            <a:avLst/>
          </a:prstGeom>
          <a:noFill/>
        </p:spPr>
        <p:txBody>
          <a:bodyPr wrap="none" rtlCol="1">
            <a:spAutoFit/>
          </a:bodyPr>
          <a:lstStyle/>
          <a:p>
            <a:r>
              <a:rPr lang="en-US" sz="2400" dirty="0"/>
              <a:t>Yoed Kenett</a:t>
            </a:r>
            <a:endParaRPr lang="he-IL" sz="2400" dirty="0"/>
          </a:p>
        </p:txBody>
      </p:sp>
      <p:sp>
        <p:nvSpPr>
          <p:cNvPr id="10" name="תיבת טקסט 9">
            <a:extLst>
              <a:ext uri="{FF2B5EF4-FFF2-40B4-BE49-F238E27FC236}">
                <a16:creationId xmlns:a16="http://schemas.microsoft.com/office/drawing/2014/main" id="{C3A4EEFE-0083-4ED8-BE82-B38551FBFE0B}"/>
              </a:ext>
            </a:extLst>
          </p:cNvPr>
          <p:cNvSpPr txBox="1"/>
          <p:nvPr/>
        </p:nvSpPr>
        <p:spPr>
          <a:xfrm>
            <a:off x="5244292" y="5177928"/>
            <a:ext cx="1703415" cy="461665"/>
          </a:xfrm>
          <a:prstGeom prst="rect">
            <a:avLst/>
          </a:prstGeom>
          <a:noFill/>
        </p:spPr>
        <p:txBody>
          <a:bodyPr wrap="none" rtlCol="1">
            <a:spAutoFit/>
          </a:bodyPr>
          <a:lstStyle/>
          <a:p>
            <a:r>
              <a:rPr lang="en-US" sz="2400" dirty="0"/>
              <a:t>Roger Beaty</a:t>
            </a:r>
            <a:endParaRPr lang="he-IL" sz="2400" dirty="0"/>
          </a:p>
        </p:txBody>
      </p:sp>
      <p:sp>
        <p:nvSpPr>
          <p:cNvPr id="11" name="תיבת טקסט 10">
            <a:extLst>
              <a:ext uri="{FF2B5EF4-FFF2-40B4-BE49-F238E27FC236}">
                <a16:creationId xmlns:a16="http://schemas.microsoft.com/office/drawing/2014/main" id="{5024CF91-9B1C-41A7-ACE8-020E54904EFF}"/>
              </a:ext>
            </a:extLst>
          </p:cNvPr>
          <p:cNvSpPr txBox="1"/>
          <p:nvPr/>
        </p:nvSpPr>
        <p:spPr>
          <a:xfrm>
            <a:off x="9144269" y="5177927"/>
            <a:ext cx="2004075" cy="461665"/>
          </a:xfrm>
          <a:prstGeom prst="rect">
            <a:avLst/>
          </a:prstGeom>
          <a:noFill/>
        </p:spPr>
        <p:txBody>
          <a:bodyPr wrap="none" rtlCol="1">
            <a:spAutoFit/>
          </a:bodyPr>
          <a:lstStyle/>
          <a:p>
            <a:r>
              <a:rPr lang="en-US" sz="2400" dirty="0"/>
              <a:t>Massimo Stella</a:t>
            </a:r>
            <a:endParaRPr lang="he-IL" sz="2400" dirty="0"/>
          </a:p>
        </p:txBody>
      </p:sp>
    </p:spTree>
    <p:extLst>
      <p:ext uri="{BB962C8B-B14F-4D97-AF65-F5344CB8AC3E}">
        <p14:creationId xmlns:p14="http://schemas.microsoft.com/office/powerpoint/2010/main" val="1190114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67DABA83-C5EC-4A0F-BEAE-3BA81FC28A99}"/>
              </a:ext>
            </a:extLst>
          </p:cNvPr>
          <p:cNvSpPr txBox="1"/>
          <p:nvPr/>
        </p:nvSpPr>
        <p:spPr>
          <a:xfrm>
            <a:off x="7760046" y="6001182"/>
            <a:ext cx="3521676" cy="400110"/>
          </a:xfrm>
          <a:prstGeom prst="rect">
            <a:avLst/>
          </a:prstGeom>
          <a:noFill/>
        </p:spPr>
        <p:txBody>
          <a:bodyPr wrap="square" rtlCol="1">
            <a:spAutoFit/>
          </a:bodyPr>
          <a:lstStyle/>
          <a:p>
            <a:r>
              <a:rPr lang="en-US" sz="2000" dirty="0"/>
              <a:t>Stella, M., &amp; </a:t>
            </a:r>
            <a:r>
              <a:rPr lang="en-US" sz="2000" dirty="0" err="1"/>
              <a:t>Kenett</a:t>
            </a:r>
            <a:r>
              <a:rPr lang="en-US" sz="2000" dirty="0"/>
              <a:t>, Y. N. (2019)</a:t>
            </a:r>
            <a:endParaRPr lang="he-IL" sz="2000" dirty="0"/>
          </a:p>
        </p:txBody>
      </p:sp>
      <p:pic>
        <p:nvPicPr>
          <p:cNvPr id="13" name="תמונה 12">
            <a:extLst>
              <a:ext uri="{FF2B5EF4-FFF2-40B4-BE49-F238E27FC236}">
                <a16:creationId xmlns:a16="http://schemas.microsoft.com/office/drawing/2014/main" id="{99258B12-1C6A-4EB7-8639-FE932CC7A067}"/>
              </a:ext>
            </a:extLst>
          </p:cNvPr>
          <p:cNvPicPr>
            <a:picLocks noChangeAspect="1"/>
          </p:cNvPicPr>
          <p:nvPr/>
        </p:nvPicPr>
        <p:blipFill>
          <a:blip r:embed="rId3"/>
          <a:stretch>
            <a:fillRect/>
          </a:stretch>
        </p:blipFill>
        <p:spPr>
          <a:xfrm>
            <a:off x="6828676" y="-406"/>
            <a:ext cx="5363323" cy="6001588"/>
          </a:xfrm>
          <a:prstGeom prst="rect">
            <a:avLst/>
          </a:prstGeom>
        </p:spPr>
      </p:pic>
      <p:pic>
        <p:nvPicPr>
          <p:cNvPr id="15" name="תמונה 14">
            <a:extLst>
              <a:ext uri="{FF2B5EF4-FFF2-40B4-BE49-F238E27FC236}">
                <a16:creationId xmlns:a16="http://schemas.microsoft.com/office/drawing/2014/main" id="{CA79B445-11E5-4A18-8F28-9EBA2ED1EA87}"/>
              </a:ext>
            </a:extLst>
          </p:cNvPr>
          <p:cNvPicPr>
            <a:picLocks noChangeAspect="1"/>
          </p:cNvPicPr>
          <p:nvPr/>
        </p:nvPicPr>
        <p:blipFill rotWithShape="1">
          <a:blip r:embed="rId4"/>
          <a:srcRect r="4549"/>
          <a:stretch/>
        </p:blipFill>
        <p:spPr>
          <a:xfrm>
            <a:off x="1228145" y="361595"/>
            <a:ext cx="2664234" cy="2638793"/>
          </a:xfrm>
          <a:prstGeom prst="rect">
            <a:avLst/>
          </a:prstGeom>
        </p:spPr>
      </p:pic>
      <p:pic>
        <p:nvPicPr>
          <p:cNvPr id="17" name="תמונה 16">
            <a:extLst>
              <a:ext uri="{FF2B5EF4-FFF2-40B4-BE49-F238E27FC236}">
                <a16:creationId xmlns:a16="http://schemas.microsoft.com/office/drawing/2014/main" id="{DA072342-703A-4E72-90B4-22A6D44B95B2}"/>
              </a:ext>
            </a:extLst>
          </p:cNvPr>
          <p:cNvPicPr>
            <a:picLocks noChangeAspect="1"/>
          </p:cNvPicPr>
          <p:nvPr/>
        </p:nvPicPr>
        <p:blipFill>
          <a:blip r:embed="rId5"/>
          <a:stretch>
            <a:fillRect/>
          </a:stretch>
        </p:blipFill>
        <p:spPr>
          <a:xfrm>
            <a:off x="3714059" y="3000388"/>
            <a:ext cx="2514951" cy="2591162"/>
          </a:xfrm>
          <a:prstGeom prst="rect">
            <a:avLst/>
          </a:prstGeom>
        </p:spPr>
      </p:pic>
    </p:spTree>
    <p:extLst>
      <p:ext uri="{BB962C8B-B14F-4D97-AF65-F5344CB8AC3E}">
        <p14:creationId xmlns:p14="http://schemas.microsoft.com/office/powerpoint/2010/main" val="29791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CA7B89-5272-4731-93C9-CF12A009C634}"/>
              </a:ext>
            </a:extLst>
          </p:cNvPr>
          <p:cNvSpPr>
            <a:spLocks noGrp="1"/>
          </p:cNvSpPr>
          <p:nvPr>
            <p:ph type="title"/>
          </p:nvPr>
        </p:nvSpPr>
        <p:spPr/>
        <p:txBody>
          <a:bodyPr/>
          <a:lstStyle/>
          <a:p>
            <a:r>
              <a:rPr lang="en-US" dirty="0"/>
              <a:t>Introduction</a:t>
            </a:r>
            <a:endParaRPr lang="he-IL" dirty="0"/>
          </a:p>
        </p:txBody>
      </p:sp>
      <p:sp>
        <p:nvSpPr>
          <p:cNvPr id="3" name="מציין מיקום תוכן 2">
            <a:extLst>
              <a:ext uri="{FF2B5EF4-FFF2-40B4-BE49-F238E27FC236}">
                <a16:creationId xmlns:a16="http://schemas.microsoft.com/office/drawing/2014/main" id="{3ECC94C7-6C63-497D-B60C-BC398FA4AD9E}"/>
              </a:ext>
            </a:extLst>
          </p:cNvPr>
          <p:cNvSpPr>
            <a:spLocks noGrp="1"/>
          </p:cNvSpPr>
          <p:nvPr>
            <p:ph idx="1"/>
          </p:nvPr>
        </p:nvSpPr>
        <p:spPr>
          <a:xfrm>
            <a:off x="841248" y="1965960"/>
            <a:ext cx="9720073" cy="4023360"/>
          </a:xfrm>
        </p:spPr>
        <p:txBody>
          <a:bodyPr>
            <a:normAutofit/>
          </a:bodyPr>
          <a:lstStyle/>
          <a:p>
            <a:pPr algn="l" rtl="0">
              <a:lnSpc>
                <a:spcPct val="150000"/>
              </a:lnSpc>
              <a:buFont typeface="Wingdings" panose="05000000000000000000" pitchFamily="2" charset="2"/>
              <a:buChar char="v"/>
            </a:pPr>
            <a:r>
              <a:rPr lang="en-US" sz="3200" dirty="0"/>
              <a:t>Openness to Experience</a:t>
            </a:r>
          </a:p>
          <a:p>
            <a:pPr algn="l" rtl="0">
              <a:lnSpc>
                <a:spcPct val="150000"/>
              </a:lnSpc>
              <a:buFont typeface="Wingdings" panose="05000000000000000000" pitchFamily="2" charset="2"/>
              <a:buChar char="v"/>
            </a:pPr>
            <a:r>
              <a:rPr lang="en-US" sz="3200" dirty="0"/>
              <a:t>Creativity</a:t>
            </a:r>
          </a:p>
          <a:p>
            <a:pPr algn="l" rtl="0">
              <a:buFont typeface="Wingdings" panose="05000000000000000000" pitchFamily="2" charset="2"/>
              <a:buChar char="v"/>
            </a:pPr>
            <a:endParaRPr lang="en-US" sz="3200" dirty="0"/>
          </a:p>
        </p:txBody>
      </p:sp>
      <p:pic>
        <p:nvPicPr>
          <p:cNvPr id="7" name="תמונה 6">
            <a:extLst>
              <a:ext uri="{FF2B5EF4-FFF2-40B4-BE49-F238E27FC236}">
                <a16:creationId xmlns:a16="http://schemas.microsoft.com/office/drawing/2014/main" id="{7E1B949D-17CC-42DB-9678-F6BF84BBD2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7185" y="2015371"/>
            <a:ext cx="3990687" cy="2827258"/>
          </a:xfrm>
          <a:prstGeom prst="rect">
            <a:avLst/>
          </a:prstGeom>
        </p:spPr>
      </p:pic>
      <p:sp>
        <p:nvSpPr>
          <p:cNvPr id="5" name="תיבת טקסט 4">
            <a:extLst>
              <a:ext uri="{FF2B5EF4-FFF2-40B4-BE49-F238E27FC236}">
                <a16:creationId xmlns:a16="http://schemas.microsoft.com/office/drawing/2014/main" id="{67DABA83-C5EC-4A0F-BEAE-3BA81FC28A99}"/>
              </a:ext>
            </a:extLst>
          </p:cNvPr>
          <p:cNvSpPr txBox="1"/>
          <p:nvPr/>
        </p:nvSpPr>
        <p:spPr>
          <a:xfrm>
            <a:off x="790448" y="6187362"/>
            <a:ext cx="10822432" cy="646331"/>
          </a:xfrm>
          <a:prstGeom prst="rect">
            <a:avLst/>
          </a:prstGeom>
          <a:noFill/>
        </p:spPr>
        <p:txBody>
          <a:bodyPr wrap="square" rtlCol="1">
            <a:spAutoFit/>
          </a:bodyPr>
          <a:lstStyle/>
          <a:p>
            <a:r>
              <a:rPr lang="en-US" dirty="0"/>
              <a:t>Stella, M., &amp; </a:t>
            </a:r>
            <a:r>
              <a:rPr lang="en-US" dirty="0" err="1"/>
              <a:t>Kenett</a:t>
            </a:r>
            <a:r>
              <a:rPr lang="en-US" dirty="0"/>
              <a:t>, Y. N. (2019). Viability in multiplex lexical networks and machine learning characterizes human creativity. Big Data and Cognitive Computing, 3(3), 45.</a:t>
            </a:r>
            <a:endParaRPr lang="he-IL" dirty="0"/>
          </a:p>
        </p:txBody>
      </p:sp>
    </p:spTree>
    <p:extLst>
      <p:ext uri="{BB962C8B-B14F-4D97-AF65-F5344CB8AC3E}">
        <p14:creationId xmlns:p14="http://schemas.microsoft.com/office/powerpoint/2010/main" val="2801875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CA7B89-5272-4731-93C9-CF12A009C634}"/>
              </a:ext>
            </a:extLst>
          </p:cNvPr>
          <p:cNvSpPr>
            <a:spLocks noGrp="1"/>
          </p:cNvSpPr>
          <p:nvPr>
            <p:ph type="title"/>
          </p:nvPr>
        </p:nvSpPr>
        <p:spPr/>
        <p:txBody>
          <a:bodyPr/>
          <a:lstStyle/>
          <a:p>
            <a:r>
              <a:rPr lang="en-US" dirty="0"/>
              <a:t>Multiplex networks</a:t>
            </a:r>
            <a:endParaRPr lang="he-IL" dirty="0"/>
          </a:p>
        </p:txBody>
      </p:sp>
      <p:pic>
        <p:nvPicPr>
          <p:cNvPr id="4" name="תמונה 3">
            <a:extLst>
              <a:ext uri="{FF2B5EF4-FFF2-40B4-BE49-F238E27FC236}">
                <a16:creationId xmlns:a16="http://schemas.microsoft.com/office/drawing/2014/main" id="{B3C30016-38C3-4131-882E-EDA9261CC032}"/>
              </a:ext>
            </a:extLst>
          </p:cNvPr>
          <p:cNvPicPr>
            <a:picLocks noChangeAspect="1"/>
          </p:cNvPicPr>
          <p:nvPr/>
        </p:nvPicPr>
        <p:blipFill rotWithShape="1">
          <a:blip r:embed="rId3"/>
          <a:srcRect l="5299" r="2677"/>
          <a:stretch/>
        </p:blipFill>
        <p:spPr>
          <a:xfrm>
            <a:off x="4808845" y="1836752"/>
            <a:ext cx="7377678" cy="3543632"/>
          </a:xfrm>
          <a:prstGeom prst="rect">
            <a:avLst/>
          </a:prstGeom>
        </p:spPr>
      </p:pic>
      <p:sp>
        <p:nvSpPr>
          <p:cNvPr id="5" name="תיבת טקסט 4">
            <a:extLst>
              <a:ext uri="{FF2B5EF4-FFF2-40B4-BE49-F238E27FC236}">
                <a16:creationId xmlns:a16="http://schemas.microsoft.com/office/drawing/2014/main" id="{DD2AF1E7-A7AD-4AF0-BBF2-3364C1C73927}"/>
              </a:ext>
            </a:extLst>
          </p:cNvPr>
          <p:cNvSpPr txBox="1"/>
          <p:nvPr/>
        </p:nvSpPr>
        <p:spPr>
          <a:xfrm>
            <a:off x="790448" y="6187362"/>
            <a:ext cx="10822432" cy="646331"/>
          </a:xfrm>
          <a:prstGeom prst="rect">
            <a:avLst/>
          </a:prstGeom>
          <a:noFill/>
        </p:spPr>
        <p:txBody>
          <a:bodyPr wrap="square" rtlCol="1">
            <a:spAutoFit/>
          </a:bodyPr>
          <a:lstStyle/>
          <a:p>
            <a:r>
              <a:rPr lang="en-US" dirty="0"/>
              <a:t>Stella, M., &amp; </a:t>
            </a:r>
            <a:r>
              <a:rPr lang="en-US" dirty="0" err="1"/>
              <a:t>Kenett</a:t>
            </a:r>
            <a:r>
              <a:rPr lang="en-US" dirty="0"/>
              <a:t>, Y. N. (2019). Viability in multiplex lexical networks and machine learning characterizes human creativity. Big Data and Cognitive Computing, 3(3), 45.</a:t>
            </a:r>
            <a:endParaRPr lang="he-IL" dirty="0"/>
          </a:p>
        </p:txBody>
      </p:sp>
      <p:sp>
        <p:nvSpPr>
          <p:cNvPr id="6" name="מציין מיקום תוכן 2">
            <a:extLst>
              <a:ext uri="{FF2B5EF4-FFF2-40B4-BE49-F238E27FC236}">
                <a16:creationId xmlns:a16="http://schemas.microsoft.com/office/drawing/2014/main" id="{25CC23DB-A8F6-4320-A4BD-EFD235C47E07}"/>
              </a:ext>
            </a:extLst>
          </p:cNvPr>
          <p:cNvSpPr>
            <a:spLocks noGrp="1"/>
          </p:cNvSpPr>
          <p:nvPr>
            <p:ph idx="1"/>
          </p:nvPr>
        </p:nvSpPr>
        <p:spPr>
          <a:xfrm>
            <a:off x="898398" y="2076450"/>
            <a:ext cx="9720073" cy="4023360"/>
          </a:xfrm>
        </p:spPr>
        <p:txBody>
          <a:bodyPr>
            <a:normAutofit/>
          </a:bodyPr>
          <a:lstStyle/>
          <a:p>
            <a:pPr algn="l" rtl="0">
              <a:lnSpc>
                <a:spcPct val="150000"/>
              </a:lnSpc>
              <a:buFont typeface="Wingdings" panose="05000000000000000000" pitchFamily="2" charset="2"/>
              <a:buChar char="v"/>
            </a:pPr>
            <a:r>
              <a:rPr lang="en-US" sz="3200" dirty="0"/>
              <a:t>Multiplex Networks</a:t>
            </a:r>
          </a:p>
          <a:p>
            <a:pPr algn="l" rtl="0">
              <a:lnSpc>
                <a:spcPct val="150000"/>
              </a:lnSpc>
              <a:buFont typeface="Wingdings" panose="05000000000000000000" pitchFamily="2" charset="2"/>
              <a:buChar char="v"/>
            </a:pPr>
            <a:r>
              <a:rPr lang="en-US" sz="3200" dirty="0"/>
              <a:t>Mental Lexicon</a:t>
            </a:r>
          </a:p>
          <a:p>
            <a:pPr algn="l" rtl="0">
              <a:lnSpc>
                <a:spcPct val="150000"/>
              </a:lnSpc>
              <a:buFont typeface="Wingdings" panose="05000000000000000000" pitchFamily="2" charset="2"/>
              <a:buChar char="v"/>
            </a:pPr>
            <a:r>
              <a:rPr lang="en-US" sz="3200" dirty="0"/>
              <a:t>Largest Viable Cluster (LVC)</a:t>
            </a:r>
          </a:p>
          <a:p>
            <a:pPr algn="l" rtl="0">
              <a:lnSpc>
                <a:spcPct val="150000"/>
              </a:lnSpc>
              <a:buFont typeface="Wingdings" panose="05000000000000000000" pitchFamily="2" charset="2"/>
              <a:buChar char="v"/>
            </a:pPr>
            <a:r>
              <a:rPr lang="en-US" sz="3200" dirty="0"/>
              <a:t>Semantic Fluency Task</a:t>
            </a:r>
          </a:p>
          <a:p>
            <a:pPr algn="l" rtl="0">
              <a:buFont typeface="Wingdings" panose="05000000000000000000" pitchFamily="2" charset="2"/>
              <a:buChar char="v"/>
            </a:pPr>
            <a:endParaRPr lang="en-US" sz="3200" dirty="0"/>
          </a:p>
        </p:txBody>
      </p:sp>
      <p:pic>
        <p:nvPicPr>
          <p:cNvPr id="7" name="תמונה 6">
            <a:extLst>
              <a:ext uri="{FF2B5EF4-FFF2-40B4-BE49-F238E27FC236}">
                <a16:creationId xmlns:a16="http://schemas.microsoft.com/office/drawing/2014/main" id="{2C6EDD66-153E-4210-8EEE-E7B68C807D85}"/>
              </a:ext>
            </a:extLst>
          </p:cNvPr>
          <p:cNvPicPr>
            <a:picLocks noChangeAspect="1"/>
          </p:cNvPicPr>
          <p:nvPr/>
        </p:nvPicPr>
        <p:blipFill>
          <a:blip r:embed="rId4"/>
          <a:stretch>
            <a:fillRect/>
          </a:stretch>
        </p:blipFill>
        <p:spPr>
          <a:xfrm flipH="1">
            <a:off x="4514339" y="2852091"/>
            <a:ext cx="547119" cy="678587"/>
          </a:xfrm>
          <a:prstGeom prst="rect">
            <a:avLst/>
          </a:prstGeom>
        </p:spPr>
      </p:pic>
    </p:spTree>
    <p:extLst>
      <p:ext uri="{BB962C8B-B14F-4D97-AF65-F5344CB8AC3E}">
        <p14:creationId xmlns:p14="http://schemas.microsoft.com/office/powerpoint/2010/main" val="312382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par>
                                <p:cTn id="7" presetID="42" presetClass="path" presetSubtype="0" accel="50000" decel="50000" fill="hold" nodeType="withEffect">
                                  <p:stCondLst>
                                    <p:cond delay="0"/>
                                  </p:stCondLst>
                                  <p:childTnLst>
                                    <p:animMotion origin="layout" path="M 4.79167E-6 2.59259E-6 L -0.19701 -0.00625 " pathEditMode="relative" rAng="0" ptsTypes="AA">
                                      <p:cBhvr>
                                        <p:cTn id="8" dur="2000" fill="hold"/>
                                        <p:tgtEl>
                                          <p:spTgt spid="4"/>
                                        </p:tgtEl>
                                        <p:attrNameLst>
                                          <p:attrName>ppt_x</p:attrName>
                                          <p:attrName>ppt_y</p:attrName>
                                        </p:attrNameLst>
                                      </p:cBhvr>
                                      <p:rCtr x="-9857" y="-324"/>
                                    </p:animMotion>
                                  </p:childTnLst>
                                </p:cTn>
                              </p:par>
                              <p:par>
                                <p:cTn id="9" presetID="1" presetClass="exit" presetSubtype="0"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nodeType="clickEffect">
                                  <p:stCondLst>
                                    <p:cond delay="0"/>
                                  </p:stCondLst>
                                  <p:childTnLst>
                                    <p:animMotion origin="layout" path="M 1.66667E-6 2.22222E-6 L 1.66667E-6 0.00023 L -0.01393 -0.00996 C -0.01472 -0.01065 -0.01628 -0.01111 -0.01628 -0.01158 C -0.01797 -0.01227 -0.01979 -0.01297 -0.02136 -0.0132 C -0.02474 -0.01412 -0.02865 -0.01435 -0.03047 -0.01505 C -0.03451 -0.01713 -0.03841 -0.01898 -0.0418 -0.01991 C -0.04492 -0.02107 -0.04857 -0.02107 -0.05287 -0.02153 C -0.05469 -0.0206 -0.05677 -0.01968 -0.05807 -0.01829 C -0.05886 -0.01759 -0.05938 -0.01597 -0.06042 -0.01505 C -0.06198 -0.01366 -0.0638 -0.01273 -0.06511 -0.01158 C -0.06836 -0.00834 -0.06992 -0.00509 -0.07175 -0.00162 C -0.07253 -0.00023 -0.07253 0.00185 -0.07305 0.00347 C -0.07409 0.00578 -0.07513 0.00787 -0.07643 0.00995 C -0.07669 0.01227 -0.07643 0.01759 -0.07748 0.01666 C -0.0793 0.01528 -0.0806 0.01018 -0.08164 0.00671 C -0.08698 -0.01134 -0.07643 -0.00949 -0.08281 -0.02222 C -0.08594 -0.02963 -0.09037 -0.04051 -0.09479 -0.04306 C -0.09766 -0.04445 -0.09935 -0.04722 -0.10456 -0.04653 C -0.11003 -0.0456 -0.12083 -0.03773 -0.12656 -0.0382 C -0.13919 -0.04259 -0.09935 -0.04097 -0.10169 -0.07986 C -0.10169 -0.08982 -0.10169 -0.09607 -0.10195 -0.1 C -0.10534 -0.10695 -0.10703 -0.11389 -0.11289 -0.11412 C -0.11836 -0.11459 -0.12813 -0.10324 -0.13151 -0.10301 " pathEditMode="relative" rAng="0" ptsTypes="AAAAAAAAAAAAAAAAAAAAAAAA">
                                      <p:cBhvr>
                                        <p:cTn id="24" dur="3000" fill="hold"/>
                                        <p:tgtEl>
                                          <p:spTgt spid="7"/>
                                        </p:tgtEl>
                                        <p:attrNameLst>
                                          <p:attrName>ppt_x</p:attrName>
                                          <p:attrName>ppt_y</p:attrName>
                                        </p:attrNameLst>
                                      </p:cBhvr>
                                      <p:rCtr x="-6576" y="-48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CA7B89-5272-4731-93C9-CF12A009C634}"/>
              </a:ext>
            </a:extLst>
          </p:cNvPr>
          <p:cNvSpPr>
            <a:spLocks noGrp="1"/>
          </p:cNvSpPr>
          <p:nvPr>
            <p:ph type="title"/>
          </p:nvPr>
        </p:nvSpPr>
        <p:spPr/>
        <p:txBody>
          <a:bodyPr/>
          <a:lstStyle/>
          <a:p>
            <a:r>
              <a:rPr lang="en-US" dirty="0"/>
              <a:t>Goals</a:t>
            </a:r>
            <a:endParaRPr lang="he-IL" dirty="0"/>
          </a:p>
        </p:txBody>
      </p:sp>
      <p:sp>
        <p:nvSpPr>
          <p:cNvPr id="3" name="מציין מיקום תוכן 2">
            <a:extLst>
              <a:ext uri="{FF2B5EF4-FFF2-40B4-BE49-F238E27FC236}">
                <a16:creationId xmlns:a16="http://schemas.microsoft.com/office/drawing/2014/main" id="{3ECC94C7-6C63-497D-B60C-BC398FA4AD9E}"/>
              </a:ext>
            </a:extLst>
          </p:cNvPr>
          <p:cNvSpPr>
            <a:spLocks noGrp="1"/>
          </p:cNvSpPr>
          <p:nvPr>
            <p:ph idx="1"/>
          </p:nvPr>
        </p:nvSpPr>
        <p:spPr/>
        <p:txBody>
          <a:bodyPr>
            <a:normAutofit/>
          </a:bodyPr>
          <a:lstStyle/>
          <a:p>
            <a:pPr algn="l" rtl="0">
              <a:buFont typeface="Wingdings" panose="05000000000000000000" pitchFamily="2" charset="2"/>
              <a:buChar char="v"/>
            </a:pPr>
            <a:r>
              <a:rPr lang="en-US" sz="2800" dirty="0"/>
              <a:t>Research openness to experience using cognitive processes such as mental search.</a:t>
            </a:r>
          </a:p>
          <a:p>
            <a:pPr algn="l" rtl="0">
              <a:buFont typeface="Wingdings" panose="05000000000000000000" pitchFamily="2" charset="2"/>
              <a:buChar char="v"/>
            </a:pPr>
            <a:endParaRPr lang="en-US" sz="2800" dirty="0"/>
          </a:p>
          <a:p>
            <a:pPr algn="l" rtl="0">
              <a:buFont typeface="Wingdings" panose="05000000000000000000" pitchFamily="2" charset="2"/>
              <a:buChar char="v"/>
            </a:pPr>
            <a:r>
              <a:rPr lang="en-US" sz="2800" dirty="0"/>
              <a:t>Predicting and classifying openness to experience score using multiplex network measurements and personal mental navigation properties.</a:t>
            </a:r>
          </a:p>
        </p:txBody>
      </p:sp>
    </p:spTree>
    <p:extLst>
      <p:ext uri="{BB962C8B-B14F-4D97-AF65-F5344CB8AC3E}">
        <p14:creationId xmlns:p14="http://schemas.microsoft.com/office/powerpoint/2010/main" val="3452470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CA7B89-5272-4731-93C9-CF12A009C634}"/>
              </a:ext>
            </a:extLst>
          </p:cNvPr>
          <p:cNvSpPr>
            <a:spLocks noGrp="1"/>
          </p:cNvSpPr>
          <p:nvPr>
            <p:ph type="title"/>
          </p:nvPr>
        </p:nvSpPr>
        <p:spPr/>
        <p:txBody>
          <a:bodyPr/>
          <a:lstStyle/>
          <a:p>
            <a:r>
              <a:rPr lang="en-US" dirty="0"/>
              <a:t>Method</a:t>
            </a:r>
            <a:endParaRPr lang="he-IL" dirty="0"/>
          </a:p>
        </p:txBody>
      </p:sp>
      <p:sp>
        <p:nvSpPr>
          <p:cNvPr id="3" name="מציין מיקום תוכן 2">
            <a:extLst>
              <a:ext uri="{FF2B5EF4-FFF2-40B4-BE49-F238E27FC236}">
                <a16:creationId xmlns:a16="http://schemas.microsoft.com/office/drawing/2014/main" id="{3ECC94C7-6C63-497D-B60C-BC398FA4AD9E}"/>
              </a:ext>
            </a:extLst>
          </p:cNvPr>
          <p:cNvSpPr>
            <a:spLocks noGrp="1"/>
          </p:cNvSpPr>
          <p:nvPr>
            <p:ph idx="1"/>
          </p:nvPr>
        </p:nvSpPr>
        <p:spPr>
          <a:xfrm>
            <a:off x="1024128" y="1938969"/>
            <a:ext cx="9720073" cy="3866919"/>
          </a:xfrm>
        </p:spPr>
        <p:txBody>
          <a:bodyPr>
            <a:normAutofit/>
          </a:bodyPr>
          <a:lstStyle/>
          <a:p>
            <a:pPr algn="l" rtl="0">
              <a:buFont typeface="Wingdings" panose="05000000000000000000" pitchFamily="2" charset="2"/>
              <a:buChar char="v"/>
            </a:pPr>
            <a:r>
              <a:rPr lang="en-US" sz="2800" dirty="0"/>
              <a:t>Data obtained from Beaty et al., 2018 included 163 participants (113 women, mean age = 22.50 years, SD = 5.79)</a:t>
            </a:r>
          </a:p>
          <a:p>
            <a:pPr algn="l" rtl="0">
              <a:lnSpc>
                <a:spcPct val="150000"/>
              </a:lnSpc>
              <a:buFont typeface="Wingdings" panose="05000000000000000000" pitchFamily="2" charset="2"/>
              <a:buChar char="v"/>
            </a:pPr>
            <a:r>
              <a:rPr lang="en-US" sz="2800" dirty="0"/>
              <a:t>Openness measurement - NEO-PI-3</a:t>
            </a:r>
          </a:p>
          <a:p>
            <a:pPr algn="l" rtl="0">
              <a:lnSpc>
                <a:spcPct val="150000"/>
              </a:lnSpc>
              <a:buFont typeface="Wingdings" panose="05000000000000000000" pitchFamily="2" charset="2"/>
              <a:buChar char="v"/>
            </a:pPr>
            <a:r>
              <a:rPr lang="en-US" sz="2800" dirty="0"/>
              <a:t>Semantic Fluency – “Hot” synonyms</a:t>
            </a:r>
          </a:p>
        </p:txBody>
      </p:sp>
      <p:sp>
        <p:nvSpPr>
          <p:cNvPr id="4" name="מציין מיקום תוכן 2">
            <a:extLst>
              <a:ext uri="{FF2B5EF4-FFF2-40B4-BE49-F238E27FC236}">
                <a16:creationId xmlns:a16="http://schemas.microsoft.com/office/drawing/2014/main" id="{A8B24AAF-012D-4A62-BD56-202C84A6EF72}"/>
              </a:ext>
            </a:extLst>
          </p:cNvPr>
          <p:cNvSpPr txBox="1">
            <a:spLocks/>
          </p:cNvSpPr>
          <p:nvPr/>
        </p:nvSpPr>
        <p:spPr>
          <a:xfrm>
            <a:off x="1024128" y="6048260"/>
            <a:ext cx="9805453" cy="687820"/>
          </a:xfrm>
          <a:prstGeom prst="rect">
            <a:avLst/>
          </a:prstGeom>
        </p:spPr>
        <p:txBody>
          <a:bodyPr vert="horz" lIns="45720" tIns="45720" rIns="45720" bIns="45720" rtlCol="0">
            <a:normAutofit fontScale="85000" lnSpcReduction="10000"/>
          </a:bodyPr>
          <a:lstStyle>
            <a:lvl1pPr marL="91440" indent="-91440" algn="r" defTabSz="914400" rtl="1"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l" rtl="0">
              <a:buNone/>
            </a:pPr>
            <a:r>
              <a:rPr lang="en-US" sz="1800" dirty="0"/>
              <a:t>Beaty, R. E., Kenett, Y. N., Christensen, A. P., Rosenberg, M. D., </a:t>
            </a:r>
            <a:r>
              <a:rPr lang="en-US" sz="1800" dirty="0" err="1"/>
              <a:t>Benedek</a:t>
            </a:r>
            <a:r>
              <a:rPr lang="en-US" sz="1800" dirty="0"/>
              <a:t>, M., Chen, Q., Fink, A., </a:t>
            </a:r>
            <a:r>
              <a:rPr lang="en-US" sz="1800" dirty="0" err="1"/>
              <a:t>Qiu</a:t>
            </a:r>
            <a:r>
              <a:rPr lang="en-US" sz="1800" dirty="0"/>
              <a:t>, J., </a:t>
            </a:r>
            <a:r>
              <a:rPr lang="en-US" sz="1800" dirty="0" err="1"/>
              <a:t>Kwapil</a:t>
            </a:r>
            <a:r>
              <a:rPr lang="en-US" sz="1800" dirty="0"/>
              <a:t>, T. R., Kane, M. J., &amp; Silvia, P. J. (2018). Robust prediction of individual creative ability from brain functional connectivity. Proceedings of the National Academy of Sciences, 115(5), 1087–1092. https://doi.org/10.1073/PNAS.1713532115</a:t>
            </a:r>
          </a:p>
        </p:txBody>
      </p:sp>
      <p:sp>
        <p:nvSpPr>
          <p:cNvPr id="5" name="מציין מיקום תוכן 2">
            <a:extLst>
              <a:ext uri="{FF2B5EF4-FFF2-40B4-BE49-F238E27FC236}">
                <a16:creationId xmlns:a16="http://schemas.microsoft.com/office/drawing/2014/main" id="{9D333D34-53B4-41FA-942B-E859BA6F1773}"/>
              </a:ext>
            </a:extLst>
          </p:cNvPr>
          <p:cNvSpPr txBox="1">
            <a:spLocks/>
          </p:cNvSpPr>
          <p:nvPr/>
        </p:nvSpPr>
        <p:spPr>
          <a:xfrm>
            <a:off x="1109508" y="3684897"/>
            <a:ext cx="9720073" cy="4023360"/>
          </a:xfrm>
          <a:prstGeom prst="rect">
            <a:avLst/>
          </a:prstGeom>
        </p:spPr>
        <p:txBody>
          <a:bodyPr vert="horz" lIns="45720" tIns="45720" rIns="4572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457200" indent="-457200" algn="l" rtl="0">
              <a:buFont typeface="+mj-lt"/>
              <a:buAutoNum type="arabicPeriod"/>
            </a:pPr>
            <a:endParaRPr lang="he-IL" dirty="0"/>
          </a:p>
        </p:txBody>
      </p:sp>
    </p:spTree>
    <p:extLst>
      <p:ext uri="{BB962C8B-B14F-4D97-AF65-F5344CB8AC3E}">
        <p14:creationId xmlns:p14="http://schemas.microsoft.com/office/powerpoint/2010/main" val="2732055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CA7B89-5272-4731-93C9-CF12A009C634}"/>
              </a:ext>
            </a:extLst>
          </p:cNvPr>
          <p:cNvSpPr>
            <a:spLocks noGrp="1"/>
          </p:cNvSpPr>
          <p:nvPr>
            <p:ph type="title"/>
          </p:nvPr>
        </p:nvSpPr>
        <p:spPr/>
        <p:txBody>
          <a:bodyPr/>
          <a:lstStyle/>
          <a:p>
            <a:r>
              <a:rPr lang="en-US" dirty="0"/>
              <a:t>Data analysis</a:t>
            </a:r>
            <a:endParaRPr lang="he-IL" dirty="0"/>
          </a:p>
        </p:txBody>
      </p:sp>
      <p:sp>
        <p:nvSpPr>
          <p:cNvPr id="3" name="מציין מיקום תוכן 2">
            <a:extLst>
              <a:ext uri="{FF2B5EF4-FFF2-40B4-BE49-F238E27FC236}">
                <a16:creationId xmlns:a16="http://schemas.microsoft.com/office/drawing/2014/main" id="{3ECC94C7-6C63-497D-B60C-BC398FA4AD9E}"/>
              </a:ext>
            </a:extLst>
          </p:cNvPr>
          <p:cNvSpPr>
            <a:spLocks noGrp="1"/>
          </p:cNvSpPr>
          <p:nvPr>
            <p:ph idx="1"/>
          </p:nvPr>
        </p:nvSpPr>
        <p:spPr>
          <a:xfrm>
            <a:off x="1024128" y="1938969"/>
            <a:ext cx="9720073" cy="3866919"/>
          </a:xfrm>
        </p:spPr>
        <p:txBody>
          <a:bodyPr>
            <a:normAutofit fontScale="92500" lnSpcReduction="10000"/>
          </a:bodyPr>
          <a:lstStyle/>
          <a:p>
            <a:pPr marL="630936" lvl="1" indent="-457200" algn="l" rtl="0">
              <a:lnSpc>
                <a:spcPct val="150000"/>
              </a:lnSpc>
              <a:buFont typeface="+mj-lt"/>
              <a:buAutoNum type="arabicPeriod"/>
            </a:pPr>
            <a:r>
              <a:rPr lang="en-US" sz="2800" dirty="0"/>
              <a:t>Creating the multiplex network</a:t>
            </a:r>
          </a:p>
          <a:p>
            <a:pPr marL="630936" lvl="1" indent="-457200" algn="l" rtl="0">
              <a:lnSpc>
                <a:spcPct val="150000"/>
              </a:lnSpc>
              <a:buFont typeface="+mj-lt"/>
              <a:buAutoNum type="arabicPeriod"/>
            </a:pPr>
            <a:r>
              <a:rPr lang="en-US" sz="2800" dirty="0"/>
              <a:t>Computing the personalized measurements for each subject</a:t>
            </a:r>
          </a:p>
          <a:p>
            <a:pPr marL="630936" lvl="1" indent="-457200" algn="l" rtl="0">
              <a:lnSpc>
                <a:spcPct val="150000"/>
              </a:lnSpc>
              <a:buFont typeface="+mj-lt"/>
              <a:buAutoNum type="arabicPeriod"/>
            </a:pPr>
            <a:r>
              <a:rPr lang="en-US" sz="2800" dirty="0"/>
              <a:t>Comparing high and low openness individuals’ measurements and finding the correlation between openness and each measurement</a:t>
            </a:r>
          </a:p>
          <a:p>
            <a:pPr marL="630936" lvl="1" indent="-457200" algn="l" rtl="0">
              <a:lnSpc>
                <a:spcPct val="150000"/>
              </a:lnSpc>
              <a:buFont typeface="+mj-lt"/>
              <a:buAutoNum type="arabicPeriod"/>
            </a:pPr>
            <a:r>
              <a:rPr lang="en-US" sz="2800" dirty="0"/>
              <a:t>Using machine learning models to classify and predict openness to experience</a:t>
            </a:r>
          </a:p>
          <a:p>
            <a:pPr algn="l" rtl="0">
              <a:buFont typeface="Wingdings" panose="05000000000000000000" pitchFamily="2" charset="2"/>
              <a:buChar char="v"/>
            </a:pPr>
            <a:endParaRPr lang="en-US" sz="2800" dirty="0"/>
          </a:p>
        </p:txBody>
      </p:sp>
      <p:sp>
        <p:nvSpPr>
          <p:cNvPr id="5" name="מציין מיקום תוכן 2">
            <a:extLst>
              <a:ext uri="{FF2B5EF4-FFF2-40B4-BE49-F238E27FC236}">
                <a16:creationId xmlns:a16="http://schemas.microsoft.com/office/drawing/2014/main" id="{9D333D34-53B4-41FA-942B-E859BA6F1773}"/>
              </a:ext>
            </a:extLst>
          </p:cNvPr>
          <p:cNvSpPr txBox="1">
            <a:spLocks/>
          </p:cNvSpPr>
          <p:nvPr/>
        </p:nvSpPr>
        <p:spPr>
          <a:xfrm>
            <a:off x="1109508" y="3684897"/>
            <a:ext cx="9720073" cy="4023360"/>
          </a:xfrm>
          <a:prstGeom prst="rect">
            <a:avLst/>
          </a:prstGeom>
        </p:spPr>
        <p:txBody>
          <a:bodyPr vert="horz" lIns="45720" tIns="45720" rIns="4572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457200" indent="-457200" algn="l" rtl="0">
              <a:buFont typeface="+mj-lt"/>
              <a:buAutoNum type="arabicPeriod"/>
            </a:pPr>
            <a:endParaRPr lang="he-IL" dirty="0"/>
          </a:p>
        </p:txBody>
      </p:sp>
      <p:pic>
        <p:nvPicPr>
          <p:cNvPr id="8" name="תמונה 7">
            <a:extLst>
              <a:ext uri="{FF2B5EF4-FFF2-40B4-BE49-F238E27FC236}">
                <a16:creationId xmlns:a16="http://schemas.microsoft.com/office/drawing/2014/main" id="{EF506024-9A54-4013-AAB8-40DEB333C787}"/>
              </a:ext>
            </a:extLst>
          </p:cNvPr>
          <p:cNvPicPr>
            <a:picLocks noChangeAspect="1"/>
          </p:cNvPicPr>
          <p:nvPr/>
        </p:nvPicPr>
        <p:blipFill rotWithShape="1">
          <a:blip r:embed="rId3"/>
          <a:srcRect l="21891" r="23341" b="2929"/>
          <a:stretch/>
        </p:blipFill>
        <p:spPr>
          <a:xfrm rot="20926676">
            <a:off x="957017" y="2019937"/>
            <a:ext cx="3488863" cy="5305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תמונה 9">
            <a:extLst>
              <a:ext uri="{FF2B5EF4-FFF2-40B4-BE49-F238E27FC236}">
                <a16:creationId xmlns:a16="http://schemas.microsoft.com/office/drawing/2014/main" id="{43ED6E36-5DD7-4542-A3B5-9135643C3B73}"/>
              </a:ext>
            </a:extLst>
          </p:cNvPr>
          <p:cNvPicPr>
            <a:picLocks noChangeAspect="1"/>
          </p:cNvPicPr>
          <p:nvPr/>
        </p:nvPicPr>
        <p:blipFill>
          <a:blip r:embed="rId4"/>
          <a:stretch>
            <a:fillRect/>
          </a:stretch>
        </p:blipFill>
        <p:spPr>
          <a:xfrm rot="1390658">
            <a:off x="3540068" y="4622520"/>
            <a:ext cx="4099721" cy="4456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תמונה 11">
            <a:extLst>
              <a:ext uri="{FF2B5EF4-FFF2-40B4-BE49-F238E27FC236}">
                <a16:creationId xmlns:a16="http://schemas.microsoft.com/office/drawing/2014/main" id="{143424D0-9DAD-4FA6-B868-6066257AD2FD}"/>
              </a:ext>
            </a:extLst>
          </p:cNvPr>
          <p:cNvPicPr>
            <a:picLocks noChangeAspect="1"/>
          </p:cNvPicPr>
          <p:nvPr/>
        </p:nvPicPr>
        <p:blipFill rotWithShape="1">
          <a:blip r:embed="rId5"/>
          <a:srcRect b="40651"/>
          <a:stretch/>
        </p:blipFill>
        <p:spPr>
          <a:xfrm rot="173623">
            <a:off x="6321076" y="2179096"/>
            <a:ext cx="4032105" cy="3778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9994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BF6BA3D6-8545-4C45-843F-85FD4C62C262}"/>
              </a:ext>
            </a:extLst>
          </p:cNvPr>
          <p:cNvPicPr>
            <a:picLocks noChangeAspect="1"/>
          </p:cNvPicPr>
          <p:nvPr/>
        </p:nvPicPr>
        <p:blipFill rotWithShape="1">
          <a:blip r:embed="rId3">
            <a:extLst>
              <a:ext uri="{28A0092B-C50C-407E-A947-70E740481C1C}">
                <a14:useLocalDpi xmlns:a14="http://schemas.microsoft.com/office/drawing/2010/main" val="0"/>
              </a:ext>
            </a:extLst>
          </a:blip>
          <a:srcRect l="4562" t="11562" r="8946"/>
          <a:stretch/>
        </p:blipFill>
        <p:spPr>
          <a:xfrm>
            <a:off x="6349990" y="2110104"/>
            <a:ext cx="5628174" cy="4316095"/>
          </a:xfrm>
          <a:prstGeom prst="rect">
            <a:avLst/>
          </a:prstGeom>
        </p:spPr>
      </p:pic>
      <p:pic>
        <p:nvPicPr>
          <p:cNvPr id="5" name="תמונה 4">
            <a:extLst>
              <a:ext uri="{FF2B5EF4-FFF2-40B4-BE49-F238E27FC236}">
                <a16:creationId xmlns:a16="http://schemas.microsoft.com/office/drawing/2014/main" id="{18DD922F-5774-4080-94EF-1CFA28EBE9E2}"/>
              </a:ext>
            </a:extLst>
          </p:cNvPr>
          <p:cNvPicPr>
            <a:picLocks noChangeAspect="1"/>
          </p:cNvPicPr>
          <p:nvPr/>
        </p:nvPicPr>
        <p:blipFill rotWithShape="1">
          <a:blip r:embed="rId4">
            <a:extLst>
              <a:ext uri="{28A0092B-C50C-407E-A947-70E740481C1C}">
                <a14:useLocalDpi xmlns:a14="http://schemas.microsoft.com/office/drawing/2010/main" val="0"/>
              </a:ext>
            </a:extLst>
          </a:blip>
          <a:srcRect l="2254" t="11457" r="8797"/>
          <a:stretch/>
        </p:blipFill>
        <p:spPr>
          <a:xfrm>
            <a:off x="429103" y="2090810"/>
            <a:ext cx="5781197" cy="4316095"/>
          </a:xfrm>
          <a:prstGeom prst="rect">
            <a:avLst/>
          </a:prstGeom>
        </p:spPr>
      </p:pic>
      <p:pic>
        <p:nvPicPr>
          <p:cNvPr id="10" name="תמונה 9">
            <a:extLst>
              <a:ext uri="{FF2B5EF4-FFF2-40B4-BE49-F238E27FC236}">
                <a16:creationId xmlns:a16="http://schemas.microsoft.com/office/drawing/2014/main" id="{ECF5B762-4182-4DAE-8F1D-8A60A5B3F478}"/>
              </a:ext>
            </a:extLst>
          </p:cNvPr>
          <p:cNvPicPr>
            <a:picLocks noChangeAspect="1"/>
          </p:cNvPicPr>
          <p:nvPr/>
        </p:nvPicPr>
        <p:blipFill rotWithShape="1">
          <a:blip r:embed="rId5">
            <a:extLst>
              <a:ext uri="{28A0092B-C50C-407E-A947-70E740481C1C}">
                <a14:useLocalDpi xmlns:a14="http://schemas.microsoft.com/office/drawing/2010/main" val="0"/>
              </a:ext>
            </a:extLst>
          </a:blip>
          <a:srcRect t="11008" r="8474"/>
          <a:stretch/>
        </p:blipFill>
        <p:spPr>
          <a:xfrm>
            <a:off x="5926698" y="2070821"/>
            <a:ext cx="6136153" cy="4474711"/>
          </a:xfrm>
          <a:prstGeom prst="rect">
            <a:avLst/>
          </a:prstGeom>
        </p:spPr>
      </p:pic>
      <p:sp>
        <p:nvSpPr>
          <p:cNvPr id="2" name="כותרת 1">
            <a:extLst>
              <a:ext uri="{FF2B5EF4-FFF2-40B4-BE49-F238E27FC236}">
                <a16:creationId xmlns:a16="http://schemas.microsoft.com/office/drawing/2014/main" id="{45CA7B89-5272-4731-93C9-CF12A009C634}"/>
              </a:ext>
            </a:extLst>
          </p:cNvPr>
          <p:cNvSpPr>
            <a:spLocks noGrp="1"/>
          </p:cNvSpPr>
          <p:nvPr>
            <p:ph type="title"/>
          </p:nvPr>
        </p:nvSpPr>
        <p:spPr/>
        <p:txBody>
          <a:bodyPr/>
          <a:lstStyle/>
          <a:p>
            <a:r>
              <a:rPr lang="en-US" dirty="0"/>
              <a:t>Results – comparison and correlation</a:t>
            </a:r>
            <a:endParaRPr lang="he-IL" dirty="0"/>
          </a:p>
        </p:txBody>
      </p:sp>
      <p:sp>
        <p:nvSpPr>
          <p:cNvPr id="12" name="תיבת טקסט 11">
            <a:extLst>
              <a:ext uri="{FF2B5EF4-FFF2-40B4-BE49-F238E27FC236}">
                <a16:creationId xmlns:a16="http://schemas.microsoft.com/office/drawing/2014/main" id="{BF7638F1-2470-4F03-8F38-EA2E26EE2144}"/>
              </a:ext>
            </a:extLst>
          </p:cNvPr>
          <p:cNvSpPr txBox="1"/>
          <p:nvPr/>
        </p:nvSpPr>
        <p:spPr>
          <a:xfrm>
            <a:off x="8326194" y="1654567"/>
            <a:ext cx="2560107" cy="400110"/>
          </a:xfrm>
          <a:prstGeom prst="rect">
            <a:avLst/>
          </a:prstGeom>
          <a:noFill/>
        </p:spPr>
        <p:txBody>
          <a:bodyPr wrap="square" rtlCol="1">
            <a:spAutoFit/>
          </a:bodyPr>
          <a:lstStyle/>
          <a:p>
            <a:r>
              <a:rPr lang="en-US" sz="2000" dirty="0"/>
              <a:t>Number of responses</a:t>
            </a:r>
            <a:endParaRPr lang="he-IL" sz="2000" dirty="0"/>
          </a:p>
        </p:txBody>
      </p:sp>
      <p:sp>
        <p:nvSpPr>
          <p:cNvPr id="11" name="תיבת טקסט 10">
            <a:extLst>
              <a:ext uri="{FF2B5EF4-FFF2-40B4-BE49-F238E27FC236}">
                <a16:creationId xmlns:a16="http://schemas.microsoft.com/office/drawing/2014/main" id="{6190E479-76F7-4A6B-9B17-3014AD9A2F6E}"/>
              </a:ext>
            </a:extLst>
          </p:cNvPr>
          <p:cNvSpPr txBox="1"/>
          <p:nvPr/>
        </p:nvSpPr>
        <p:spPr>
          <a:xfrm>
            <a:off x="1912445" y="1644988"/>
            <a:ext cx="3674793" cy="400110"/>
          </a:xfrm>
          <a:prstGeom prst="rect">
            <a:avLst/>
          </a:prstGeom>
          <a:noFill/>
        </p:spPr>
        <p:txBody>
          <a:bodyPr wrap="square" rtlCol="1">
            <a:spAutoFit/>
          </a:bodyPr>
          <a:lstStyle/>
          <a:p>
            <a:r>
              <a:rPr lang="en-US" sz="2000" dirty="0"/>
              <a:t>Distance from “Hot” per response</a:t>
            </a:r>
            <a:endParaRPr lang="he-IL" sz="2000" dirty="0"/>
          </a:p>
        </p:txBody>
      </p:sp>
      <p:pic>
        <p:nvPicPr>
          <p:cNvPr id="7" name="תמונה 6">
            <a:extLst>
              <a:ext uri="{FF2B5EF4-FFF2-40B4-BE49-F238E27FC236}">
                <a16:creationId xmlns:a16="http://schemas.microsoft.com/office/drawing/2014/main" id="{CC71D602-E924-4FD5-ADDD-C3958C63E84F}"/>
              </a:ext>
            </a:extLst>
          </p:cNvPr>
          <p:cNvPicPr>
            <a:picLocks noChangeAspect="1"/>
          </p:cNvPicPr>
          <p:nvPr/>
        </p:nvPicPr>
        <p:blipFill rotWithShape="1">
          <a:blip r:embed="rId6">
            <a:extLst>
              <a:ext uri="{28A0092B-C50C-407E-A947-70E740481C1C}">
                <a14:useLocalDpi xmlns:a14="http://schemas.microsoft.com/office/drawing/2010/main" val="0"/>
              </a:ext>
            </a:extLst>
          </a:blip>
          <a:srcRect t="8847" r="8928"/>
          <a:stretch/>
        </p:blipFill>
        <p:spPr>
          <a:xfrm>
            <a:off x="36037" y="1926645"/>
            <a:ext cx="6136153" cy="4606187"/>
          </a:xfrm>
          <a:prstGeom prst="rect">
            <a:avLst/>
          </a:prstGeom>
        </p:spPr>
      </p:pic>
    </p:spTree>
    <p:extLst>
      <p:ext uri="{BB962C8B-B14F-4D97-AF65-F5344CB8AC3E}">
        <p14:creationId xmlns:p14="http://schemas.microsoft.com/office/powerpoint/2010/main" val="425531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אינטגרל">
  <a:themeElements>
    <a:clrScheme name="אינטגרל">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אינטגרל">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אינטגרל">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5080</TotalTime>
  <Words>1366</Words>
  <Application>Microsoft Office PowerPoint</Application>
  <PresentationFormat>מסך רחב</PresentationFormat>
  <Paragraphs>123</Paragraphs>
  <Slides>13</Slides>
  <Notes>12</Notes>
  <HiddenSlides>1</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13</vt:i4>
      </vt:variant>
    </vt:vector>
  </HeadingPairs>
  <TitlesOfParts>
    <vt:vector size="22" baseType="lpstr">
      <vt:lpstr>Arial</vt:lpstr>
      <vt:lpstr>Calibri</vt:lpstr>
      <vt:lpstr>Times New Roman</vt:lpstr>
      <vt:lpstr>TimesItalic</vt:lpstr>
      <vt:lpstr>Tw Cen MT</vt:lpstr>
      <vt:lpstr>Tw Cen MT Condensed</vt:lpstr>
      <vt:lpstr>Wingdings</vt:lpstr>
      <vt:lpstr>Wingdings 3</vt:lpstr>
      <vt:lpstr>אינטגרל</vt:lpstr>
      <vt:lpstr>Predicting and classifying Openness to experience using multiplex network’s measurements</vt:lpstr>
      <vt:lpstr>Thanks</vt:lpstr>
      <vt:lpstr>מצגת של PowerPoint‏</vt:lpstr>
      <vt:lpstr>Introduction</vt:lpstr>
      <vt:lpstr>Multiplex networks</vt:lpstr>
      <vt:lpstr>Goals</vt:lpstr>
      <vt:lpstr>Method</vt:lpstr>
      <vt:lpstr>Data analysis</vt:lpstr>
      <vt:lpstr>Results – comparison and correlation</vt:lpstr>
      <vt:lpstr>Results – Classification and Prediction</vt:lpstr>
      <vt:lpstr>Conclusion and discussion</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and classifying Openness to experience using multiplex networks measurements</dc:title>
  <dc:creator>gal samuel</dc:creator>
  <cp:lastModifiedBy>gal samuel</cp:lastModifiedBy>
  <cp:revision>80</cp:revision>
  <dcterms:created xsi:type="dcterms:W3CDTF">2021-08-22T16:29:56Z</dcterms:created>
  <dcterms:modified xsi:type="dcterms:W3CDTF">2021-10-22T07:35:42Z</dcterms:modified>
</cp:coreProperties>
</file>