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16" r:id="rId1"/>
  </p:sldMasterIdLst>
  <p:notesMasterIdLst>
    <p:notesMasterId r:id="rId29"/>
  </p:notesMasterIdLst>
  <p:sldIdLst>
    <p:sldId id="256" r:id="rId2"/>
    <p:sldId id="257" r:id="rId3"/>
    <p:sldId id="287" r:id="rId4"/>
    <p:sldId id="276" r:id="rId5"/>
    <p:sldId id="280" r:id="rId6"/>
    <p:sldId id="289" r:id="rId7"/>
    <p:sldId id="281" r:id="rId8"/>
    <p:sldId id="262" r:id="rId9"/>
    <p:sldId id="263" r:id="rId10"/>
    <p:sldId id="288" r:id="rId11"/>
    <p:sldId id="279" r:id="rId12"/>
    <p:sldId id="268" r:id="rId13"/>
    <p:sldId id="270" r:id="rId14"/>
    <p:sldId id="283" r:id="rId15"/>
    <p:sldId id="294" r:id="rId16"/>
    <p:sldId id="282" r:id="rId17"/>
    <p:sldId id="284" r:id="rId18"/>
    <p:sldId id="285" r:id="rId19"/>
    <p:sldId id="286" r:id="rId20"/>
    <p:sldId id="291" r:id="rId21"/>
    <p:sldId id="292" r:id="rId22"/>
    <p:sldId id="293" r:id="rId23"/>
    <p:sldId id="295" r:id="rId24"/>
    <p:sldId id="290" r:id="rId25"/>
    <p:sldId id="275"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444" autoAdjust="0"/>
    <p:restoredTop sz="86345" autoAdjust="0"/>
  </p:normalViewPr>
  <p:slideViewPr>
    <p:cSldViewPr snapToGrid="0">
      <p:cViewPr varScale="1">
        <p:scale>
          <a:sx n="54" d="100"/>
          <a:sy n="54" d="100"/>
        </p:scale>
        <p:origin x="7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3EBDF78-D2DE-45B7-9CD7-5780AE3FD2F0}" type="datetimeFigureOut">
              <a:rPr lang="he-IL" smtClean="0"/>
              <a:t>כ"ה/תשרי/תשפ"ג</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A421126-B7BD-4442-A9EF-D4840D9882F0}" type="slidenum">
              <a:rPr lang="he-IL" smtClean="0"/>
              <a:t>‹#›</a:t>
            </a:fld>
            <a:endParaRPr lang="he-IL"/>
          </a:p>
        </p:txBody>
      </p:sp>
    </p:spTree>
    <p:extLst>
      <p:ext uri="{BB962C8B-B14F-4D97-AF65-F5344CB8AC3E}">
        <p14:creationId xmlns:p14="http://schemas.microsoft.com/office/powerpoint/2010/main" val="280531072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Hi everyone, My name is Gal, I’m very excited to be here. </a:t>
            </a:r>
            <a:r>
              <a:rPr lang="en-US" dirty="0">
                <a:sym typeface="Wingdings" panose="05000000000000000000" pitchFamily="2" charset="2"/>
              </a:rPr>
              <a:t></a:t>
            </a: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a:t>
            </a:fld>
            <a:endParaRPr lang="he-IL"/>
          </a:p>
        </p:txBody>
      </p:sp>
    </p:spTree>
    <p:extLst>
      <p:ext uri="{BB962C8B-B14F-4D97-AF65-F5344CB8AC3E}">
        <p14:creationId xmlns:p14="http://schemas.microsoft.com/office/powerpoint/2010/main" val="176966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openness measurement used was Neo-PI-3 </a:t>
            </a:r>
            <a:r>
              <a:rPr lang="en-US" b="0" i="0" dirty="0">
                <a:solidFill>
                  <a:srgbClr val="202124"/>
                </a:solidFill>
                <a:effectLst/>
                <a:latin typeface="arial" panose="020B0604020202020204" pitchFamily="34" charset="0"/>
              </a:rPr>
              <a:t>standard questionnaire for the big five personality traits, which openness is one of them.</a:t>
            </a:r>
          </a:p>
          <a:p>
            <a:pPr algn="l" rtl="0"/>
            <a:r>
              <a:rPr lang="en-US" b="0" i="0" dirty="0">
                <a:solidFill>
                  <a:srgbClr val="202124"/>
                </a:solidFill>
                <a:effectLst/>
                <a:latin typeface="arial" panose="020B0604020202020204" pitchFamily="34" charset="0"/>
              </a:rPr>
              <a:t>And the semantic fluency task that was used was “hot” synonyms, which meant that participants were required to generate as many synonyms to the word “hot” as possible, in a minute.</a:t>
            </a:r>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10</a:t>
            </a:fld>
            <a:endParaRPr lang="he-IL"/>
          </a:p>
        </p:txBody>
      </p:sp>
    </p:spTree>
    <p:extLst>
      <p:ext uri="{BB962C8B-B14F-4D97-AF65-F5344CB8AC3E}">
        <p14:creationId xmlns:p14="http://schemas.microsoft.com/office/powerpoint/2010/main" val="394100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data analysis process consisted of:</a:t>
            </a:r>
          </a:p>
          <a:p>
            <a:pPr algn="l" rtl="0"/>
            <a:r>
              <a:rPr lang="en-US" dirty="0"/>
              <a:t>Creating the multiplex – For that we used </a:t>
            </a:r>
            <a:r>
              <a:rPr lang="en-US" sz="1800" dirty="0" err="1">
                <a:solidFill>
                  <a:srgbClr val="000000"/>
                </a:solidFill>
                <a:effectLst/>
                <a:latin typeface="Times New Roman" panose="02020603050405020304" pitchFamily="18" charset="0"/>
                <a:ea typeface="Times New Roman" panose="02020603050405020304" pitchFamily="18" charset="0"/>
              </a:rPr>
              <a:t>WordData</a:t>
            </a:r>
            <a:r>
              <a:rPr lang="en-US" sz="1800" dirty="0">
                <a:solidFill>
                  <a:srgbClr val="000000"/>
                </a:solidFill>
                <a:effectLst/>
                <a:latin typeface="Times New Roman" panose="02020603050405020304" pitchFamily="18" charset="0"/>
                <a:ea typeface="Times New Roman" panose="02020603050405020304" pitchFamily="18" charset="0"/>
              </a:rPr>
              <a:t> repository for three layers - synonyms, hypernyms and phonological, and we used small world of words website in order to create the free associations layer.</a:t>
            </a:r>
            <a:endParaRPr lang="en-US" dirty="0"/>
          </a:p>
          <a:p>
            <a:pPr algn="l" rtl="0"/>
            <a:r>
              <a:rPr lang="en-US" dirty="0"/>
              <a:t>Computing the features – there were 19 measurements, for example,</a:t>
            </a:r>
          </a:p>
          <a:p>
            <a:pPr algn="l" rtl="0"/>
            <a:r>
              <a:rPr lang="en-US" dirty="0"/>
              <a:t>Number of responses</a:t>
            </a:r>
          </a:p>
          <a:p>
            <a:pPr algn="l" rtl="0"/>
            <a:r>
              <a:rPr lang="en-US" dirty="0"/>
              <a:t>Maximum permanence in the LVC – which is the largest streak of words in the LVC, that each subject generated.</a:t>
            </a:r>
          </a:p>
          <a:p>
            <a:pPr algn="l" rtl="0"/>
            <a:r>
              <a:rPr lang="en-US" dirty="0"/>
              <a:t>Fraction of responses in the LVC out of all of the responses.</a:t>
            </a:r>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then computed the differences between high and low openness individuals (we took the highest and lowest 30%, acceptable in the literature), and calculated the Pearson correlation between openness and each measurement, in order to have an idea on what are the best features for the next 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was using Machine learning models.</a:t>
            </a: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11</a:t>
            </a:fld>
            <a:endParaRPr lang="he-IL"/>
          </a:p>
        </p:txBody>
      </p:sp>
    </p:spTree>
    <p:extLst>
      <p:ext uri="{BB962C8B-B14F-4D97-AF65-F5344CB8AC3E}">
        <p14:creationId xmlns:p14="http://schemas.microsoft.com/office/powerpoint/2010/main" val="72758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When comparing the multiplex measurements between low and high openness subjects, we found 10 significant differences in </a:t>
            </a:r>
            <a:r>
              <a:rPr lang="en-US" dirty="0" err="1"/>
              <a:t>mann</a:t>
            </a:r>
            <a:r>
              <a:rPr lang="en-US" dirty="0"/>
              <a:t> </a:t>
            </a:r>
            <a:r>
              <a:rPr lang="en-US" dirty="0" err="1"/>
              <a:t>whitney</a:t>
            </a:r>
            <a:r>
              <a:rPr lang="en-US" dirty="0"/>
              <a:t> test.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calculating Pearson r between multiplex measurements and openness we found 7 significant relations.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two examples of each.</a:t>
            </a: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12</a:t>
            </a:fld>
            <a:endParaRPr lang="he-IL"/>
          </a:p>
        </p:txBody>
      </p:sp>
    </p:spTree>
    <p:extLst>
      <p:ext uri="{BB962C8B-B14F-4D97-AF65-F5344CB8AC3E}">
        <p14:creationId xmlns:p14="http://schemas.microsoft.com/office/powerpoint/2010/main" val="7940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A lot of the important features were related to the Largest viable cluster</a:t>
            </a:r>
          </a:p>
          <a:p>
            <a:pPr algn="l" rtl="0"/>
            <a:endParaRPr lang="en-US" dirty="0"/>
          </a:p>
          <a:p>
            <a:pPr algn="l" rtl="0"/>
            <a:r>
              <a:rPr lang="en-US" dirty="0"/>
              <a:t>Right is Pred</a:t>
            </a:r>
          </a:p>
          <a:p>
            <a:pPr algn="l" rtl="0"/>
            <a:r>
              <a:rPr lang="en-US" dirty="0"/>
              <a:t>Using loo</a:t>
            </a:r>
          </a:p>
          <a:p>
            <a:pPr algn="l" rtl="0"/>
            <a:r>
              <a:rPr lang="en-US" dirty="0"/>
              <a:t>Features used were: Fraction of Responses in LVC, Entropy of LVC Accesses, Max Permanence in LVC, Norm1</a:t>
            </a:r>
          </a:p>
          <a:p>
            <a:pPr algn="l" rtl="0"/>
            <a:endParaRPr lang="en-US" dirty="0"/>
          </a:p>
          <a:p>
            <a:pPr algn="l" rtl="0"/>
            <a:endParaRPr lang="en-US" dirty="0"/>
          </a:p>
          <a:p>
            <a:pPr algn="l" rtl="0"/>
            <a:endParaRPr lang="en-US" dirty="0"/>
          </a:p>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13</a:t>
            </a:fld>
            <a:endParaRPr lang="he-IL"/>
          </a:p>
        </p:txBody>
      </p:sp>
    </p:spTree>
    <p:extLst>
      <p:ext uri="{BB962C8B-B14F-4D97-AF65-F5344CB8AC3E}">
        <p14:creationId xmlns:p14="http://schemas.microsoft.com/office/powerpoint/2010/main" val="2923301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Therefore, it is indeed possible to some extent, to classify and/or predict openness to experience from multiplex networks measurements.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future steps include using similar methods in order to predict creativity scores, with a larger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expect the larger dataset to increase our model power, and therefore yield interesting results.</a:t>
            </a:r>
          </a:p>
          <a:p>
            <a:pPr algn="l" rtl="0"/>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15</a:t>
            </a:fld>
            <a:endParaRPr lang="he-IL"/>
          </a:p>
        </p:txBody>
      </p:sp>
    </p:spTree>
    <p:extLst>
      <p:ext uri="{BB962C8B-B14F-4D97-AF65-F5344CB8AC3E}">
        <p14:creationId xmlns:p14="http://schemas.microsoft.com/office/powerpoint/2010/main" val="3330976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16</a:t>
            </a:fld>
            <a:endParaRPr lang="he-IL"/>
          </a:p>
        </p:txBody>
      </p:sp>
    </p:spTree>
    <p:extLst>
      <p:ext uri="{BB962C8B-B14F-4D97-AF65-F5344CB8AC3E}">
        <p14:creationId xmlns:p14="http://schemas.microsoft.com/office/powerpoint/2010/main" val="2638618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Move towards individual differences</a:t>
            </a:r>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17</a:t>
            </a:fld>
            <a:endParaRPr lang="he-IL"/>
          </a:p>
        </p:txBody>
      </p:sp>
    </p:spTree>
    <p:extLst>
      <p:ext uri="{BB962C8B-B14F-4D97-AF65-F5344CB8AC3E}">
        <p14:creationId xmlns:p14="http://schemas.microsoft.com/office/powerpoint/2010/main" val="1096804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Alternative uses task – </a:t>
            </a:r>
          </a:p>
          <a:p>
            <a:pPr algn="l" rtl="0"/>
            <a:r>
              <a:rPr lang="en-US" dirty="0"/>
              <a:t>ICAA – </a:t>
            </a:r>
          </a:p>
          <a:p>
            <a:pPr algn="l" rtl="0"/>
            <a:r>
              <a:rPr lang="en-US" dirty="0"/>
              <a:t>Variety of tasks – </a:t>
            </a:r>
            <a:r>
              <a:rPr lang="en-US" dirty="0" err="1"/>
              <a:t>bla</a:t>
            </a:r>
            <a:r>
              <a:rPr lang="en-US" dirty="0"/>
              <a:t>, </a:t>
            </a:r>
            <a:r>
              <a:rPr lang="en-US" dirty="0" err="1"/>
              <a:t>bla</a:t>
            </a:r>
            <a:r>
              <a:rPr lang="en-US" dirty="0"/>
              <a:t> and </a:t>
            </a:r>
            <a:r>
              <a:rPr lang="en-US" dirty="0" err="1"/>
              <a:t>bla</a:t>
            </a:r>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18</a:t>
            </a:fld>
            <a:endParaRPr lang="he-IL"/>
          </a:p>
        </p:txBody>
      </p:sp>
    </p:spTree>
    <p:extLst>
      <p:ext uri="{BB962C8B-B14F-4D97-AF65-F5344CB8AC3E}">
        <p14:creationId xmlns:p14="http://schemas.microsoft.com/office/powerpoint/2010/main" val="1999440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I’ll dive right into the results of the prediction model this time – When predicting and classifying Openness we found a .62-.63 </a:t>
            </a:r>
            <a:r>
              <a:rPr lang="en-US" dirty="0" err="1"/>
              <a:t>pearson</a:t>
            </a:r>
            <a:r>
              <a:rPr lang="en-US" dirty="0"/>
              <a:t> r between the predicted and the actual results. This time the MSE was smaller 0.11, 0.10.</a:t>
            </a:r>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19</a:t>
            </a:fld>
            <a:endParaRPr lang="he-IL"/>
          </a:p>
        </p:txBody>
      </p:sp>
    </p:spTree>
    <p:extLst>
      <p:ext uri="{BB962C8B-B14F-4D97-AF65-F5344CB8AC3E}">
        <p14:creationId xmlns:p14="http://schemas.microsoft.com/office/powerpoint/2010/main" val="2073292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dirty="0"/>
              <a:t>I’ll dive right into the results of the prediction model this time – When predicting and classifying Openness we found a .62-.63 </a:t>
            </a:r>
            <a:r>
              <a:rPr lang="en-US" sz="1800" dirty="0" err="1"/>
              <a:t>pearson</a:t>
            </a:r>
            <a:r>
              <a:rPr lang="en-US" sz="1800" dirty="0"/>
              <a:t> r between the predicted and the actual results. This time the MSE was smaller 0.11, 0.10.</a:t>
            </a:r>
            <a:endParaRPr lang="he-IL" sz="1800"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20</a:t>
            </a:fld>
            <a:endParaRPr lang="he-IL"/>
          </a:p>
        </p:txBody>
      </p:sp>
    </p:spTree>
    <p:extLst>
      <p:ext uri="{BB962C8B-B14F-4D97-AF65-F5344CB8AC3E}">
        <p14:creationId xmlns:p14="http://schemas.microsoft.com/office/powerpoint/2010/main" val="376740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dirty="0">
                <a:effectLst/>
                <a:latin typeface="Times New Roman" panose="02020603050405020304" pitchFamily="18" charset="0"/>
                <a:ea typeface="Times New Roman" panose="02020603050405020304" pitchFamily="18" charset="0"/>
              </a:rPr>
              <a:t>Openness to Experience </a:t>
            </a:r>
            <a:r>
              <a:rPr lang="en-US" sz="1800" b="0" i="0" u="none" strike="noStrike" baseline="0" dirty="0">
                <a:latin typeface="TimesItalic"/>
              </a:rPr>
              <a:t>is sometimes described as “the enjoyment of novel experiences and ideas”</a:t>
            </a:r>
          </a:p>
          <a:p>
            <a:pPr algn="l" rtl="0"/>
            <a:r>
              <a:rPr lang="en-US" sz="1800" b="0" i="0" u="none" strike="noStrike" baseline="0" dirty="0">
                <a:latin typeface="TimesItalic"/>
              </a:rPr>
              <a:t>Of the big 5</a:t>
            </a:r>
            <a:r>
              <a:rPr lang="en-US" sz="1800" dirty="0">
                <a:effectLst/>
                <a:latin typeface="Times New Roman" panose="02020603050405020304" pitchFamily="18" charset="0"/>
                <a:ea typeface="Times New Roman" panose="02020603050405020304" pitchFamily="18" charset="0"/>
              </a:rPr>
              <a:t> personality traits most strongly related to high-level cognitive functions, such as creativity. Yet, the role of cognitive capacities in Openness to Experience is still far from being fully understood.</a:t>
            </a:r>
          </a:p>
          <a:p>
            <a:pPr algn="l" rtl="0"/>
            <a:r>
              <a:rPr lang="en-US" sz="1800" b="0" i="0" u="none" strike="noStrike" baseline="0" dirty="0">
                <a:latin typeface="TimesItalic"/>
              </a:rPr>
              <a:t>What we do know related to semantic memory structure</a:t>
            </a:r>
          </a:p>
          <a:p>
            <a:pPr algn="l" rtl="0"/>
            <a:r>
              <a:rPr lang="en-US" sz="1800" b="0" i="0" u="none" strike="noStrike" baseline="0" dirty="0">
                <a:latin typeface="TimesItalic"/>
              </a:rPr>
              <a:t>So is creativity.</a:t>
            </a:r>
          </a:p>
          <a:p>
            <a:pPr algn="l" rtl="0"/>
            <a:endParaRPr lang="en-US" sz="1800" b="0" i="0" u="none" strike="noStrike" baseline="0" dirty="0">
              <a:latin typeface="TimesItalic"/>
            </a:endParaRP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a:t>
            </a:fld>
            <a:endParaRPr lang="he-IL"/>
          </a:p>
        </p:txBody>
      </p:sp>
    </p:spTree>
    <p:extLst>
      <p:ext uri="{BB962C8B-B14F-4D97-AF65-F5344CB8AC3E}">
        <p14:creationId xmlns:p14="http://schemas.microsoft.com/office/powerpoint/2010/main" val="2518795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dirty="0"/>
              <a:t>I’ll dive right into the results of the prediction model this time – When predicting and classifying Openness we found a .62-.63 </a:t>
            </a:r>
            <a:r>
              <a:rPr lang="en-US" sz="1800" dirty="0" err="1"/>
              <a:t>pearson</a:t>
            </a:r>
            <a:r>
              <a:rPr lang="en-US" sz="1800" dirty="0"/>
              <a:t> r between the predicted and the actual results. This time the MSE was smaller 0.11, 0.10.</a:t>
            </a:r>
            <a:endParaRPr lang="he-IL" sz="1800"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21</a:t>
            </a:fld>
            <a:endParaRPr lang="he-IL"/>
          </a:p>
        </p:txBody>
      </p:sp>
    </p:spTree>
    <p:extLst>
      <p:ext uri="{BB962C8B-B14F-4D97-AF65-F5344CB8AC3E}">
        <p14:creationId xmlns:p14="http://schemas.microsoft.com/office/powerpoint/2010/main" val="2574301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22</a:t>
            </a:fld>
            <a:endParaRPr lang="he-IL"/>
          </a:p>
        </p:txBody>
      </p:sp>
    </p:spTree>
    <p:extLst>
      <p:ext uri="{BB962C8B-B14F-4D97-AF65-F5344CB8AC3E}">
        <p14:creationId xmlns:p14="http://schemas.microsoft.com/office/powerpoint/2010/main" val="89351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23</a:t>
            </a:fld>
            <a:endParaRPr lang="he-IL"/>
          </a:p>
        </p:txBody>
      </p:sp>
    </p:spTree>
    <p:extLst>
      <p:ext uri="{BB962C8B-B14F-4D97-AF65-F5344CB8AC3E}">
        <p14:creationId xmlns:p14="http://schemas.microsoft.com/office/powerpoint/2010/main" val="77529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24</a:t>
            </a:fld>
            <a:endParaRPr lang="he-IL"/>
          </a:p>
        </p:txBody>
      </p:sp>
    </p:spTree>
    <p:extLst>
      <p:ext uri="{BB962C8B-B14F-4D97-AF65-F5344CB8AC3E}">
        <p14:creationId xmlns:p14="http://schemas.microsoft.com/office/powerpoint/2010/main" val="1571422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Yoed, Massimo, Roger</a:t>
            </a:r>
          </a:p>
          <a:p>
            <a:pPr algn="l" rtl="0"/>
            <a:r>
              <a:rPr lang="en-US" dirty="0"/>
              <a:t>For their support and contribution to this project.</a:t>
            </a:r>
          </a:p>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25</a:t>
            </a:fld>
            <a:endParaRPr lang="he-IL"/>
          </a:p>
        </p:txBody>
      </p:sp>
    </p:spTree>
    <p:extLst>
      <p:ext uri="{BB962C8B-B14F-4D97-AF65-F5344CB8AC3E}">
        <p14:creationId xmlns:p14="http://schemas.microsoft.com/office/powerpoint/2010/main" val="614611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Thank you all for listening.</a:t>
            </a:r>
          </a:p>
          <a:p>
            <a:pPr algn="l" rtl="0"/>
            <a:r>
              <a:rPr lang="en-US" dirty="0"/>
              <a:t>Any questions?</a:t>
            </a:r>
          </a:p>
          <a:p>
            <a:pPr algn="l" rtl="0"/>
            <a:endParaRPr lang="en-US" dirty="0"/>
          </a:p>
          <a:p>
            <a:pPr algn="l" rtl="0"/>
            <a:r>
              <a:rPr lang="en-US" dirty="0"/>
              <a:t>Classification – Random forest yielded the best scores</a:t>
            </a:r>
          </a:p>
          <a:p>
            <a:pPr algn="l" rtl="0"/>
            <a:r>
              <a:rPr lang="en-US" dirty="0"/>
              <a:t>Prediction – linear regression yielded (6 features)</a:t>
            </a:r>
          </a:p>
          <a:p>
            <a:pPr algn="l" rtl="0"/>
            <a:r>
              <a:rPr lang="en-US" dirty="0"/>
              <a:t>Both with leave one out cross validation.</a:t>
            </a:r>
          </a:p>
          <a:p>
            <a:pPr algn="l" rtl="0"/>
            <a:endParaRPr lang="en-US" dirty="0"/>
          </a:p>
          <a:p>
            <a:pPr algn="l" rtl="0"/>
            <a:r>
              <a:rPr lang="en-US" dirty="0"/>
              <a:t>It doesn’t mean that 31% of the scores were accurately predicted, but that the order and ascend of scores were similar between predicted and actual.</a:t>
            </a:r>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26</a:t>
            </a:fld>
            <a:endParaRPr lang="he-IL"/>
          </a:p>
        </p:txBody>
      </p:sp>
    </p:spTree>
    <p:extLst>
      <p:ext uri="{BB962C8B-B14F-4D97-AF65-F5344CB8AC3E}">
        <p14:creationId xmlns:p14="http://schemas.microsoft.com/office/powerpoint/2010/main" val="1952003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0" i="0" u="none" strike="noStrike" baseline="0" dirty="0">
                <a:latin typeface="TimesItalic"/>
              </a:rPr>
              <a:t>In order to research them</a:t>
            </a:r>
          </a:p>
          <a:p>
            <a:pPr algn="l" rtl="0"/>
            <a:r>
              <a:rPr lang="en-US" sz="1800" b="0" i="0" u="none" strike="noStrike" baseline="0" dirty="0">
                <a:latin typeface="TimesItalic"/>
              </a:rPr>
              <a:t>Field in math, used to model information, data</a:t>
            </a:r>
          </a:p>
          <a:p>
            <a:pPr algn="l" rtl="0"/>
            <a:r>
              <a:rPr lang="en-US" sz="1800" b="0" i="0" u="none" strike="noStrike" baseline="0" dirty="0">
                <a:latin typeface="TimesItalic"/>
              </a:rPr>
              <a:t>It uses nodes (junctions) and edges to do that</a:t>
            </a:r>
          </a:p>
          <a:p>
            <a:pPr algn="l" rtl="0"/>
            <a:r>
              <a:rPr lang="en-US" sz="1800" b="0" i="0" u="none" strike="noStrike" baseline="0" dirty="0">
                <a:latin typeface="TimesItalic"/>
              </a:rPr>
              <a:t>In this field, every node represents one datum, and related pieces of information are linked.</a:t>
            </a:r>
          </a:p>
          <a:p>
            <a:pPr algn="l" rtl="0"/>
            <a:r>
              <a:rPr lang="en-US" sz="1800" b="0" i="0" u="none" strike="noStrike" baseline="0" dirty="0">
                <a:latin typeface="TimesItalic"/>
              </a:rPr>
              <a:t>Each network has a rule</a:t>
            </a:r>
          </a:p>
          <a:p>
            <a:pPr algn="l" rtl="0"/>
            <a:endParaRPr lang="en-US" sz="1800" b="0" i="0" u="none" strike="noStrike" baseline="0" dirty="0">
              <a:latin typeface="TimesItali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TimesItalic"/>
              </a:rPr>
              <a:t>But concepts are </a:t>
            </a:r>
            <a:r>
              <a:rPr lang="en-US" sz="1800" b="0" i="0" u="none" strike="noStrike" baseline="0" dirty="0" err="1">
                <a:latin typeface="TimesItalic"/>
              </a:rPr>
              <a:t>organised</a:t>
            </a:r>
            <a:endParaRPr lang="en-US" sz="1800" b="0" i="0" u="none" strike="noStrike" baseline="0" dirty="0">
              <a:latin typeface="TimesItalic"/>
            </a:endParaRPr>
          </a:p>
          <a:p>
            <a:pPr algn="l" rtl="0"/>
            <a:endParaRPr lang="en-US" sz="1800" b="0" i="0" u="none" strike="noStrike" baseline="0" dirty="0">
              <a:latin typeface="TimesItalic"/>
            </a:endParaRP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3</a:t>
            </a:fld>
            <a:endParaRPr lang="he-IL"/>
          </a:p>
        </p:txBody>
      </p:sp>
    </p:spTree>
    <p:extLst>
      <p:ext uri="{BB962C8B-B14F-4D97-AF65-F5344CB8AC3E}">
        <p14:creationId xmlns:p14="http://schemas.microsoft.com/office/powerpoint/2010/main" val="104890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This is why we’re using multiplex networks</a:t>
            </a:r>
          </a:p>
          <a:p>
            <a:pPr algn="l" rtl="0"/>
            <a:r>
              <a:rPr lang="en-US" dirty="0"/>
              <a:t>They are created from a few individual layers which are compressed into one layer – in our case all of these layers are linguistic</a:t>
            </a:r>
          </a:p>
          <a:p>
            <a:pPr algn="l" rtl="0"/>
            <a:r>
              <a:rPr lang="en-US" dirty="0"/>
              <a:t>Layers have overlapping nodes</a:t>
            </a:r>
          </a:p>
          <a:p>
            <a:pPr algn="l" rtl="0"/>
            <a:r>
              <a:rPr lang="en-US" dirty="0"/>
              <a:t>All links are preserved (if two nodes are connected in even one layer, they would be connected in the multiplex)</a:t>
            </a:r>
          </a:p>
          <a:p>
            <a:pPr algn="l" rtl="0"/>
            <a:r>
              <a:rPr lang="en-US" dirty="0"/>
              <a:t>Built from 15,000 words</a:t>
            </a:r>
          </a:p>
          <a:p>
            <a:pPr algn="l" rtl="0"/>
            <a:endParaRPr lang="en-US" dirty="0"/>
          </a:p>
          <a:p>
            <a:pPr algn="l" rtl="0"/>
            <a:r>
              <a:rPr lang="en-US" dirty="0"/>
              <a:t>Phonological layer, Associative layer, Synonyms layer and Hypernyms layer.</a:t>
            </a:r>
          </a:p>
          <a:p>
            <a:pPr algn="l" rtl="0"/>
            <a:endParaRPr lang="en-US" b="1" dirty="0"/>
          </a:p>
          <a:p>
            <a:pPr algn="l" rtl="0"/>
            <a:r>
              <a:rPr lang="en-US" dirty="0"/>
              <a:t>This structure is important to us, because it allows us to model the “Mental lexicon”. Our cognitive structure of language if you may.</a:t>
            </a:r>
          </a:p>
          <a:p>
            <a:pPr algn="l" rtl="0"/>
            <a:r>
              <a:rPr lang="en-US" dirty="0"/>
              <a:t>Inside the multiplex network there is an important component, the largest viable cluster, or in short, the LVC.</a:t>
            </a:r>
          </a:p>
          <a:p>
            <a:pPr algn="l" rtl="0"/>
            <a:r>
              <a:rPr lang="en-US" dirty="0"/>
              <a:t>The LVC is the concatenation between the biggest clusters in all individual networks. The cluster of words which are connected across all individual networks.</a:t>
            </a:r>
          </a:p>
          <a:p>
            <a:pPr algn="l" rtl="0"/>
            <a:r>
              <a:rPr lang="en-US" dirty="0"/>
              <a:t>Study highlighted importance</a:t>
            </a:r>
          </a:p>
          <a:p>
            <a:pPr algn="l" rtl="0"/>
            <a:endParaRPr lang="en-US" dirty="0"/>
          </a:p>
          <a:p>
            <a:pPr algn="l" rtl="0"/>
            <a:r>
              <a:rPr lang="en-US" dirty="0"/>
              <a:t>The multiplex allows us to measure the way subjects navigate through the mental lexicon while completing a semantic fluency task.</a:t>
            </a:r>
          </a:p>
          <a:p>
            <a:pPr algn="l"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through memory/mental navigation</a:t>
            </a:r>
          </a:p>
          <a:p>
            <a:pPr algn="l" rtl="0"/>
            <a:r>
              <a:rPr lang="en-US" dirty="0"/>
              <a:t>A task that requires participants to generate synonyms to a certain word, or generate all the category members they can think of, in a minute.</a:t>
            </a:r>
          </a:p>
          <a:p>
            <a:pPr algn="l" rtl="0"/>
            <a:endParaRPr lang="en-US" dirty="0"/>
          </a:p>
          <a:p>
            <a:pPr algn="l" rtl="0"/>
            <a:endParaRPr lang="en-US" dirty="0"/>
          </a:p>
          <a:p>
            <a:pPr algn="l" rtl="0"/>
            <a:r>
              <a:rPr lang="en-US" dirty="0"/>
              <a:t>Finally, once we have the structure (the multiplex) and the path (the semantic fluency replies), we can trace each subject’s walk, and approximate their mental search.</a:t>
            </a:r>
          </a:p>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4</a:t>
            </a:fld>
            <a:endParaRPr lang="he-IL"/>
          </a:p>
        </p:txBody>
      </p:sp>
    </p:spTree>
    <p:extLst>
      <p:ext uri="{BB962C8B-B14F-4D97-AF65-F5344CB8AC3E}">
        <p14:creationId xmlns:p14="http://schemas.microsoft.com/office/powerpoint/2010/main" val="1060377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800" b="0" i="0" u="none" strike="noStrike" baseline="0" dirty="0">
                <a:latin typeface="TimesItalic"/>
              </a:rPr>
              <a:t>I would also like to say that the current research is largely based on Stella and Kenett 2019, which examined whether creativity can be predicted using cognitive networks.</a:t>
            </a:r>
          </a:p>
          <a:p>
            <a:pPr algn="l" rtl="0"/>
            <a:r>
              <a:rPr lang="en-US" sz="1800" b="0" i="0" u="none" strike="noStrike" baseline="0" dirty="0">
                <a:latin typeface="TimesItalic"/>
              </a:rPr>
              <a:t>They found that it is possible to classify low and high creativity using cognitive (multiplex) networks.</a:t>
            </a:r>
          </a:p>
          <a:p>
            <a:pPr algn="l" rtl="0"/>
            <a:r>
              <a:rPr lang="en-US" sz="1800" b="0" i="0" u="none" strike="noStrike" baseline="0" dirty="0">
                <a:latin typeface="TimesItalic"/>
              </a:rPr>
              <a:t>That is important to us because, as I’ve mentioned, this research is largely based on previous work of Massimo stella and Yoed Kenett, which showed that creativity scores can be classified using multiplex network.</a:t>
            </a:r>
          </a:p>
          <a:p>
            <a:pPr algn="l" rtl="0"/>
            <a:r>
              <a:rPr lang="en-US" sz="1800" b="0" i="0" u="none" strike="noStrike" baseline="0" dirty="0">
                <a:latin typeface="TimesItalic"/>
              </a:rPr>
              <a:t>Their work, and the relation between openness and creativity, gives us a hint that openness can also be predicted using multiplex networks.</a:t>
            </a:r>
          </a:p>
          <a:p>
            <a:pPr algn="l" rtl="0"/>
            <a:endParaRPr lang="en-US" sz="1800" b="0" i="0" u="none" strike="noStrike" baseline="0" dirty="0">
              <a:latin typeface="TimesItalic"/>
            </a:endParaRPr>
          </a:p>
          <a:p>
            <a:pPr algn="l" rtl="0"/>
            <a:r>
              <a:rPr lang="en-US" sz="2800" b="0" i="0" dirty="0">
                <a:solidFill>
                  <a:srgbClr val="000000"/>
                </a:solidFill>
                <a:effectLst/>
                <a:latin typeface="Calibri" panose="020F0502020204030204" pitchFamily="34" charset="0"/>
              </a:rPr>
              <a:t>predict high-level cognition based on mental navigation over the mental lexicon</a:t>
            </a:r>
            <a:endParaRPr lang="en-US" sz="1800" b="0" i="0" u="none" strike="noStrike" baseline="0" dirty="0">
              <a:latin typeface="TimesItalic"/>
            </a:endParaRPr>
          </a:p>
          <a:p>
            <a:pPr algn="l" rtl="0"/>
            <a:endParaRPr lang="en-US" sz="1800" b="0" i="0" u="none" strike="noStrike" baseline="0" dirty="0">
              <a:latin typeface="TimesItalic"/>
            </a:endParaRPr>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5</a:t>
            </a:fld>
            <a:endParaRPr lang="he-IL"/>
          </a:p>
        </p:txBody>
      </p:sp>
    </p:spTree>
    <p:extLst>
      <p:ext uri="{BB962C8B-B14F-4D97-AF65-F5344CB8AC3E}">
        <p14:creationId xmlns:p14="http://schemas.microsoft.com/office/powerpoint/2010/main" val="1528884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6</a:t>
            </a:fld>
            <a:endParaRPr lang="he-IL"/>
          </a:p>
        </p:txBody>
      </p:sp>
    </p:spTree>
    <p:extLst>
      <p:ext uri="{BB962C8B-B14F-4D97-AF65-F5344CB8AC3E}">
        <p14:creationId xmlns:p14="http://schemas.microsoft.com/office/powerpoint/2010/main" val="393093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7</a:t>
            </a:fld>
            <a:endParaRPr lang="he-IL"/>
          </a:p>
        </p:txBody>
      </p:sp>
    </p:spTree>
    <p:extLst>
      <p:ext uri="{BB962C8B-B14F-4D97-AF65-F5344CB8AC3E}">
        <p14:creationId xmlns:p14="http://schemas.microsoft.com/office/powerpoint/2010/main" val="395654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he-IL"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8</a:t>
            </a:fld>
            <a:endParaRPr lang="he-IL"/>
          </a:p>
        </p:txBody>
      </p:sp>
    </p:spTree>
    <p:extLst>
      <p:ext uri="{BB962C8B-B14F-4D97-AF65-F5344CB8AC3E}">
        <p14:creationId xmlns:p14="http://schemas.microsoft.com/office/powerpoint/2010/main" val="366015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endParaRPr lang="en-US" dirty="0"/>
          </a:p>
        </p:txBody>
      </p:sp>
      <p:sp>
        <p:nvSpPr>
          <p:cNvPr id="4" name="מציין מיקום של מספר שקופית 3"/>
          <p:cNvSpPr>
            <a:spLocks noGrp="1"/>
          </p:cNvSpPr>
          <p:nvPr>
            <p:ph type="sldNum" sz="quarter" idx="5"/>
          </p:nvPr>
        </p:nvSpPr>
        <p:spPr/>
        <p:txBody>
          <a:bodyPr/>
          <a:lstStyle/>
          <a:p>
            <a:fld id="{9A421126-B7BD-4442-A9EF-D4840D9882F0}" type="slidenum">
              <a:rPr lang="he-IL" smtClean="0"/>
              <a:t>9</a:t>
            </a:fld>
            <a:endParaRPr lang="he-IL"/>
          </a:p>
        </p:txBody>
      </p:sp>
    </p:spTree>
    <p:extLst>
      <p:ext uri="{BB962C8B-B14F-4D97-AF65-F5344CB8AC3E}">
        <p14:creationId xmlns:p14="http://schemas.microsoft.com/office/powerpoint/2010/main" val="3952102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lvl1pPr algn="l">
              <a:defRPr/>
            </a:lvl1pPr>
          </a:lstStyle>
          <a:p>
            <a:fld id="{9A44A382-9654-4E92-969B-DC33D9F50421}" type="datetimeFigureOut">
              <a:rPr lang="he-IL" smtClean="0"/>
              <a:t>כ"ה/תשרי/תשפ"ג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685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158018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47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170614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5CC4604A-1F4B-4216-A4B9-E9D3905D482A}" type="slidenum">
              <a:rPr lang="he-IL" smtClean="0"/>
              <a:t>‹#›</a:t>
            </a:fld>
            <a:endParaRPr lang="he-IL"/>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74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238348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24128" y="2967788"/>
            <a:ext cx="4754880" cy="33415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he-IL"/>
              <a:t>לחץ כדי לערוך סגנונות טקסט של תבנית בסיס</a:t>
            </a:r>
          </a:p>
        </p:txBody>
      </p:sp>
      <p:sp>
        <p:nvSpPr>
          <p:cNvPr id="6" name="Content Placeholder 5"/>
          <p:cNvSpPr>
            <a:spLocks noGrp="1"/>
          </p:cNvSpPr>
          <p:nvPr>
            <p:ph sz="quarter" idx="4"/>
          </p:nvPr>
        </p:nvSpPr>
        <p:spPr>
          <a:xfrm>
            <a:off x="5990888" y="2967788"/>
            <a:ext cx="4754880" cy="33415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3393780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364945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153083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C4604A-1F4B-4216-A4B9-E9D3905D482A}" type="slidenum">
              <a:rPr lang="he-IL" smtClean="0"/>
              <a:t>‹#›</a:t>
            </a:fld>
            <a:endParaRPr lang="he-IL"/>
          </a:p>
        </p:txBody>
      </p:sp>
    </p:spTree>
    <p:extLst>
      <p:ext uri="{BB962C8B-B14F-4D97-AF65-F5344CB8AC3E}">
        <p14:creationId xmlns:p14="http://schemas.microsoft.com/office/powerpoint/2010/main" val="23851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A44A382-9654-4E92-969B-DC33D9F50421}" type="datetimeFigureOut">
              <a:rPr lang="he-IL" smtClean="0"/>
              <a:t>כ"ה/תשרי/תשפ"ג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5CC4604A-1F4B-4216-A4B9-E9D3905D482A}" type="slidenum">
              <a:rPr lang="he-IL" smtClean="0"/>
              <a:t>‹#›</a:t>
            </a:fld>
            <a:endParaRPr lang="he-I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59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44A382-9654-4E92-969B-DC33D9F50421}" type="datetimeFigureOut">
              <a:rPr lang="he-IL" smtClean="0"/>
              <a:t>כ"ה/תשרי/תשפ"ג</a:t>
            </a:fld>
            <a:endParaRPr lang="he-I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he-I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CC4604A-1F4B-4216-A4B9-E9D3905D482A}" type="slidenum">
              <a:rPr lang="he-IL" smtClean="0"/>
              <a:t>‹#›</a:t>
            </a:fld>
            <a:endParaRPr lang="he-IL"/>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65668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1"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26.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F7039D5-CC4F-4B32-99FA-04C41A687FE8}"/>
              </a:ext>
            </a:extLst>
          </p:cNvPr>
          <p:cNvSpPr>
            <a:spLocks noGrp="1"/>
          </p:cNvSpPr>
          <p:nvPr>
            <p:ph type="ctrTitle"/>
          </p:nvPr>
        </p:nvSpPr>
        <p:spPr>
          <a:xfrm>
            <a:off x="0" y="4612357"/>
            <a:ext cx="8229600" cy="2245643"/>
          </a:xfrm>
        </p:spPr>
        <p:txBody>
          <a:bodyPr>
            <a:noAutofit/>
          </a:bodyPr>
          <a:lstStyle/>
          <a:p>
            <a:pPr algn="l" rtl="0"/>
            <a:r>
              <a:rPr lang="en-US" sz="4600" dirty="0"/>
              <a:t>Predicting and Classifying Cognitive and Psychological Traits Using Computational Multiplex Networks</a:t>
            </a:r>
            <a:endParaRPr lang="he-IL" sz="4600" dirty="0"/>
          </a:p>
        </p:txBody>
      </p:sp>
      <p:sp>
        <p:nvSpPr>
          <p:cNvPr id="3" name="כותרת משנה 2">
            <a:extLst>
              <a:ext uri="{FF2B5EF4-FFF2-40B4-BE49-F238E27FC236}">
                <a16:creationId xmlns:a16="http://schemas.microsoft.com/office/drawing/2014/main" id="{1B9C6597-8901-467B-A45D-D5733399D6C0}"/>
              </a:ext>
            </a:extLst>
          </p:cNvPr>
          <p:cNvSpPr>
            <a:spLocks noGrp="1"/>
          </p:cNvSpPr>
          <p:nvPr>
            <p:ph type="subTitle" idx="1"/>
          </p:nvPr>
        </p:nvSpPr>
        <p:spPr/>
        <p:txBody>
          <a:bodyPr>
            <a:normAutofit/>
          </a:bodyPr>
          <a:lstStyle/>
          <a:p>
            <a:r>
              <a:rPr lang="en-US" sz="2800" dirty="0"/>
              <a:t>Gal Samuel</a:t>
            </a:r>
          </a:p>
          <a:p>
            <a:r>
              <a:rPr lang="en-US" dirty="0"/>
              <a:t>Technion – Israel Institute of Technology</a:t>
            </a:r>
            <a:endParaRPr lang="he-IL" dirty="0"/>
          </a:p>
        </p:txBody>
      </p:sp>
      <p:pic>
        <p:nvPicPr>
          <p:cNvPr id="9" name="תמונה 8">
            <a:extLst>
              <a:ext uri="{FF2B5EF4-FFF2-40B4-BE49-F238E27FC236}">
                <a16:creationId xmlns:a16="http://schemas.microsoft.com/office/drawing/2014/main" id="{48549AA7-0EFF-4318-ABE0-E31781414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45"/>
            <a:ext cx="12192000" cy="4624232"/>
          </a:xfrm>
          <a:prstGeom prst="rect">
            <a:avLst/>
          </a:prstGeom>
        </p:spPr>
      </p:pic>
      <p:pic>
        <p:nvPicPr>
          <p:cNvPr id="10" name="תמונה 9">
            <a:extLst>
              <a:ext uri="{FF2B5EF4-FFF2-40B4-BE49-F238E27FC236}">
                <a16:creationId xmlns:a16="http://schemas.microsoft.com/office/drawing/2014/main" id="{0BBF612E-EFBB-420A-BD32-811A910DB3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75"/>
            <a:ext cx="12192000" cy="4624232"/>
          </a:xfrm>
          <a:prstGeom prst="rect">
            <a:avLst/>
          </a:prstGeom>
        </p:spPr>
      </p:pic>
    </p:spTree>
    <p:extLst>
      <p:ext uri="{BB962C8B-B14F-4D97-AF65-F5344CB8AC3E}">
        <p14:creationId xmlns:p14="http://schemas.microsoft.com/office/powerpoint/2010/main" val="166107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Methods</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1938969"/>
            <a:ext cx="9720073" cy="3866919"/>
          </a:xfrm>
        </p:spPr>
        <p:txBody>
          <a:bodyPr>
            <a:normAutofit/>
          </a:bodyPr>
          <a:lstStyle/>
          <a:p>
            <a:pPr algn="l" rtl="0">
              <a:lnSpc>
                <a:spcPct val="150000"/>
              </a:lnSpc>
              <a:buFont typeface="Wingdings" panose="05000000000000000000" pitchFamily="2" charset="2"/>
              <a:buChar char="v"/>
            </a:pPr>
            <a:r>
              <a:rPr lang="en-US" sz="3600" dirty="0"/>
              <a:t>Openness measure - NEO-PI-3</a:t>
            </a:r>
          </a:p>
          <a:p>
            <a:pPr algn="l" rtl="0">
              <a:lnSpc>
                <a:spcPct val="150000"/>
              </a:lnSpc>
              <a:buFont typeface="Wingdings" panose="05000000000000000000" pitchFamily="2" charset="2"/>
              <a:buChar char="v"/>
            </a:pPr>
            <a:r>
              <a:rPr lang="en-US" sz="3600" dirty="0"/>
              <a:t>Semantic Fluency – “Hot” synonyms</a:t>
            </a:r>
          </a:p>
          <a:p>
            <a:pPr algn="l" rtl="0">
              <a:lnSpc>
                <a:spcPct val="150000"/>
              </a:lnSpc>
              <a:buFont typeface="Wingdings" panose="05000000000000000000" pitchFamily="2" charset="2"/>
              <a:buChar char="v"/>
            </a:pPr>
            <a:r>
              <a:rPr lang="en-US" sz="3600" dirty="0"/>
              <a:t>Cognitive multiplex network</a:t>
            </a:r>
          </a:p>
        </p:txBody>
      </p:sp>
    </p:spTree>
    <p:extLst>
      <p:ext uri="{BB962C8B-B14F-4D97-AF65-F5344CB8AC3E}">
        <p14:creationId xmlns:p14="http://schemas.microsoft.com/office/powerpoint/2010/main" val="124240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1017856" y="588322"/>
            <a:ext cx="9720072" cy="1499616"/>
          </a:xfrm>
        </p:spPr>
        <p:txBody>
          <a:bodyPr/>
          <a:lstStyle/>
          <a:p>
            <a:r>
              <a:rPr lang="en-US" dirty="0"/>
              <a:t>Data analysis</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817258" y="1685521"/>
            <a:ext cx="10993701" cy="3866919"/>
          </a:xfrm>
        </p:spPr>
        <p:txBody>
          <a:bodyPr>
            <a:noAutofit/>
          </a:bodyPr>
          <a:lstStyle/>
          <a:p>
            <a:pPr marL="630936" lvl="1" indent="-457200" algn="l" rtl="0">
              <a:lnSpc>
                <a:spcPct val="150000"/>
              </a:lnSpc>
              <a:buFont typeface="+mj-lt"/>
              <a:buAutoNum type="arabicPeriod"/>
            </a:pPr>
            <a:r>
              <a:rPr lang="en-US" sz="2600" dirty="0"/>
              <a:t>Creating the multiplex network</a:t>
            </a:r>
          </a:p>
          <a:p>
            <a:pPr marL="630936" lvl="1" indent="-457200" algn="l" rtl="0">
              <a:lnSpc>
                <a:spcPct val="150000"/>
              </a:lnSpc>
              <a:buFont typeface="+mj-lt"/>
              <a:buAutoNum type="arabicPeriod"/>
            </a:pPr>
            <a:r>
              <a:rPr lang="en-US" sz="2600" dirty="0"/>
              <a:t>Computing the personalized measures for each subject</a:t>
            </a:r>
          </a:p>
          <a:p>
            <a:pPr marL="630936" lvl="1" indent="-457200" algn="l" rtl="0">
              <a:lnSpc>
                <a:spcPct val="150000"/>
              </a:lnSpc>
              <a:buFont typeface="+mj-lt"/>
              <a:buAutoNum type="arabicPeriod"/>
            </a:pPr>
            <a:r>
              <a:rPr lang="en-US" sz="2600" dirty="0"/>
              <a:t>Comparing low and high openness individuals’ measures and finding the correlation between openness and each measure</a:t>
            </a:r>
          </a:p>
          <a:p>
            <a:pPr marL="630936" lvl="1" indent="-457200" algn="l" rtl="0">
              <a:lnSpc>
                <a:spcPct val="150000"/>
              </a:lnSpc>
              <a:buFont typeface="+mj-lt"/>
              <a:buAutoNum type="arabicPeriod"/>
            </a:pPr>
            <a:r>
              <a:rPr lang="en-US" sz="2600" dirty="0"/>
              <a:t>Using machine learning models to classify and predict openness to experience</a:t>
            </a:r>
          </a:p>
          <a:p>
            <a:pPr marL="630936" lvl="1" indent="-457200" algn="l" rtl="0">
              <a:lnSpc>
                <a:spcPct val="150000"/>
              </a:lnSpc>
              <a:buFont typeface="+mj-lt"/>
              <a:buAutoNum type="arabicPeriod"/>
            </a:pPr>
            <a:r>
              <a:rPr lang="en-US" sz="2600" dirty="0"/>
              <a:t>Testing the Openness trained model on the other Big 5 personality traits</a:t>
            </a:r>
          </a:p>
          <a:p>
            <a:pPr algn="l" rtl="0">
              <a:buFont typeface="Wingdings" panose="05000000000000000000" pitchFamily="2" charset="2"/>
              <a:buChar char="v"/>
            </a:pPr>
            <a:endParaRPr lang="en-US" sz="2600" dirty="0"/>
          </a:p>
        </p:txBody>
      </p:sp>
      <p:sp>
        <p:nvSpPr>
          <p:cNvPr id="5" name="מציין מיקום תוכן 2">
            <a:extLst>
              <a:ext uri="{FF2B5EF4-FFF2-40B4-BE49-F238E27FC236}">
                <a16:creationId xmlns:a16="http://schemas.microsoft.com/office/drawing/2014/main" id="{9D333D34-53B4-41FA-942B-E859BA6F1773}"/>
              </a:ext>
            </a:extLst>
          </p:cNvPr>
          <p:cNvSpPr txBox="1">
            <a:spLocks/>
          </p:cNvSpPr>
          <p:nvPr/>
        </p:nvSpPr>
        <p:spPr>
          <a:xfrm>
            <a:off x="1109508" y="3684897"/>
            <a:ext cx="9720073" cy="4023360"/>
          </a:xfrm>
          <a:prstGeom prst="rect">
            <a:avLst/>
          </a:prstGeom>
        </p:spPr>
        <p:txBody>
          <a:bodyPr vert="horz" lIns="45720" tIns="45720" rIns="4572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lgn="l" rtl="0">
              <a:buFont typeface="+mj-lt"/>
              <a:buAutoNum type="arabicPeriod"/>
            </a:pPr>
            <a:endParaRPr lang="he-IL" dirty="0"/>
          </a:p>
        </p:txBody>
      </p:sp>
      <p:pic>
        <p:nvPicPr>
          <p:cNvPr id="8" name="תמונה 7">
            <a:extLst>
              <a:ext uri="{FF2B5EF4-FFF2-40B4-BE49-F238E27FC236}">
                <a16:creationId xmlns:a16="http://schemas.microsoft.com/office/drawing/2014/main" id="{EF506024-9A54-4013-AAB8-40DEB333C787}"/>
              </a:ext>
            </a:extLst>
          </p:cNvPr>
          <p:cNvPicPr>
            <a:picLocks noChangeAspect="1"/>
          </p:cNvPicPr>
          <p:nvPr/>
        </p:nvPicPr>
        <p:blipFill rotWithShape="1">
          <a:blip r:embed="rId3"/>
          <a:srcRect l="21891" r="23341" b="2929"/>
          <a:stretch/>
        </p:blipFill>
        <p:spPr>
          <a:xfrm rot="20926676">
            <a:off x="957017" y="2019937"/>
            <a:ext cx="3488863" cy="5305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תמונה 9">
            <a:extLst>
              <a:ext uri="{FF2B5EF4-FFF2-40B4-BE49-F238E27FC236}">
                <a16:creationId xmlns:a16="http://schemas.microsoft.com/office/drawing/2014/main" id="{43ED6E36-5DD7-4542-A3B5-9135643C3B73}"/>
              </a:ext>
            </a:extLst>
          </p:cNvPr>
          <p:cNvPicPr>
            <a:picLocks noChangeAspect="1"/>
          </p:cNvPicPr>
          <p:nvPr/>
        </p:nvPicPr>
        <p:blipFill>
          <a:blip r:embed="rId4"/>
          <a:stretch>
            <a:fillRect/>
          </a:stretch>
        </p:blipFill>
        <p:spPr>
          <a:xfrm rot="1390658">
            <a:off x="3540068" y="4622520"/>
            <a:ext cx="4099721" cy="445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תמונה 11">
            <a:extLst>
              <a:ext uri="{FF2B5EF4-FFF2-40B4-BE49-F238E27FC236}">
                <a16:creationId xmlns:a16="http://schemas.microsoft.com/office/drawing/2014/main" id="{143424D0-9DAD-4FA6-B868-6066257AD2FD}"/>
              </a:ext>
            </a:extLst>
          </p:cNvPr>
          <p:cNvPicPr>
            <a:picLocks noChangeAspect="1"/>
          </p:cNvPicPr>
          <p:nvPr/>
        </p:nvPicPr>
        <p:blipFill rotWithShape="1">
          <a:blip r:embed="rId5"/>
          <a:srcRect b="40651"/>
          <a:stretch/>
        </p:blipFill>
        <p:spPr>
          <a:xfrm rot="173623">
            <a:off x="6321076" y="2179096"/>
            <a:ext cx="4032105" cy="377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מציין מיקום תוכן 2">
            <a:extLst>
              <a:ext uri="{FF2B5EF4-FFF2-40B4-BE49-F238E27FC236}">
                <a16:creationId xmlns:a16="http://schemas.microsoft.com/office/drawing/2014/main" id="{719DEC18-D9F0-450A-9B84-9029C4CD16FB}"/>
              </a:ext>
            </a:extLst>
          </p:cNvPr>
          <p:cNvSpPr txBox="1">
            <a:spLocks/>
          </p:cNvSpPr>
          <p:nvPr/>
        </p:nvSpPr>
        <p:spPr>
          <a:xfrm>
            <a:off x="1131007" y="2656005"/>
            <a:ext cx="9720073" cy="1825819"/>
          </a:xfrm>
          <a:prstGeom prst="rect">
            <a:avLst/>
          </a:prstGeom>
        </p:spPr>
        <p:txBody>
          <a:bodyPr vert="horz" lIns="45720" tIns="45720" rIns="4572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rtl="0">
              <a:buFont typeface="Wingdings" panose="05000000000000000000" pitchFamily="2" charset="2"/>
              <a:buChar char="v"/>
            </a:pPr>
            <a:r>
              <a:rPr lang="en-US" sz="3200" dirty="0"/>
              <a:t>Data split, leave-one-out cross-validation (LOOCV)</a:t>
            </a:r>
          </a:p>
          <a:p>
            <a:pPr algn="l" rtl="0">
              <a:buFont typeface="Wingdings" panose="05000000000000000000" pitchFamily="2" charset="2"/>
              <a:buChar char="v"/>
            </a:pPr>
            <a:r>
              <a:rPr lang="en-US" sz="3200" dirty="0"/>
              <a:t>Classification – Stepwise logistic regression</a:t>
            </a:r>
          </a:p>
          <a:p>
            <a:pPr algn="l" rtl="0">
              <a:buFont typeface="Wingdings" panose="05000000000000000000" pitchFamily="2" charset="2"/>
              <a:buChar char="v"/>
            </a:pPr>
            <a:r>
              <a:rPr lang="en-US" sz="3200" dirty="0"/>
              <a:t>Prediction – Stepwise linear regression</a:t>
            </a:r>
          </a:p>
          <a:p>
            <a:pPr algn="l" rtl="0">
              <a:buFont typeface="Wingdings" panose="05000000000000000000" pitchFamily="2" charset="2"/>
              <a:buChar char="v"/>
            </a:pPr>
            <a:endParaRPr lang="en-US" sz="3200" dirty="0"/>
          </a:p>
        </p:txBody>
      </p:sp>
    </p:spTree>
    <p:extLst>
      <p:ext uri="{BB962C8B-B14F-4D97-AF65-F5344CB8AC3E}">
        <p14:creationId xmlns:p14="http://schemas.microsoft.com/office/powerpoint/2010/main" val="19999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ntr" presetSubtype="0" fill="hold" grpId="1" nodeType="with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3">
                                            <p:txEl>
                                              <p:pRg st="1" end="1"/>
                                            </p:txEl>
                                          </p:spTgt>
                                        </p:tgtEl>
                                        <p:attrNameLst>
                                          <p:attrName>style.visibility</p:attrName>
                                        </p:attrNameLst>
                                      </p:cBhvr>
                                      <p:to>
                                        <p:strVal val="hidden"/>
                                      </p:to>
                                    </p:set>
                                  </p:childTnLst>
                                </p:cTn>
                              </p:par>
                              <p:par>
                                <p:cTn id="49" presetID="1" presetClass="exit" presetSubtype="0" fill="hold" grpId="2"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3.75E-6 1.85185E-6 L -0.00599 -0.37546 " pathEditMode="relative" rAng="0" ptsTypes="AA">
                                      <p:cBhvr>
                                        <p:cTn id="54" dur="2000" fill="hold"/>
                                        <p:tgtEl>
                                          <p:spTgt spid="3">
                                            <p:txEl>
                                              <p:pRg st="3" end="3"/>
                                            </p:txEl>
                                          </p:spTgt>
                                        </p:tgtEl>
                                        <p:attrNameLst>
                                          <p:attrName>ppt_x</p:attrName>
                                          <p:attrName>ppt_y</p:attrName>
                                        </p:attrNameLst>
                                      </p:cBhvr>
                                      <p:rCtr x="-299" y="-1877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9"/>
                                        </p:tgtEl>
                                        <p:attrNameLst>
                                          <p:attrName>style.visibility</p:attrName>
                                        </p:attrNameLst>
                                      </p:cBhvr>
                                      <p:to>
                                        <p:strVal val="hidden"/>
                                      </p:to>
                                    </p:set>
                                  </p:childTnLst>
                                </p:cTn>
                              </p:par>
                              <p:par>
                                <p:cTn id="63" presetID="42" presetClass="path" presetSubtype="0" accel="50000" decel="50000" fill="hold" grpId="4" nodeType="withEffect">
                                  <p:stCondLst>
                                    <p:cond delay="0"/>
                                  </p:stCondLst>
                                  <p:childTnLst>
                                    <p:animMotion origin="layout" path="M -0.00599 -0.37546 L 3.75E-6 1.85185E-6 " pathEditMode="relative" rAng="0" ptsTypes="AA">
                                      <p:cBhvr>
                                        <p:cTn id="64" dur="2000" fill="hold"/>
                                        <p:tgtEl>
                                          <p:spTgt spid="3">
                                            <p:txEl>
                                              <p:pRg st="3" end="3"/>
                                            </p:txEl>
                                          </p:spTgt>
                                        </p:tgtEl>
                                        <p:attrNameLst>
                                          <p:attrName>ppt_x</p:attrName>
                                          <p:attrName>ppt_y</p:attrName>
                                        </p:attrNameLst>
                                      </p:cBhvr>
                                      <p:rCtr x="299" y="18773"/>
                                    </p:animMotion>
                                  </p:childTnLst>
                                </p:cTn>
                              </p:par>
                              <p:par>
                                <p:cTn id="65" presetID="1" presetClass="entr" presetSubtype="0" fill="hold" grpId="3" nodeType="with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childTnLst>
                                </p:cTn>
                              </p:par>
                              <p:par>
                                <p:cTn id="67" presetID="1" presetClass="entr" presetSubtype="0" fill="hold" grpId="3" nodeType="withEffect">
                                  <p:stCondLst>
                                    <p:cond delay="0"/>
                                  </p:stCondLst>
                                  <p:childTnLst>
                                    <p:set>
                                      <p:cBhvr>
                                        <p:cTn id="68" dur="1" fill="hold">
                                          <p:stCondLst>
                                            <p:cond delay="0"/>
                                          </p:stCondLst>
                                        </p:cTn>
                                        <p:tgtEl>
                                          <p:spTgt spid="3">
                                            <p:txEl>
                                              <p:pRg st="1" end="1"/>
                                            </p:txEl>
                                          </p:spTgt>
                                        </p:tgtEl>
                                        <p:attrNameLst>
                                          <p:attrName>style.visibility</p:attrName>
                                        </p:attrNameLst>
                                      </p:cBhvr>
                                      <p:to>
                                        <p:strVal val="visible"/>
                                      </p:to>
                                    </p:set>
                                  </p:childTnLst>
                                </p:cTn>
                              </p:par>
                              <p:par>
                                <p:cTn id="69" presetID="1" presetClass="entr" presetSubtype="0" fill="hold" grpId="3" nodeType="withEffect">
                                  <p:stCondLst>
                                    <p:cond delay="0"/>
                                  </p:stCondLst>
                                  <p:childTnLst>
                                    <p:set>
                                      <p:cBhvr>
                                        <p:cTn id="70" dur="1" fill="hold">
                                          <p:stCondLst>
                                            <p:cond delay="0"/>
                                          </p:stCondLst>
                                        </p:cTn>
                                        <p:tgtEl>
                                          <p:spTgt spid="3">
                                            <p:txEl>
                                              <p:pRg st="2" end="2"/>
                                            </p:txEl>
                                          </p:spTgt>
                                        </p:tgtEl>
                                        <p:attrNameLst>
                                          <p:attrName>style.visibility</p:attrName>
                                        </p:attrNameLst>
                                      </p:cBhvr>
                                      <p:to>
                                        <p:strVal val="visible"/>
                                      </p:to>
                                    </p:set>
                                  </p:childTnLst>
                                </p:cTn>
                              </p:par>
                              <p:par>
                                <p:cTn id="71" presetID="1" presetClass="entr" presetSubtype="0" fill="hold" grpId="3" nodeType="withEffect">
                                  <p:stCondLst>
                                    <p:cond delay="0"/>
                                  </p:stCondLst>
                                  <p:childTnLst>
                                    <p:set>
                                      <p:cBhvr>
                                        <p:cTn id="72" dur="1" fill="hold">
                                          <p:stCondLst>
                                            <p:cond delay="0"/>
                                          </p:stCondLst>
                                        </p:cTn>
                                        <p:tgtEl>
                                          <p:spTgt spid="3">
                                            <p:txEl>
                                              <p:pRg st="3" end="3"/>
                                            </p:txEl>
                                          </p:spTgt>
                                        </p:tgtEl>
                                        <p:attrNameLst>
                                          <p:attrName>style.visibility</p:attrName>
                                        </p:attrNameLst>
                                      </p:cBhvr>
                                      <p:to>
                                        <p:strVal val="visible"/>
                                      </p:to>
                                    </p:set>
                                  </p:childTnLst>
                                </p:cTn>
                              </p:par>
                              <p:par>
                                <p:cTn id="73" presetID="1" presetClass="entr" presetSubtype="0" fill="hold" grpId="3" nodeType="with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uiExpand="1" build="p"/>
      <p:bldP spid="3" grpId="3" build="p"/>
      <p:bldP spid="3" grpId="4" uiExpand="1" build="p"/>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Results – comparison and correlation</a:t>
            </a:r>
            <a:endParaRPr lang="he-IL" dirty="0"/>
          </a:p>
        </p:txBody>
      </p:sp>
      <p:sp>
        <p:nvSpPr>
          <p:cNvPr id="12" name="תיבת טקסט 11">
            <a:extLst>
              <a:ext uri="{FF2B5EF4-FFF2-40B4-BE49-F238E27FC236}">
                <a16:creationId xmlns:a16="http://schemas.microsoft.com/office/drawing/2014/main" id="{BF7638F1-2470-4F03-8F38-EA2E26EE2144}"/>
              </a:ext>
            </a:extLst>
          </p:cNvPr>
          <p:cNvSpPr txBox="1"/>
          <p:nvPr/>
        </p:nvSpPr>
        <p:spPr>
          <a:xfrm>
            <a:off x="8088690" y="1654567"/>
            <a:ext cx="2560107" cy="400110"/>
          </a:xfrm>
          <a:prstGeom prst="rect">
            <a:avLst/>
          </a:prstGeom>
          <a:noFill/>
        </p:spPr>
        <p:txBody>
          <a:bodyPr wrap="square" rtlCol="1">
            <a:spAutoFit/>
          </a:bodyPr>
          <a:lstStyle/>
          <a:p>
            <a:r>
              <a:rPr lang="en-US" sz="2000" dirty="0"/>
              <a:t>Number of responses</a:t>
            </a:r>
            <a:endParaRPr lang="he-IL" sz="2000" dirty="0"/>
          </a:p>
        </p:txBody>
      </p:sp>
      <p:sp>
        <p:nvSpPr>
          <p:cNvPr id="11" name="תיבת טקסט 10">
            <a:extLst>
              <a:ext uri="{FF2B5EF4-FFF2-40B4-BE49-F238E27FC236}">
                <a16:creationId xmlns:a16="http://schemas.microsoft.com/office/drawing/2014/main" id="{6190E479-76F7-4A6B-9B17-3014AD9A2F6E}"/>
              </a:ext>
            </a:extLst>
          </p:cNvPr>
          <p:cNvSpPr txBox="1"/>
          <p:nvPr/>
        </p:nvSpPr>
        <p:spPr>
          <a:xfrm>
            <a:off x="1484935" y="1644988"/>
            <a:ext cx="3674793" cy="400110"/>
          </a:xfrm>
          <a:prstGeom prst="rect">
            <a:avLst/>
          </a:prstGeom>
          <a:noFill/>
        </p:spPr>
        <p:txBody>
          <a:bodyPr wrap="square" rtlCol="1">
            <a:spAutoFit/>
          </a:bodyPr>
          <a:lstStyle/>
          <a:p>
            <a:r>
              <a:rPr lang="en-US" sz="2000" dirty="0"/>
              <a:t>Distance from “Hot” per response</a:t>
            </a:r>
            <a:endParaRPr lang="he-IL" sz="2000" dirty="0"/>
          </a:p>
        </p:txBody>
      </p:sp>
      <p:pic>
        <p:nvPicPr>
          <p:cNvPr id="9" name="Picture 3" descr="Chart&#10;&#10;Description automatically generated">
            <a:extLst>
              <a:ext uri="{FF2B5EF4-FFF2-40B4-BE49-F238E27FC236}">
                <a16:creationId xmlns:a16="http://schemas.microsoft.com/office/drawing/2014/main" id="{BF38F32A-2D91-412D-ADD6-25AB8C0E7EF1}"/>
              </a:ext>
            </a:extLst>
          </p:cNvPr>
          <p:cNvPicPr>
            <a:picLocks noChangeAspect="1"/>
          </p:cNvPicPr>
          <p:nvPr/>
        </p:nvPicPr>
        <p:blipFill rotWithShape="1">
          <a:blip r:embed="rId3"/>
          <a:srcRect l="5673" t="11603" r="8483"/>
          <a:stretch/>
        </p:blipFill>
        <p:spPr>
          <a:xfrm>
            <a:off x="6448299" y="2128262"/>
            <a:ext cx="5350222" cy="4142983"/>
          </a:xfrm>
          <a:prstGeom prst="rect">
            <a:avLst/>
          </a:prstGeom>
        </p:spPr>
      </p:pic>
      <p:sp>
        <p:nvSpPr>
          <p:cNvPr id="14" name="תיבת טקסט 13">
            <a:extLst>
              <a:ext uri="{FF2B5EF4-FFF2-40B4-BE49-F238E27FC236}">
                <a16:creationId xmlns:a16="http://schemas.microsoft.com/office/drawing/2014/main" id="{C72A70C5-A4E0-48F0-ADEF-DF9A1407B9D1}"/>
              </a:ext>
            </a:extLst>
          </p:cNvPr>
          <p:cNvSpPr txBox="1"/>
          <p:nvPr/>
        </p:nvSpPr>
        <p:spPr>
          <a:xfrm>
            <a:off x="6917597" y="5815265"/>
            <a:ext cx="4815224" cy="707886"/>
          </a:xfrm>
          <a:prstGeom prst="rect">
            <a:avLst/>
          </a:prstGeom>
          <a:solidFill>
            <a:schemeClr val="bg1"/>
          </a:solidFill>
        </p:spPr>
        <p:txBody>
          <a:bodyPr wrap="square" rtlCol="1" anchor="t">
            <a:spAutoFit/>
          </a:bodyPr>
          <a:lstStyle/>
          <a:p>
            <a:r>
              <a:rPr lang="en-US" sz="2000" dirty="0"/>
              <a:t>             Low                            High</a:t>
            </a:r>
          </a:p>
          <a:p>
            <a:pPr algn="ctr"/>
            <a:r>
              <a:rPr lang="en-US" sz="2000" dirty="0"/>
              <a:t>Openness</a:t>
            </a:r>
            <a:endParaRPr lang="he-IL" sz="2000" dirty="0"/>
          </a:p>
        </p:txBody>
      </p:sp>
      <p:sp>
        <p:nvSpPr>
          <p:cNvPr id="15" name="תיבת טקסט 14">
            <a:extLst>
              <a:ext uri="{FF2B5EF4-FFF2-40B4-BE49-F238E27FC236}">
                <a16:creationId xmlns:a16="http://schemas.microsoft.com/office/drawing/2014/main" id="{C2AD700D-E0F0-430E-80A1-D6564A9464A2}"/>
              </a:ext>
            </a:extLst>
          </p:cNvPr>
          <p:cNvSpPr txBox="1"/>
          <p:nvPr/>
        </p:nvSpPr>
        <p:spPr>
          <a:xfrm>
            <a:off x="9218792" y="2649511"/>
            <a:ext cx="365760" cy="461665"/>
          </a:xfrm>
          <a:prstGeom prst="rect">
            <a:avLst/>
          </a:prstGeom>
          <a:noFill/>
          <a:ln>
            <a:solidFill>
              <a:schemeClr val="bg1"/>
            </a:solidFill>
          </a:ln>
        </p:spPr>
        <p:txBody>
          <a:bodyPr wrap="square" rtlCol="1">
            <a:spAutoFit/>
          </a:bodyPr>
          <a:lstStyle/>
          <a:p>
            <a:r>
              <a:rPr lang="en-US" sz="2400" dirty="0"/>
              <a:t>*</a:t>
            </a:r>
            <a:endParaRPr lang="he-IL" sz="2400" dirty="0"/>
          </a:p>
        </p:txBody>
      </p:sp>
      <p:pic>
        <p:nvPicPr>
          <p:cNvPr id="16" name="תמונה 15">
            <a:extLst>
              <a:ext uri="{FF2B5EF4-FFF2-40B4-BE49-F238E27FC236}">
                <a16:creationId xmlns:a16="http://schemas.microsoft.com/office/drawing/2014/main" id="{0CC0CEC0-F1ED-4316-9AA9-624BC4473609}"/>
              </a:ext>
            </a:extLst>
          </p:cNvPr>
          <p:cNvPicPr>
            <a:picLocks noChangeAspect="1"/>
          </p:cNvPicPr>
          <p:nvPr/>
        </p:nvPicPr>
        <p:blipFill rotWithShape="1">
          <a:blip r:embed="rId4"/>
          <a:srcRect l="6831" t="9821" r="8318"/>
          <a:stretch/>
        </p:blipFill>
        <p:spPr>
          <a:xfrm>
            <a:off x="558340" y="2054054"/>
            <a:ext cx="5296204" cy="4220188"/>
          </a:xfrm>
          <a:prstGeom prst="rect">
            <a:avLst/>
          </a:prstGeom>
        </p:spPr>
      </p:pic>
      <p:sp>
        <p:nvSpPr>
          <p:cNvPr id="20" name="תיבת טקסט 19">
            <a:extLst>
              <a:ext uri="{FF2B5EF4-FFF2-40B4-BE49-F238E27FC236}">
                <a16:creationId xmlns:a16="http://schemas.microsoft.com/office/drawing/2014/main" id="{CFC70DCE-9D7B-488A-97A1-F689B5F8C275}"/>
              </a:ext>
            </a:extLst>
          </p:cNvPr>
          <p:cNvSpPr txBox="1"/>
          <p:nvPr/>
        </p:nvSpPr>
        <p:spPr>
          <a:xfrm>
            <a:off x="3206442" y="2636534"/>
            <a:ext cx="365760" cy="461665"/>
          </a:xfrm>
          <a:prstGeom prst="rect">
            <a:avLst/>
          </a:prstGeom>
          <a:noFill/>
          <a:ln>
            <a:solidFill>
              <a:schemeClr val="bg1"/>
            </a:solidFill>
          </a:ln>
        </p:spPr>
        <p:txBody>
          <a:bodyPr wrap="square" rtlCol="1">
            <a:spAutoFit/>
          </a:bodyPr>
          <a:lstStyle/>
          <a:p>
            <a:r>
              <a:rPr lang="en-US" sz="2400" dirty="0"/>
              <a:t>*</a:t>
            </a:r>
            <a:endParaRPr lang="he-IL" sz="2400" dirty="0"/>
          </a:p>
        </p:txBody>
      </p:sp>
      <p:sp>
        <p:nvSpPr>
          <p:cNvPr id="21" name="תיבת טקסט 20">
            <a:extLst>
              <a:ext uri="{FF2B5EF4-FFF2-40B4-BE49-F238E27FC236}">
                <a16:creationId xmlns:a16="http://schemas.microsoft.com/office/drawing/2014/main" id="{013CB1C1-76F1-4289-84E4-ACC939D0D503}"/>
              </a:ext>
            </a:extLst>
          </p:cNvPr>
          <p:cNvSpPr txBox="1"/>
          <p:nvPr/>
        </p:nvSpPr>
        <p:spPr>
          <a:xfrm>
            <a:off x="962219" y="5815265"/>
            <a:ext cx="4815224" cy="707886"/>
          </a:xfrm>
          <a:prstGeom prst="rect">
            <a:avLst/>
          </a:prstGeom>
          <a:solidFill>
            <a:schemeClr val="bg1"/>
          </a:solidFill>
        </p:spPr>
        <p:txBody>
          <a:bodyPr wrap="square" rtlCol="1" anchor="t">
            <a:spAutoFit/>
          </a:bodyPr>
          <a:lstStyle/>
          <a:p>
            <a:r>
              <a:rPr lang="en-US" sz="2000" dirty="0"/>
              <a:t>             Low                            High</a:t>
            </a:r>
          </a:p>
          <a:p>
            <a:pPr algn="ctr"/>
            <a:r>
              <a:rPr lang="en-US" sz="2000" dirty="0"/>
              <a:t>Openness</a:t>
            </a:r>
            <a:endParaRPr lang="he-IL" sz="2000" dirty="0"/>
          </a:p>
        </p:txBody>
      </p:sp>
      <p:grpSp>
        <p:nvGrpSpPr>
          <p:cNvPr id="4" name="קבוצה 3">
            <a:extLst>
              <a:ext uri="{FF2B5EF4-FFF2-40B4-BE49-F238E27FC236}">
                <a16:creationId xmlns:a16="http://schemas.microsoft.com/office/drawing/2014/main" id="{87398A09-9998-4055-88EB-7424015504A2}"/>
              </a:ext>
            </a:extLst>
          </p:cNvPr>
          <p:cNvGrpSpPr/>
          <p:nvPr/>
        </p:nvGrpSpPr>
        <p:grpSpPr>
          <a:xfrm>
            <a:off x="237743" y="2084832"/>
            <a:ext cx="6130111" cy="4186413"/>
            <a:chOff x="237743" y="2084832"/>
            <a:chExt cx="6130111" cy="4186413"/>
          </a:xfrm>
        </p:grpSpPr>
        <p:pic>
          <p:nvPicPr>
            <p:cNvPr id="25" name="Picture 16" descr="Chart, scatter chart&#10;&#10;Description automatically generated">
              <a:extLst>
                <a:ext uri="{FF2B5EF4-FFF2-40B4-BE49-F238E27FC236}">
                  <a16:creationId xmlns:a16="http://schemas.microsoft.com/office/drawing/2014/main" id="{51AEBE47-F053-4808-B3B3-322EED7BE03C}"/>
                </a:ext>
              </a:extLst>
            </p:cNvPr>
            <p:cNvPicPr>
              <a:picLocks noChangeAspect="1"/>
            </p:cNvPicPr>
            <p:nvPr/>
          </p:nvPicPr>
          <p:blipFill rotWithShape="1">
            <a:blip r:embed="rId5"/>
            <a:srcRect l="1717" t="10550"/>
            <a:stretch/>
          </p:blipFill>
          <p:spPr>
            <a:xfrm>
              <a:off x="237743" y="2084832"/>
              <a:ext cx="6130111" cy="4186413"/>
            </a:xfrm>
            <a:prstGeom prst="rect">
              <a:avLst/>
            </a:prstGeom>
          </p:spPr>
        </p:pic>
        <p:sp>
          <p:nvSpPr>
            <p:cNvPr id="27" name="תיבת טקסט 26">
              <a:extLst>
                <a:ext uri="{FF2B5EF4-FFF2-40B4-BE49-F238E27FC236}">
                  <a16:creationId xmlns:a16="http://schemas.microsoft.com/office/drawing/2014/main" id="{A3EED2B1-BA5D-4F63-8201-B5F75AD16D42}"/>
                </a:ext>
              </a:extLst>
            </p:cNvPr>
            <p:cNvSpPr txBox="1"/>
            <p:nvPr/>
          </p:nvSpPr>
          <p:spPr>
            <a:xfrm>
              <a:off x="917327" y="2174869"/>
              <a:ext cx="1121785" cy="646331"/>
            </a:xfrm>
            <a:prstGeom prst="rect">
              <a:avLst/>
            </a:prstGeom>
            <a:noFill/>
          </p:spPr>
          <p:txBody>
            <a:bodyPr wrap="square" rtlCol="1">
              <a:spAutoFit/>
            </a:bodyPr>
            <a:lstStyle/>
            <a:p>
              <a:r>
                <a:rPr lang="en-US" b="1" i="1" dirty="0"/>
                <a:t>r =.18</a:t>
              </a:r>
            </a:p>
            <a:p>
              <a:r>
                <a:rPr lang="en-US" b="1" i="1" dirty="0"/>
                <a:t>p =.025</a:t>
              </a:r>
              <a:endParaRPr lang="he-IL" b="1" i="1" dirty="0"/>
            </a:p>
          </p:txBody>
        </p:sp>
      </p:grpSp>
      <p:grpSp>
        <p:nvGrpSpPr>
          <p:cNvPr id="8" name="קבוצה 7">
            <a:extLst>
              <a:ext uri="{FF2B5EF4-FFF2-40B4-BE49-F238E27FC236}">
                <a16:creationId xmlns:a16="http://schemas.microsoft.com/office/drawing/2014/main" id="{EB0A336C-CFFC-4F10-AD30-E0E01D6CD4A7}"/>
              </a:ext>
            </a:extLst>
          </p:cNvPr>
          <p:cNvGrpSpPr/>
          <p:nvPr/>
        </p:nvGrpSpPr>
        <p:grpSpPr>
          <a:xfrm>
            <a:off x="6385841" y="2072522"/>
            <a:ext cx="5957955" cy="4208205"/>
            <a:chOff x="6367854" y="2054054"/>
            <a:chExt cx="5958846" cy="4217192"/>
          </a:xfrm>
        </p:grpSpPr>
        <p:pic>
          <p:nvPicPr>
            <p:cNvPr id="24" name="Picture 4" descr="Chart, scatter chart&#10;&#10;Description automatically generated">
              <a:extLst>
                <a:ext uri="{FF2B5EF4-FFF2-40B4-BE49-F238E27FC236}">
                  <a16:creationId xmlns:a16="http://schemas.microsoft.com/office/drawing/2014/main" id="{F4C2B481-A926-4977-B46D-9B8AA3FDDCC4}"/>
                </a:ext>
              </a:extLst>
            </p:cNvPr>
            <p:cNvPicPr>
              <a:picLocks noChangeAspect="1"/>
            </p:cNvPicPr>
            <p:nvPr/>
          </p:nvPicPr>
          <p:blipFill rotWithShape="1">
            <a:blip r:embed="rId6"/>
            <a:srcRect l="4363" t="10269"/>
            <a:stretch/>
          </p:blipFill>
          <p:spPr>
            <a:xfrm>
              <a:off x="6367854" y="2054054"/>
              <a:ext cx="5958846" cy="4217192"/>
            </a:xfrm>
            <a:prstGeom prst="rect">
              <a:avLst/>
            </a:prstGeom>
          </p:spPr>
        </p:pic>
        <p:sp>
          <p:nvSpPr>
            <p:cNvPr id="26" name="תיבת טקסט 25">
              <a:extLst>
                <a:ext uri="{FF2B5EF4-FFF2-40B4-BE49-F238E27FC236}">
                  <a16:creationId xmlns:a16="http://schemas.microsoft.com/office/drawing/2014/main" id="{337C69B4-ADD3-49D3-B568-AA85B8919796}"/>
                </a:ext>
              </a:extLst>
            </p:cNvPr>
            <p:cNvSpPr txBox="1"/>
            <p:nvPr/>
          </p:nvSpPr>
          <p:spPr>
            <a:xfrm>
              <a:off x="6881164" y="2140568"/>
              <a:ext cx="1055104" cy="646331"/>
            </a:xfrm>
            <a:prstGeom prst="rect">
              <a:avLst/>
            </a:prstGeom>
            <a:noFill/>
          </p:spPr>
          <p:txBody>
            <a:bodyPr wrap="square" rtlCol="1">
              <a:spAutoFit/>
            </a:bodyPr>
            <a:lstStyle/>
            <a:p>
              <a:r>
                <a:rPr lang="en-US" b="1" i="1" dirty="0"/>
                <a:t>r =.20</a:t>
              </a:r>
            </a:p>
            <a:p>
              <a:r>
                <a:rPr lang="en-US" b="1" i="1" dirty="0"/>
                <a:t>p =.013</a:t>
              </a:r>
              <a:endParaRPr lang="he-IL" b="1" i="1" dirty="0"/>
            </a:p>
          </p:txBody>
        </p:sp>
      </p:grpSp>
    </p:spTree>
    <p:extLst>
      <p:ext uri="{BB962C8B-B14F-4D97-AF65-F5344CB8AC3E}">
        <p14:creationId xmlns:p14="http://schemas.microsoft.com/office/powerpoint/2010/main" val="425531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4" grpId="0" animBg="1"/>
      <p:bldP spid="14" grpId="1" animBg="1"/>
      <p:bldP spid="15" grpId="0" animBg="1"/>
      <p:bldP spid="15" grpId="1" animBg="1"/>
      <p:bldP spid="20" grpId="0" animBg="1"/>
      <p:bldP spid="20" grpId="1" animBg="1"/>
      <p:bldP spid="21" grpId="0" animBg="1"/>
      <p:bldP spid="21"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1024128" y="525840"/>
            <a:ext cx="9720072" cy="1499616"/>
          </a:xfrm>
        </p:spPr>
        <p:txBody>
          <a:bodyPr/>
          <a:lstStyle/>
          <a:p>
            <a:r>
              <a:rPr lang="en-US" dirty="0"/>
              <a:t>Results – Classification and Prediction</a:t>
            </a:r>
            <a:endParaRPr lang="he-IL" dirty="0"/>
          </a:p>
        </p:txBody>
      </p:sp>
      <p:sp>
        <p:nvSpPr>
          <p:cNvPr id="10" name="תיבת טקסט 9">
            <a:extLst>
              <a:ext uri="{FF2B5EF4-FFF2-40B4-BE49-F238E27FC236}">
                <a16:creationId xmlns:a16="http://schemas.microsoft.com/office/drawing/2014/main" id="{60727E36-F9DE-4907-A0EF-C50F940D7F4E}"/>
              </a:ext>
            </a:extLst>
          </p:cNvPr>
          <p:cNvSpPr txBox="1"/>
          <p:nvPr/>
        </p:nvSpPr>
        <p:spPr>
          <a:xfrm>
            <a:off x="-24931" y="1737586"/>
            <a:ext cx="3951436" cy="461665"/>
          </a:xfrm>
          <a:prstGeom prst="rect">
            <a:avLst/>
          </a:prstGeom>
          <a:noFill/>
        </p:spPr>
        <p:txBody>
          <a:bodyPr wrap="square" rtlCol="1">
            <a:spAutoFit/>
          </a:bodyPr>
          <a:lstStyle/>
          <a:p>
            <a:r>
              <a:rPr lang="en-US" sz="2400" dirty="0"/>
              <a:t>		Classification</a:t>
            </a:r>
            <a:endParaRPr lang="he-IL" sz="2400" dirty="0"/>
          </a:p>
        </p:txBody>
      </p:sp>
      <p:sp>
        <p:nvSpPr>
          <p:cNvPr id="11" name="תיבת טקסט 10">
            <a:extLst>
              <a:ext uri="{FF2B5EF4-FFF2-40B4-BE49-F238E27FC236}">
                <a16:creationId xmlns:a16="http://schemas.microsoft.com/office/drawing/2014/main" id="{61183763-249A-4ACC-80FD-F2907CDCC8D5}"/>
              </a:ext>
            </a:extLst>
          </p:cNvPr>
          <p:cNvSpPr txBox="1"/>
          <p:nvPr/>
        </p:nvSpPr>
        <p:spPr>
          <a:xfrm>
            <a:off x="6878445" y="1734402"/>
            <a:ext cx="1422400" cy="461665"/>
          </a:xfrm>
          <a:prstGeom prst="rect">
            <a:avLst/>
          </a:prstGeom>
          <a:noFill/>
        </p:spPr>
        <p:txBody>
          <a:bodyPr wrap="square" rtlCol="1">
            <a:spAutoFit/>
          </a:bodyPr>
          <a:lstStyle/>
          <a:p>
            <a:r>
              <a:rPr lang="en-US" sz="2400" dirty="0"/>
              <a:t>Prediction</a:t>
            </a:r>
            <a:endParaRPr lang="he-IL" sz="2400" dirty="0"/>
          </a:p>
        </p:txBody>
      </p:sp>
      <p:sp>
        <p:nvSpPr>
          <p:cNvPr id="9" name="תיבת טקסט 8">
            <a:extLst>
              <a:ext uri="{FF2B5EF4-FFF2-40B4-BE49-F238E27FC236}">
                <a16:creationId xmlns:a16="http://schemas.microsoft.com/office/drawing/2014/main" id="{37BFE746-FD30-47DD-B810-55006E903041}"/>
              </a:ext>
            </a:extLst>
          </p:cNvPr>
          <p:cNvSpPr txBox="1"/>
          <p:nvPr/>
        </p:nvSpPr>
        <p:spPr>
          <a:xfrm>
            <a:off x="4219847" y="1734402"/>
            <a:ext cx="1701800" cy="461665"/>
          </a:xfrm>
          <a:prstGeom prst="rect">
            <a:avLst/>
          </a:prstGeom>
          <a:noFill/>
        </p:spPr>
        <p:txBody>
          <a:bodyPr wrap="square" rtlCol="1">
            <a:spAutoFit/>
          </a:bodyPr>
          <a:lstStyle/>
          <a:p>
            <a:r>
              <a:rPr lang="en-US" sz="2400" dirty="0"/>
              <a:t>AUC = 0.75</a:t>
            </a:r>
            <a:endParaRPr lang="he-IL" sz="2400" dirty="0"/>
          </a:p>
        </p:txBody>
      </p:sp>
      <p:sp>
        <p:nvSpPr>
          <p:cNvPr id="13" name="תיבת טקסט 12">
            <a:extLst>
              <a:ext uri="{FF2B5EF4-FFF2-40B4-BE49-F238E27FC236}">
                <a16:creationId xmlns:a16="http://schemas.microsoft.com/office/drawing/2014/main" id="{F4F2B4E2-4711-4255-9156-DC09E3879BFC}"/>
              </a:ext>
            </a:extLst>
          </p:cNvPr>
          <p:cNvSpPr txBox="1"/>
          <p:nvPr/>
        </p:nvSpPr>
        <p:spPr>
          <a:xfrm>
            <a:off x="8425136" y="1734402"/>
            <a:ext cx="3989611" cy="461665"/>
          </a:xfrm>
          <a:prstGeom prst="rect">
            <a:avLst/>
          </a:prstGeom>
          <a:noFill/>
        </p:spPr>
        <p:txBody>
          <a:bodyPr wrap="square" rtlCol="1">
            <a:spAutoFit/>
          </a:bodyPr>
          <a:lstStyle/>
          <a:p>
            <a:r>
              <a:rPr lang="en-US" sz="2400" dirty="0"/>
              <a:t>R=0.31, p&lt;.001, MSE=0.74</a:t>
            </a:r>
            <a:endParaRPr lang="he-IL" sz="2400" dirty="0"/>
          </a:p>
        </p:txBody>
      </p:sp>
      <p:pic>
        <p:nvPicPr>
          <p:cNvPr id="12" name="תמונה 11">
            <a:extLst>
              <a:ext uri="{FF2B5EF4-FFF2-40B4-BE49-F238E27FC236}">
                <a16:creationId xmlns:a16="http://schemas.microsoft.com/office/drawing/2014/main" id="{FE8978B5-260B-40AB-B4F4-1E6D2F89E794}"/>
              </a:ext>
            </a:extLst>
          </p:cNvPr>
          <p:cNvPicPr>
            <a:picLocks noChangeAspect="1"/>
          </p:cNvPicPr>
          <p:nvPr/>
        </p:nvPicPr>
        <p:blipFill rotWithShape="1">
          <a:blip r:embed="rId3"/>
          <a:srcRect t="10743"/>
          <a:stretch/>
        </p:blipFill>
        <p:spPr>
          <a:xfrm>
            <a:off x="6189848" y="2087422"/>
            <a:ext cx="6287157" cy="4185362"/>
          </a:xfrm>
          <a:prstGeom prst="rect">
            <a:avLst/>
          </a:prstGeom>
        </p:spPr>
      </p:pic>
      <p:pic>
        <p:nvPicPr>
          <p:cNvPr id="14" name="תמונה 13">
            <a:extLst>
              <a:ext uri="{FF2B5EF4-FFF2-40B4-BE49-F238E27FC236}">
                <a16:creationId xmlns:a16="http://schemas.microsoft.com/office/drawing/2014/main" id="{FC6DE6A4-17AB-4ABC-8C84-DB84B0CAEF7E}"/>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t="1901" r="8592"/>
          <a:stretch/>
        </p:blipFill>
        <p:spPr bwMode="auto">
          <a:xfrm>
            <a:off x="162794" y="2087422"/>
            <a:ext cx="5746977" cy="41853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3950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67B4198-2F04-4082-8200-F5C42FEADEB0}"/>
              </a:ext>
            </a:extLst>
          </p:cNvPr>
          <p:cNvPicPr>
            <a:picLocks noChangeAspect="1"/>
          </p:cNvPicPr>
          <p:nvPr/>
        </p:nvPicPr>
        <p:blipFill>
          <a:blip r:embed="rId2"/>
          <a:stretch>
            <a:fillRect/>
          </a:stretch>
        </p:blipFill>
        <p:spPr>
          <a:xfrm>
            <a:off x="4566725" y="1429939"/>
            <a:ext cx="7396676" cy="5547507"/>
          </a:xfrm>
          <a:prstGeom prst="rect">
            <a:avLst/>
          </a:prstGeom>
        </p:spPr>
      </p:pic>
      <p:sp>
        <p:nvSpPr>
          <p:cNvPr id="2" name="כותרת 1">
            <a:extLst>
              <a:ext uri="{FF2B5EF4-FFF2-40B4-BE49-F238E27FC236}">
                <a16:creationId xmlns:a16="http://schemas.microsoft.com/office/drawing/2014/main" id="{EE5BBB8B-9F7E-471A-BA39-CEBC8E0FC23D}"/>
              </a:ext>
            </a:extLst>
          </p:cNvPr>
          <p:cNvSpPr>
            <a:spLocks noGrp="1"/>
          </p:cNvSpPr>
          <p:nvPr>
            <p:ph type="title"/>
          </p:nvPr>
        </p:nvSpPr>
        <p:spPr/>
        <p:txBody>
          <a:bodyPr/>
          <a:lstStyle/>
          <a:p>
            <a:r>
              <a:rPr lang="en-US" dirty="0"/>
              <a:t>Model Specificity</a:t>
            </a:r>
            <a:endParaRPr lang="he-IL" dirty="0"/>
          </a:p>
        </p:txBody>
      </p:sp>
      <p:sp>
        <p:nvSpPr>
          <p:cNvPr id="5" name="תיבת טקסט 4">
            <a:extLst>
              <a:ext uri="{FF2B5EF4-FFF2-40B4-BE49-F238E27FC236}">
                <a16:creationId xmlns:a16="http://schemas.microsoft.com/office/drawing/2014/main" id="{46DFC50A-3EFF-4E1E-8F75-0136E99A64DE}"/>
              </a:ext>
            </a:extLst>
          </p:cNvPr>
          <p:cNvSpPr txBox="1"/>
          <p:nvPr/>
        </p:nvSpPr>
        <p:spPr>
          <a:xfrm>
            <a:off x="5133956" y="1633147"/>
            <a:ext cx="971048" cy="584775"/>
          </a:xfrm>
          <a:prstGeom prst="rect">
            <a:avLst/>
          </a:prstGeom>
          <a:noFill/>
        </p:spPr>
        <p:txBody>
          <a:bodyPr wrap="square" rtlCol="1">
            <a:spAutoFit/>
          </a:bodyPr>
          <a:lstStyle/>
          <a:p>
            <a:r>
              <a:rPr lang="en-US" sz="1600" b="1" i="1" dirty="0"/>
              <a:t>r = .13</a:t>
            </a:r>
          </a:p>
          <a:p>
            <a:r>
              <a:rPr lang="en-US" sz="1600" b="1" i="1" dirty="0"/>
              <a:t>p = .09</a:t>
            </a:r>
            <a:endParaRPr lang="he-IL" sz="1600" b="1" i="1" dirty="0"/>
          </a:p>
        </p:txBody>
      </p:sp>
      <p:sp>
        <p:nvSpPr>
          <p:cNvPr id="6" name="תיבת טקסט 5">
            <a:extLst>
              <a:ext uri="{FF2B5EF4-FFF2-40B4-BE49-F238E27FC236}">
                <a16:creationId xmlns:a16="http://schemas.microsoft.com/office/drawing/2014/main" id="{52F4237F-B468-4C92-B1B2-D2A47259C732}"/>
              </a:ext>
            </a:extLst>
          </p:cNvPr>
          <p:cNvSpPr txBox="1"/>
          <p:nvPr/>
        </p:nvSpPr>
        <p:spPr>
          <a:xfrm>
            <a:off x="8738216" y="1639824"/>
            <a:ext cx="971048" cy="584775"/>
          </a:xfrm>
          <a:prstGeom prst="rect">
            <a:avLst/>
          </a:prstGeom>
          <a:noFill/>
        </p:spPr>
        <p:txBody>
          <a:bodyPr wrap="square" rtlCol="1">
            <a:spAutoFit/>
          </a:bodyPr>
          <a:lstStyle/>
          <a:p>
            <a:r>
              <a:rPr lang="en-US" sz="1600" b="1" i="1" dirty="0"/>
              <a:t>r = .12</a:t>
            </a:r>
          </a:p>
          <a:p>
            <a:r>
              <a:rPr lang="en-US" sz="1600" b="1" i="1" dirty="0"/>
              <a:t>p = .13</a:t>
            </a:r>
            <a:endParaRPr lang="he-IL" sz="1600" b="1" i="1" dirty="0"/>
          </a:p>
        </p:txBody>
      </p:sp>
      <p:sp>
        <p:nvSpPr>
          <p:cNvPr id="7" name="תיבת טקסט 6">
            <a:extLst>
              <a:ext uri="{FF2B5EF4-FFF2-40B4-BE49-F238E27FC236}">
                <a16:creationId xmlns:a16="http://schemas.microsoft.com/office/drawing/2014/main" id="{578ABB0A-4E52-4E9C-B917-D34623EE1A5A}"/>
              </a:ext>
            </a:extLst>
          </p:cNvPr>
          <p:cNvSpPr txBox="1"/>
          <p:nvPr/>
        </p:nvSpPr>
        <p:spPr>
          <a:xfrm>
            <a:off x="5126049" y="4328888"/>
            <a:ext cx="971048" cy="584775"/>
          </a:xfrm>
          <a:prstGeom prst="rect">
            <a:avLst/>
          </a:prstGeom>
          <a:noFill/>
        </p:spPr>
        <p:txBody>
          <a:bodyPr wrap="square" rtlCol="1">
            <a:spAutoFit/>
          </a:bodyPr>
          <a:lstStyle/>
          <a:p>
            <a:r>
              <a:rPr lang="en-US" sz="1600" b="1" i="1" dirty="0"/>
              <a:t>r = -.14</a:t>
            </a:r>
          </a:p>
          <a:p>
            <a:r>
              <a:rPr lang="en-US" sz="1600" b="1" i="1" dirty="0"/>
              <a:t>p = .07</a:t>
            </a:r>
            <a:endParaRPr lang="he-IL" sz="1600" b="1" i="1" dirty="0"/>
          </a:p>
        </p:txBody>
      </p:sp>
      <p:sp>
        <p:nvSpPr>
          <p:cNvPr id="8" name="תיבת טקסט 7">
            <a:extLst>
              <a:ext uri="{FF2B5EF4-FFF2-40B4-BE49-F238E27FC236}">
                <a16:creationId xmlns:a16="http://schemas.microsoft.com/office/drawing/2014/main" id="{B1DDFDC2-C18E-4AD6-830F-B32699BA9A58}"/>
              </a:ext>
            </a:extLst>
          </p:cNvPr>
          <p:cNvSpPr txBox="1"/>
          <p:nvPr/>
        </p:nvSpPr>
        <p:spPr>
          <a:xfrm>
            <a:off x="8725516" y="4333167"/>
            <a:ext cx="971048" cy="584775"/>
          </a:xfrm>
          <a:prstGeom prst="rect">
            <a:avLst/>
          </a:prstGeom>
          <a:noFill/>
        </p:spPr>
        <p:txBody>
          <a:bodyPr wrap="square" rtlCol="1">
            <a:spAutoFit/>
          </a:bodyPr>
          <a:lstStyle/>
          <a:p>
            <a:r>
              <a:rPr lang="en-US" sz="1600" b="1" i="1" dirty="0"/>
              <a:t>r = .02</a:t>
            </a:r>
          </a:p>
          <a:p>
            <a:r>
              <a:rPr lang="en-US" sz="1600" b="1" i="1" dirty="0"/>
              <a:t>p = .79</a:t>
            </a:r>
            <a:endParaRPr lang="he-IL" sz="1600" b="1" i="1" dirty="0"/>
          </a:p>
        </p:txBody>
      </p:sp>
      <p:sp>
        <p:nvSpPr>
          <p:cNvPr id="10" name="מציין מיקום תוכן 2">
            <a:extLst>
              <a:ext uri="{FF2B5EF4-FFF2-40B4-BE49-F238E27FC236}">
                <a16:creationId xmlns:a16="http://schemas.microsoft.com/office/drawing/2014/main" id="{FBB096E5-123B-42F6-8833-52595613DA43}"/>
              </a:ext>
            </a:extLst>
          </p:cNvPr>
          <p:cNvSpPr>
            <a:spLocks noGrp="1"/>
          </p:cNvSpPr>
          <p:nvPr>
            <p:ph idx="1"/>
          </p:nvPr>
        </p:nvSpPr>
        <p:spPr>
          <a:xfrm>
            <a:off x="1024128" y="1847330"/>
            <a:ext cx="4402895" cy="4023360"/>
          </a:xfrm>
        </p:spPr>
        <p:txBody>
          <a:bodyPr>
            <a:normAutofit/>
          </a:bodyPr>
          <a:lstStyle/>
          <a:p>
            <a:pPr algn="l" rtl="0">
              <a:lnSpc>
                <a:spcPct val="150000"/>
              </a:lnSpc>
              <a:buFont typeface="Wingdings" panose="05000000000000000000" pitchFamily="2" charset="2"/>
              <a:buChar char="v"/>
            </a:pPr>
            <a:r>
              <a:rPr lang="en-US" sz="3200" dirty="0"/>
              <a:t>Openness trained</a:t>
            </a:r>
          </a:p>
          <a:p>
            <a:pPr algn="l" rtl="0">
              <a:lnSpc>
                <a:spcPct val="150000"/>
              </a:lnSpc>
              <a:buFont typeface="Wingdings" panose="05000000000000000000" pitchFamily="2" charset="2"/>
              <a:buChar char="v"/>
            </a:pPr>
            <a:r>
              <a:rPr lang="en-US" sz="3200" dirty="0"/>
              <a:t>Unsuccessful in predicting other traits</a:t>
            </a:r>
          </a:p>
        </p:txBody>
      </p:sp>
    </p:spTree>
    <p:extLst>
      <p:ext uri="{BB962C8B-B14F-4D97-AF65-F5344CB8AC3E}">
        <p14:creationId xmlns:p14="http://schemas.microsoft.com/office/powerpoint/2010/main" val="164601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1024128" y="632718"/>
            <a:ext cx="9720072" cy="1499616"/>
          </a:xfrm>
        </p:spPr>
        <p:txBody>
          <a:bodyPr/>
          <a:lstStyle/>
          <a:p>
            <a:r>
              <a:rPr lang="en-US" dirty="0"/>
              <a:t>Conclusions and discussion</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2072245"/>
            <a:ext cx="9720073" cy="4023360"/>
          </a:xfrm>
        </p:spPr>
        <p:txBody>
          <a:bodyPr>
            <a:normAutofit/>
          </a:bodyPr>
          <a:lstStyle/>
          <a:p>
            <a:pPr algn="l" rtl="0">
              <a:lnSpc>
                <a:spcPct val="150000"/>
              </a:lnSpc>
              <a:buFont typeface="Wingdings" panose="05000000000000000000" pitchFamily="2" charset="2"/>
              <a:buChar char="v"/>
            </a:pPr>
            <a:r>
              <a:rPr lang="en-US" sz="3200" dirty="0"/>
              <a:t>Evidence for mental lexicon’s relation to personality</a:t>
            </a:r>
          </a:p>
          <a:p>
            <a:pPr algn="l" rtl="0">
              <a:lnSpc>
                <a:spcPct val="150000"/>
              </a:lnSpc>
              <a:buFont typeface="Wingdings" panose="05000000000000000000" pitchFamily="2" charset="2"/>
              <a:buChar char="v"/>
            </a:pPr>
            <a:r>
              <a:rPr lang="en-US" sz="3200" dirty="0"/>
              <a:t>Largest Viable Cluster’s role in openness to experience</a:t>
            </a:r>
          </a:p>
          <a:p>
            <a:pPr algn="l" rtl="0">
              <a:lnSpc>
                <a:spcPct val="150000"/>
              </a:lnSpc>
              <a:buFont typeface="Wingdings" panose="05000000000000000000" pitchFamily="2" charset="2"/>
              <a:buChar char="v"/>
            </a:pPr>
            <a:r>
              <a:rPr lang="en-US" sz="3200" dirty="0"/>
              <a:t>Model is specific to Openness</a:t>
            </a:r>
          </a:p>
          <a:p>
            <a:pPr algn="l" rtl="0">
              <a:lnSpc>
                <a:spcPct val="150000"/>
              </a:lnSpc>
              <a:buFont typeface="Wingdings" panose="05000000000000000000" pitchFamily="2" charset="2"/>
              <a:buChar char="v"/>
            </a:pPr>
            <a:r>
              <a:rPr lang="en-US" sz="3200" dirty="0"/>
              <a:t>Larger dataset to increase model power</a:t>
            </a:r>
          </a:p>
        </p:txBody>
      </p:sp>
      <p:sp>
        <p:nvSpPr>
          <p:cNvPr id="4" name="כותרת 1">
            <a:extLst>
              <a:ext uri="{FF2B5EF4-FFF2-40B4-BE49-F238E27FC236}">
                <a16:creationId xmlns:a16="http://schemas.microsoft.com/office/drawing/2014/main" id="{DF8E7A86-CE60-7E97-40DA-F3948BE2451C}"/>
              </a:ext>
            </a:extLst>
          </p:cNvPr>
          <p:cNvSpPr txBox="1">
            <a:spLocks/>
          </p:cNvSpPr>
          <p:nvPr/>
        </p:nvSpPr>
        <p:spPr>
          <a:xfrm>
            <a:off x="713390" y="-580545"/>
            <a:ext cx="4404874" cy="2076835"/>
          </a:xfrm>
          <a:prstGeom prst="rect">
            <a:avLst/>
          </a:prstGeom>
        </p:spPr>
        <p:txBody>
          <a:bodyPr vert="horz" lIns="91440" tIns="45720" rIns="91440" bIns="45720" rtlCol="0" anchor="ctr">
            <a:normAutofit/>
          </a:bodyPr>
          <a:lstStyle>
            <a:lvl1pPr algn="l" defTabSz="914400" rtl="1"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Study 1 -</a:t>
            </a:r>
            <a:endParaRPr lang="he-IL" sz="2800" dirty="0"/>
          </a:p>
        </p:txBody>
      </p:sp>
    </p:spTree>
    <p:extLst>
      <p:ext uri="{BB962C8B-B14F-4D97-AF65-F5344CB8AC3E}">
        <p14:creationId xmlns:p14="http://schemas.microsoft.com/office/powerpoint/2010/main" val="2556770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522514" y="771895"/>
            <a:ext cx="7976260" cy="2351314"/>
          </a:xfrm>
        </p:spPr>
        <p:txBody>
          <a:bodyPr>
            <a:noAutofit/>
          </a:bodyPr>
          <a:lstStyle/>
          <a:p>
            <a:r>
              <a:rPr lang="en-US" sz="16300" dirty="0"/>
              <a:t>Study 2</a:t>
            </a:r>
            <a:endParaRPr lang="he-IL" sz="16300" dirty="0"/>
          </a:p>
        </p:txBody>
      </p:sp>
      <p:pic>
        <p:nvPicPr>
          <p:cNvPr id="2050" name="Picture 2" descr="Creativity Stickers - Free art Stickers">
            <a:extLst>
              <a:ext uri="{FF2B5EF4-FFF2-40B4-BE49-F238E27FC236}">
                <a16:creationId xmlns:a16="http://schemas.microsoft.com/office/drawing/2014/main" id="{7B6933F9-A186-43E1-8E90-2D14704C1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937" y="198120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59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Goals</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1936001"/>
            <a:ext cx="9720073" cy="4023360"/>
          </a:xfrm>
        </p:spPr>
        <p:txBody>
          <a:bodyPr>
            <a:noAutofit/>
          </a:bodyPr>
          <a:lstStyle/>
          <a:p>
            <a:pPr algn="l" rtl="0">
              <a:lnSpc>
                <a:spcPct val="150000"/>
              </a:lnSpc>
              <a:buFont typeface="Wingdings" panose="05000000000000000000" pitchFamily="2" charset="2"/>
              <a:buChar char="v"/>
            </a:pPr>
            <a:r>
              <a:rPr lang="en-US" sz="3000" dirty="0"/>
              <a:t>Replicate and extend previous results by Stella and Kenett</a:t>
            </a:r>
          </a:p>
          <a:p>
            <a:pPr algn="l" rtl="0">
              <a:lnSpc>
                <a:spcPct val="150000"/>
              </a:lnSpc>
              <a:buFont typeface="Wingdings" panose="05000000000000000000" pitchFamily="2" charset="2"/>
              <a:buChar char="v"/>
            </a:pPr>
            <a:r>
              <a:rPr lang="en-US" sz="3000" dirty="0"/>
              <a:t>Replicate and extend prediction ability from study 1</a:t>
            </a:r>
          </a:p>
          <a:p>
            <a:pPr algn="l" rtl="0">
              <a:lnSpc>
                <a:spcPct val="150000"/>
              </a:lnSpc>
              <a:buFont typeface="Wingdings" panose="05000000000000000000" pitchFamily="2" charset="2"/>
              <a:buChar char="v"/>
            </a:pPr>
            <a:r>
              <a:rPr lang="en-US" sz="3000" dirty="0"/>
              <a:t>Predict and classify creativity scores using a multiplex network measures</a:t>
            </a:r>
          </a:p>
        </p:txBody>
      </p:sp>
    </p:spTree>
    <p:extLst>
      <p:ext uri="{BB962C8B-B14F-4D97-AF65-F5344CB8AC3E}">
        <p14:creationId xmlns:p14="http://schemas.microsoft.com/office/powerpoint/2010/main" val="3099906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Method</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1938969"/>
            <a:ext cx="10388059" cy="4533083"/>
          </a:xfrm>
        </p:spPr>
        <p:txBody>
          <a:bodyPr>
            <a:normAutofit fontScale="92500" lnSpcReduction="10000"/>
          </a:bodyPr>
          <a:lstStyle/>
          <a:p>
            <a:pPr algn="l" rtl="0">
              <a:lnSpc>
                <a:spcPct val="150000"/>
              </a:lnSpc>
              <a:buFont typeface="Wingdings" panose="05000000000000000000" pitchFamily="2" charset="2"/>
              <a:buChar char="v"/>
            </a:pPr>
            <a:r>
              <a:rPr lang="en-US" sz="3200" dirty="0"/>
              <a:t>479 participants recruited from Prolific Academic</a:t>
            </a:r>
          </a:p>
          <a:p>
            <a:pPr algn="l" rtl="0">
              <a:lnSpc>
                <a:spcPct val="150000"/>
              </a:lnSpc>
              <a:buFont typeface="Wingdings" panose="05000000000000000000" pitchFamily="2" charset="2"/>
              <a:buChar char="v"/>
            </a:pPr>
            <a:r>
              <a:rPr lang="en-US" sz="3200" dirty="0"/>
              <a:t>Creativity Measures – Alternative Uses Task (AUT) and Inventory of Creative Activities and Achievements (ICAA)</a:t>
            </a:r>
          </a:p>
          <a:p>
            <a:pPr algn="l" rtl="0">
              <a:lnSpc>
                <a:spcPct val="150000"/>
              </a:lnSpc>
              <a:buFont typeface="Wingdings" panose="05000000000000000000" pitchFamily="2" charset="2"/>
              <a:buChar char="v"/>
            </a:pPr>
            <a:r>
              <a:rPr lang="en-US" sz="3200" dirty="0"/>
              <a:t>Semantic Fluency – “Hot” synonyms and animal category members</a:t>
            </a:r>
          </a:p>
          <a:p>
            <a:pPr algn="l" rtl="0">
              <a:lnSpc>
                <a:spcPct val="150000"/>
              </a:lnSpc>
              <a:buFont typeface="Wingdings" panose="05000000000000000000" pitchFamily="2" charset="2"/>
              <a:buChar char="v"/>
            </a:pPr>
            <a:r>
              <a:rPr lang="en-US" sz="3200" dirty="0"/>
              <a:t>Variety of measures, including intelligence, personality</a:t>
            </a:r>
          </a:p>
        </p:txBody>
      </p:sp>
      <p:sp>
        <p:nvSpPr>
          <p:cNvPr id="5" name="מציין מיקום תוכן 2">
            <a:extLst>
              <a:ext uri="{FF2B5EF4-FFF2-40B4-BE49-F238E27FC236}">
                <a16:creationId xmlns:a16="http://schemas.microsoft.com/office/drawing/2014/main" id="{9D333D34-53B4-41FA-942B-E859BA6F1773}"/>
              </a:ext>
            </a:extLst>
          </p:cNvPr>
          <p:cNvSpPr txBox="1">
            <a:spLocks/>
          </p:cNvSpPr>
          <p:nvPr/>
        </p:nvSpPr>
        <p:spPr>
          <a:xfrm>
            <a:off x="1109508" y="3684897"/>
            <a:ext cx="9720073" cy="4023360"/>
          </a:xfrm>
          <a:prstGeom prst="rect">
            <a:avLst/>
          </a:prstGeom>
        </p:spPr>
        <p:txBody>
          <a:bodyPr vert="horz" lIns="45720" tIns="45720" rIns="4572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lgn="l" rtl="0">
              <a:buFont typeface="+mj-lt"/>
              <a:buAutoNum type="arabicPeriod"/>
            </a:pPr>
            <a:endParaRPr lang="he-IL" dirty="0"/>
          </a:p>
        </p:txBody>
      </p:sp>
    </p:spTree>
    <p:extLst>
      <p:ext uri="{BB962C8B-B14F-4D97-AF65-F5344CB8AC3E}">
        <p14:creationId xmlns:p14="http://schemas.microsoft.com/office/powerpoint/2010/main" val="3781216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1024127" y="585216"/>
            <a:ext cx="10281181" cy="1499616"/>
          </a:xfrm>
        </p:spPr>
        <p:txBody>
          <a:bodyPr/>
          <a:lstStyle/>
          <a:p>
            <a:r>
              <a:rPr lang="en-US" dirty="0"/>
              <a:t>Results – Openness To Experience Prediction</a:t>
            </a:r>
            <a:endParaRPr lang="he-IL" dirty="0"/>
          </a:p>
        </p:txBody>
      </p:sp>
      <p:pic>
        <p:nvPicPr>
          <p:cNvPr id="4" name="Picture 3" descr="Chart, scatter chart&#10;&#10;Description automatically generated">
            <a:extLst>
              <a:ext uri="{FF2B5EF4-FFF2-40B4-BE49-F238E27FC236}">
                <a16:creationId xmlns:a16="http://schemas.microsoft.com/office/drawing/2014/main" id="{199E2EDC-EC89-E989-6A05-32C23BBC9F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165" y="1662545"/>
            <a:ext cx="9105007" cy="5122538"/>
          </a:xfrm>
          <a:prstGeom prst="rect">
            <a:avLst/>
          </a:prstGeom>
          <a:noFill/>
          <a:ln>
            <a:noFill/>
          </a:ln>
        </p:spPr>
      </p:pic>
      <p:sp>
        <p:nvSpPr>
          <p:cNvPr id="3" name="TextBox 2">
            <a:extLst>
              <a:ext uri="{FF2B5EF4-FFF2-40B4-BE49-F238E27FC236}">
                <a16:creationId xmlns:a16="http://schemas.microsoft.com/office/drawing/2014/main" id="{7BB289F2-BFDB-B574-51D7-00E1DCE61427}"/>
              </a:ext>
            </a:extLst>
          </p:cNvPr>
          <p:cNvSpPr txBox="1"/>
          <p:nvPr/>
        </p:nvSpPr>
        <p:spPr>
          <a:xfrm>
            <a:off x="4427541" y="2284413"/>
            <a:ext cx="768347" cy="344903"/>
          </a:xfrm>
          <a:prstGeom prst="rect">
            <a:avLst/>
          </a:prstGeom>
          <a:solidFill>
            <a:schemeClr val="bg1"/>
          </a:solidFill>
        </p:spPr>
        <p:txBody>
          <a:bodyPr wrap="square" lIns="18000" rtlCol="0">
            <a:spAutoFit/>
          </a:bodyPr>
          <a:lstStyle/>
          <a:p>
            <a:r>
              <a:rPr lang="en-US" sz="700" i="1" dirty="0">
                <a:latin typeface="Arial Black" panose="020B0A04020102020204" pitchFamily="34" charset="0"/>
                <a:ea typeface="Calibri" panose="020F0502020204030204" pitchFamily="34" charset="0"/>
                <a:cs typeface="Arial" panose="020B0604020202020204" pitchFamily="34" charset="0"/>
              </a:rPr>
              <a:t>p&lt;.001</a:t>
            </a:r>
          </a:p>
          <a:p>
            <a:pPr>
              <a:lnSpc>
                <a:spcPct val="150000"/>
              </a:lnSpc>
            </a:pPr>
            <a:r>
              <a:rPr lang="en-US" sz="700" dirty="0">
                <a:latin typeface="Arial Black" panose="020B0A04020102020204" pitchFamily="34" charset="0"/>
                <a:ea typeface="Calibri" panose="020F0502020204030204" pitchFamily="34" charset="0"/>
                <a:cs typeface="Arial" panose="020B0604020202020204" pitchFamily="34" charset="0"/>
              </a:rPr>
              <a:t>MSE=0.11</a:t>
            </a:r>
            <a:endParaRPr lang="en-IL" sz="700" dirty="0">
              <a:latin typeface="Arial Black" panose="020B0A040201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6A0136B4-FB5C-83C4-4E04-936ECA420667}"/>
              </a:ext>
            </a:extLst>
          </p:cNvPr>
          <p:cNvSpPr txBox="1"/>
          <p:nvPr/>
        </p:nvSpPr>
        <p:spPr>
          <a:xfrm>
            <a:off x="7764393" y="2284413"/>
            <a:ext cx="768347" cy="344903"/>
          </a:xfrm>
          <a:prstGeom prst="rect">
            <a:avLst/>
          </a:prstGeom>
          <a:solidFill>
            <a:schemeClr val="bg1"/>
          </a:solidFill>
        </p:spPr>
        <p:txBody>
          <a:bodyPr wrap="square" lIns="18000" rtlCol="0">
            <a:spAutoFit/>
          </a:bodyPr>
          <a:lstStyle/>
          <a:p>
            <a:r>
              <a:rPr lang="en-US" sz="700" i="1" dirty="0">
                <a:latin typeface="Arial Black" panose="020B0A04020102020204" pitchFamily="34" charset="0"/>
                <a:ea typeface="Calibri" panose="020F0502020204030204" pitchFamily="34" charset="0"/>
                <a:cs typeface="Arial" panose="020B0604020202020204" pitchFamily="34" charset="0"/>
              </a:rPr>
              <a:t>p&lt;.001</a:t>
            </a:r>
          </a:p>
          <a:p>
            <a:pPr>
              <a:lnSpc>
                <a:spcPct val="150000"/>
              </a:lnSpc>
            </a:pPr>
            <a:r>
              <a:rPr lang="en-US" sz="700" dirty="0">
                <a:latin typeface="Arial Black" panose="020B0A04020102020204" pitchFamily="34" charset="0"/>
                <a:ea typeface="Calibri" panose="020F0502020204030204" pitchFamily="34" charset="0"/>
                <a:cs typeface="Arial" panose="020B0604020202020204" pitchFamily="34" charset="0"/>
              </a:rPr>
              <a:t>MSE=0.10</a:t>
            </a:r>
            <a:endParaRPr lang="en-IL" sz="700" dirty="0">
              <a:latin typeface="Arial Black" panose="020B0A040201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6913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Complex Behavior</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841248" y="1965960"/>
            <a:ext cx="9720073" cy="4023360"/>
          </a:xfrm>
        </p:spPr>
        <p:txBody>
          <a:bodyPr>
            <a:normAutofit/>
          </a:bodyPr>
          <a:lstStyle/>
          <a:p>
            <a:pPr algn="l" rtl="0">
              <a:lnSpc>
                <a:spcPct val="150000"/>
              </a:lnSpc>
              <a:buFont typeface="Wingdings" panose="05000000000000000000" pitchFamily="2" charset="2"/>
              <a:buChar char="v"/>
            </a:pPr>
            <a:r>
              <a:rPr lang="en-US" sz="3200" dirty="0"/>
              <a:t>Openness to Experience</a:t>
            </a:r>
          </a:p>
          <a:p>
            <a:pPr algn="l" rtl="0">
              <a:lnSpc>
                <a:spcPct val="150000"/>
              </a:lnSpc>
              <a:buFont typeface="Wingdings" panose="05000000000000000000" pitchFamily="2" charset="2"/>
              <a:buChar char="v"/>
            </a:pPr>
            <a:r>
              <a:rPr lang="en-US" sz="3200" dirty="0"/>
              <a:t>High Level Cognition</a:t>
            </a:r>
          </a:p>
          <a:p>
            <a:pPr algn="l" rtl="0">
              <a:lnSpc>
                <a:spcPct val="150000"/>
              </a:lnSpc>
              <a:buFont typeface="Wingdings" panose="05000000000000000000" pitchFamily="2" charset="2"/>
              <a:buChar char="v"/>
            </a:pPr>
            <a:r>
              <a:rPr lang="en-US" sz="3200" dirty="0"/>
              <a:t>Creativity</a:t>
            </a:r>
          </a:p>
        </p:txBody>
      </p:sp>
      <p:pic>
        <p:nvPicPr>
          <p:cNvPr id="7" name="תמונה 6">
            <a:extLst>
              <a:ext uri="{FF2B5EF4-FFF2-40B4-BE49-F238E27FC236}">
                <a16:creationId xmlns:a16="http://schemas.microsoft.com/office/drawing/2014/main" id="{7E1B949D-17CC-42DB-9678-F6BF84BBD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185" y="2015371"/>
            <a:ext cx="3990687" cy="2827258"/>
          </a:xfrm>
          <a:prstGeom prst="rect">
            <a:avLst/>
          </a:prstGeom>
        </p:spPr>
      </p:pic>
    </p:spTree>
    <p:extLst>
      <p:ext uri="{BB962C8B-B14F-4D97-AF65-F5344CB8AC3E}">
        <p14:creationId xmlns:p14="http://schemas.microsoft.com/office/powerpoint/2010/main" val="2801875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Results – Creativity (AUT) Prediction</a:t>
            </a:r>
            <a:endParaRPr lang="he-IL" dirty="0"/>
          </a:p>
        </p:txBody>
      </p:sp>
      <p:pic>
        <p:nvPicPr>
          <p:cNvPr id="4" name="Picture 3">
            <a:extLst>
              <a:ext uri="{FF2B5EF4-FFF2-40B4-BE49-F238E27FC236}">
                <a16:creationId xmlns:a16="http://schemas.microsoft.com/office/drawing/2014/main" id="{4EB8C6FD-AA73-02A7-9278-6C033AEA08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706" y="1653697"/>
            <a:ext cx="9120248" cy="5130806"/>
          </a:xfrm>
          <a:prstGeom prst="rect">
            <a:avLst/>
          </a:prstGeom>
          <a:noFill/>
          <a:ln>
            <a:noFill/>
          </a:ln>
        </p:spPr>
      </p:pic>
      <p:sp>
        <p:nvSpPr>
          <p:cNvPr id="3" name="TextBox 2">
            <a:extLst>
              <a:ext uri="{FF2B5EF4-FFF2-40B4-BE49-F238E27FC236}">
                <a16:creationId xmlns:a16="http://schemas.microsoft.com/office/drawing/2014/main" id="{365C1759-FF97-A88A-F940-063BAC364271}"/>
              </a:ext>
            </a:extLst>
          </p:cNvPr>
          <p:cNvSpPr txBox="1"/>
          <p:nvPr/>
        </p:nvSpPr>
        <p:spPr>
          <a:xfrm>
            <a:off x="4427541" y="2284413"/>
            <a:ext cx="768347" cy="344903"/>
          </a:xfrm>
          <a:prstGeom prst="rect">
            <a:avLst/>
          </a:prstGeom>
          <a:solidFill>
            <a:schemeClr val="bg1"/>
          </a:solidFill>
        </p:spPr>
        <p:txBody>
          <a:bodyPr wrap="square" lIns="18000" rtlCol="0">
            <a:spAutoFit/>
          </a:bodyPr>
          <a:lstStyle/>
          <a:p>
            <a:r>
              <a:rPr lang="en-US" sz="700" i="1" dirty="0">
                <a:latin typeface="Arial Black" panose="020B0A04020102020204" pitchFamily="34" charset="0"/>
                <a:ea typeface="Calibri" panose="020F0502020204030204" pitchFamily="34" charset="0"/>
                <a:cs typeface="Arial" panose="020B0604020202020204" pitchFamily="34" charset="0"/>
              </a:rPr>
              <a:t>p&lt;.001</a:t>
            </a:r>
          </a:p>
          <a:p>
            <a:pPr>
              <a:lnSpc>
                <a:spcPct val="150000"/>
              </a:lnSpc>
            </a:pPr>
            <a:r>
              <a:rPr lang="en-US" sz="700" dirty="0">
                <a:latin typeface="Arial Black" panose="020B0A04020102020204" pitchFamily="34" charset="0"/>
                <a:ea typeface="Calibri" panose="020F0502020204030204" pitchFamily="34" charset="0"/>
                <a:cs typeface="Arial" panose="020B0604020202020204" pitchFamily="34" charset="0"/>
              </a:rPr>
              <a:t>MSE=0.002</a:t>
            </a:r>
            <a:endParaRPr lang="en-IL" sz="700" dirty="0">
              <a:latin typeface="Arial Black" panose="020B0A040201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2ACCE44C-4C1E-46A4-08E0-10EA71617EB6}"/>
              </a:ext>
            </a:extLst>
          </p:cNvPr>
          <p:cNvSpPr txBox="1"/>
          <p:nvPr/>
        </p:nvSpPr>
        <p:spPr>
          <a:xfrm>
            <a:off x="7764393" y="2284413"/>
            <a:ext cx="768347" cy="344903"/>
          </a:xfrm>
          <a:prstGeom prst="rect">
            <a:avLst/>
          </a:prstGeom>
          <a:solidFill>
            <a:schemeClr val="bg1"/>
          </a:solidFill>
        </p:spPr>
        <p:txBody>
          <a:bodyPr wrap="square" lIns="18000" rtlCol="0">
            <a:spAutoFit/>
          </a:bodyPr>
          <a:lstStyle/>
          <a:p>
            <a:r>
              <a:rPr lang="en-US" sz="700" i="1" dirty="0">
                <a:latin typeface="Arial Black" panose="020B0A04020102020204" pitchFamily="34" charset="0"/>
                <a:ea typeface="Calibri" panose="020F0502020204030204" pitchFamily="34" charset="0"/>
                <a:cs typeface="Arial" panose="020B0604020202020204" pitchFamily="34" charset="0"/>
              </a:rPr>
              <a:t>p&lt;.001</a:t>
            </a:r>
          </a:p>
          <a:p>
            <a:pPr>
              <a:lnSpc>
                <a:spcPct val="150000"/>
              </a:lnSpc>
            </a:pPr>
            <a:r>
              <a:rPr lang="en-US" sz="700" dirty="0">
                <a:latin typeface="Arial Black" panose="020B0A04020102020204" pitchFamily="34" charset="0"/>
                <a:ea typeface="Calibri" panose="020F0502020204030204" pitchFamily="34" charset="0"/>
                <a:cs typeface="Arial" panose="020B0604020202020204" pitchFamily="34" charset="0"/>
              </a:rPr>
              <a:t>MSE=0.002</a:t>
            </a:r>
            <a:endParaRPr lang="en-IL" sz="700" dirty="0">
              <a:latin typeface="Arial Black" panose="020B0A040201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5528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Results – Creativity (ICAA) Prediction</a:t>
            </a:r>
            <a:endParaRPr lang="he-IL" dirty="0"/>
          </a:p>
        </p:txBody>
      </p:sp>
      <p:pic>
        <p:nvPicPr>
          <p:cNvPr id="3" name="Picture 2">
            <a:extLst>
              <a:ext uri="{FF2B5EF4-FFF2-40B4-BE49-F238E27FC236}">
                <a16:creationId xmlns:a16="http://schemas.microsoft.com/office/drawing/2014/main" id="{58D7EBE9-D0CF-2EDB-6022-179D0CC245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0960" y="1661939"/>
            <a:ext cx="9099717" cy="5115080"/>
          </a:xfrm>
          <a:prstGeom prst="rect">
            <a:avLst/>
          </a:prstGeom>
          <a:noFill/>
          <a:ln>
            <a:noFill/>
          </a:ln>
        </p:spPr>
      </p:pic>
      <p:sp>
        <p:nvSpPr>
          <p:cNvPr id="4" name="TextBox 3">
            <a:extLst>
              <a:ext uri="{FF2B5EF4-FFF2-40B4-BE49-F238E27FC236}">
                <a16:creationId xmlns:a16="http://schemas.microsoft.com/office/drawing/2014/main" id="{977BED0B-1B76-724D-0611-DB037C168A15}"/>
              </a:ext>
            </a:extLst>
          </p:cNvPr>
          <p:cNvSpPr txBox="1"/>
          <p:nvPr/>
        </p:nvSpPr>
        <p:spPr>
          <a:xfrm>
            <a:off x="4432857" y="2279095"/>
            <a:ext cx="840892" cy="344903"/>
          </a:xfrm>
          <a:prstGeom prst="rect">
            <a:avLst/>
          </a:prstGeom>
          <a:solidFill>
            <a:schemeClr val="bg1"/>
          </a:solidFill>
        </p:spPr>
        <p:txBody>
          <a:bodyPr wrap="square" lIns="18000" rtlCol="0">
            <a:spAutoFit/>
          </a:bodyPr>
          <a:lstStyle/>
          <a:p>
            <a:r>
              <a:rPr lang="en-US" sz="700" i="1" dirty="0">
                <a:latin typeface="Arial Black" panose="020B0A04020102020204" pitchFamily="34" charset="0"/>
                <a:ea typeface="Calibri" panose="020F0502020204030204" pitchFamily="34" charset="0"/>
                <a:cs typeface="Arial" panose="020B0604020202020204" pitchFamily="34" charset="0"/>
              </a:rPr>
              <a:t>p&lt;.001</a:t>
            </a:r>
          </a:p>
          <a:p>
            <a:pPr>
              <a:lnSpc>
                <a:spcPct val="150000"/>
              </a:lnSpc>
            </a:pPr>
            <a:r>
              <a:rPr lang="en-US" sz="700" dirty="0">
                <a:latin typeface="Arial Black" panose="020B0A04020102020204" pitchFamily="34" charset="0"/>
                <a:ea typeface="Calibri" panose="020F0502020204030204" pitchFamily="34" charset="0"/>
                <a:cs typeface="Arial" panose="020B0604020202020204" pitchFamily="34" charset="0"/>
              </a:rPr>
              <a:t>MSE = 2454.74</a:t>
            </a:r>
            <a:endParaRPr lang="en-IL" sz="700" dirty="0">
              <a:latin typeface="Arial Black" panose="020B0A040201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7D624A33-0DF4-CF52-0FE3-DDC75B423144}"/>
              </a:ext>
            </a:extLst>
          </p:cNvPr>
          <p:cNvSpPr txBox="1"/>
          <p:nvPr/>
        </p:nvSpPr>
        <p:spPr>
          <a:xfrm>
            <a:off x="7764393" y="2284413"/>
            <a:ext cx="940128" cy="344903"/>
          </a:xfrm>
          <a:prstGeom prst="rect">
            <a:avLst/>
          </a:prstGeom>
          <a:solidFill>
            <a:schemeClr val="bg1"/>
          </a:solidFill>
        </p:spPr>
        <p:txBody>
          <a:bodyPr wrap="square" lIns="18000" rtlCol="0">
            <a:spAutoFit/>
          </a:bodyPr>
          <a:lstStyle/>
          <a:p>
            <a:r>
              <a:rPr lang="en-US" sz="700" i="1" dirty="0">
                <a:latin typeface="Arial Black" panose="020B0A04020102020204" pitchFamily="34" charset="0"/>
                <a:ea typeface="Calibri" panose="020F0502020204030204" pitchFamily="34" charset="0"/>
                <a:cs typeface="Arial" panose="020B0604020202020204" pitchFamily="34" charset="0"/>
              </a:rPr>
              <a:t>p&lt;.001</a:t>
            </a:r>
          </a:p>
          <a:p>
            <a:pPr>
              <a:lnSpc>
                <a:spcPct val="150000"/>
              </a:lnSpc>
            </a:pPr>
            <a:r>
              <a:rPr lang="en-US" sz="700" b="0" i="0" u="none" strike="noStrike" baseline="0" dirty="0">
                <a:solidFill>
                  <a:srgbClr val="000000"/>
                </a:solidFill>
                <a:latin typeface="Arial Black" panose="020B0A04020102020204" pitchFamily="34" charset="0"/>
              </a:rPr>
              <a:t>MSE = 2616.09</a:t>
            </a:r>
            <a:endParaRPr lang="en-IL" sz="700" dirty="0">
              <a:latin typeface="Arial Black" panose="020B0A040201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57158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1024128" y="632718"/>
            <a:ext cx="9720072" cy="1499616"/>
          </a:xfrm>
        </p:spPr>
        <p:txBody>
          <a:bodyPr/>
          <a:lstStyle/>
          <a:p>
            <a:r>
              <a:rPr lang="en-US" dirty="0"/>
              <a:t>Conclusions and discussion</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2072245"/>
            <a:ext cx="9720073" cy="4023360"/>
          </a:xfrm>
        </p:spPr>
        <p:txBody>
          <a:bodyPr>
            <a:normAutofit/>
          </a:bodyPr>
          <a:lstStyle/>
          <a:p>
            <a:pPr algn="l" rtl="0">
              <a:lnSpc>
                <a:spcPct val="150000"/>
              </a:lnSpc>
              <a:buFont typeface="Wingdings" panose="05000000000000000000" pitchFamily="2" charset="2"/>
              <a:buChar char="v"/>
            </a:pPr>
            <a:r>
              <a:rPr lang="en-US" sz="3200" dirty="0"/>
              <a:t>Improved classification of creativity</a:t>
            </a:r>
          </a:p>
          <a:p>
            <a:pPr algn="l" rtl="0">
              <a:lnSpc>
                <a:spcPct val="150000"/>
              </a:lnSpc>
              <a:buFont typeface="Wingdings" panose="05000000000000000000" pitchFamily="2" charset="2"/>
              <a:buChar char="v"/>
            </a:pPr>
            <a:r>
              <a:rPr lang="en-US" sz="3200" dirty="0"/>
              <a:t>Improved prediction and classification of Openness</a:t>
            </a:r>
          </a:p>
          <a:p>
            <a:pPr algn="l" rtl="0">
              <a:lnSpc>
                <a:spcPct val="150000"/>
              </a:lnSpc>
              <a:buFont typeface="Wingdings" panose="05000000000000000000" pitchFamily="2" charset="2"/>
              <a:buChar char="v"/>
            </a:pPr>
            <a:r>
              <a:rPr lang="en-US" sz="3200" dirty="0"/>
              <a:t>Larger dataset led to improved results</a:t>
            </a:r>
          </a:p>
        </p:txBody>
      </p:sp>
      <p:sp>
        <p:nvSpPr>
          <p:cNvPr id="4" name="כותרת 1">
            <a:extLst>
              <a:ext uri="{FF2B5EF4-FFF2-40B4-BE49-F238E27FC236}">
                <a16:creationId xmlns:a16="http://schemas.microsoft.com/office/drawing/2014/main" id="{DF8E7A86-CE60-7E97-40DA-F3948BE2451C}"/>
              </a:ext>
            </a:extLst>
          </p:cNvPr>
          <p:cNvSpPr txBox="1">
            <a:spLocks/>
          </p:cNvSpPr>
          <p:nvPr/>
        </p:nvSpPr>
        <p:spPr>
          <a:xfrm>
            <a:off x="713390" y="-580545"/>
            <a:ext cx="4404874" cy="2076835"/>
          </a:xfrm>
          <a:prstGeom prst="rect">
            <a:avLst/>
          </a:prstGeom>
        </p:spPr>
        <p:txBody>
          <a:bodyPr vert="horz" lIns="91440" tIns="45720" rIns="91440" bIns="45720" rtlCol="0" anchor="ctr">
            <a:normAutofit/>
          </a:bodyPr>
          <a:lstStyle>
            <a:lvl1pPr algn="l" defTabSz="914400" rtl="1"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800" dirty="0"/>
              <a:t>Study 2 -</a:t>
            </a:r>
            <a:endParaRPr lang="he-IL" sz="2800" dirty="0"/>
          </a:p>
        </p:txBody>
      </p:sp>
    </p:spTree>
    <p:extLst>
      <p:ext uri="{BB962C8B-B14F-4D97-AF65-F5344CB8AC3E}">
        <p14:creationId xmlns:p14="http://schemas.microsoft.com/office/powerpoint/2010/main" val="846493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1024128" y="525840"/>
            <a:ext cx="9720072" cy="1499616"/>
          </a:xfrm>
        </p:spPr>
        <p:txBody>
          <a:bodyPr/>
          <a:lstStyle/>
          <a:p>
            <a:r>
              <a:rPr lang="en-US" dirty="0"/>
              <a:t>Limitations</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2072245"/>
            <a:ext cx="9720073" cy="4023360"/>
          </a:xfrm>
        </p:spPr>
        <p:txBody>
          <a:bodyPr>
            <a:normAutofit/>
          </a:bodyPr>
          <a:lstStyle/>
          <a:p>
            <a:pPr algn="l" rtl="0">
              <a:lnSpc>
                <a:spcPct val="150000"/>
              </a:lnSpc>
              <a:buFont typeface="Wingdings" panose="05000000000000000000" pitchFamily="2" charset="2"/>
              <a:buChar char="v"/>
            </a:pPr>
            <a:r>
              <a:rPr lang="en-US" sz="3200" dirty="0"/>
              <a:t>Computing of AUT scores</a:t>
            </a:r>
          </a:p>
          <a:p>
            <a:pPr algn="l" rtl="0">
              <a:lnSpc>
                <a:spcPct val="150000"/>
              </a:lnSpc>
              <a:buFont typeface="Wingdings" panose="05000000000000000000" pitchFamily="2" charset="2"/>
              <a:buChar char="v"/>
            </a:pPr>
            <a:r>
              <a:rPr lang="en-US" sz="3200" dirty="0"/>
              <a:t>Better prediction of self report</a:t>
            </a:r>
          </a:p>
        </p:txBody>
      </p:sp>
    </p:spTree>
    <p:extLst>
      <p:ext uri="{BB962C8B-B14F-4D97-AF65-F5344CB8AC3E}">
        <p14:creationId xmlns:p14="http://schemas.microsoft.com/office/powerpoint/2010/main" val="3977456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1024128" y="525840"/>
            <a:ext cx="9720072" cy="1499616"/>
          </a:xfrm>
        </p:spPr>
        <p:txBody>
          <a:bodyPr/>
          <a:lstStyle/>
          <a:p>
            <a:r>
              <a:rPr lang="en-US" dirty="0"/>
              <a:t>General Discussion</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2072245"/>
            <a:ext cx="9720073" cy="4023360"/>
          </a:xfrm>
        </p:spPr>
        <p:txBody>
          <a:bodyPr>
            <a:normAutofit/>
          </a:bodyPr>
          <a:lstStyle/>
          <a:p>
            <a:pPr algn="l" rtl="0">
              <a:lnSpc>
                <a:spcPct val="150000"/>
              </a:lnSpc>
              <a:buFont typeface="Wingdings" panose="05000000000000000000" pitchFamily="2" charset="2"/>
              <a:buChar char="v"/>
            </a:pPr>
            <a:r>
              <a:rPr lang="en-US" sz="3200" dirty="0"/>
              <a:t>Simple task to predict complex behavior with high accuracy</a:t>
            </a:r>
          </a:p>
          <a:p>
            <a:pPr algn="l" rtl="0">
              <a:lnSpc>
                <a:spcPct val="150000"/>
              </a:lnSpc>
              <a:buFont typeface="Wingdings" panose="05000000000000000000" pitchFamily="2" charset="2"/>
              <a:buChar char="v"/>
            </a:pPr>
            <a:r>
              <a:rPr lang="en-US" sz="3200" dirty="0"/>
              <a:t>Complex cognition studied with networks</a:t>
            </a:r>
          </a:p>
          <a:p>
            <a:pPr algn="l" rtl="0">
              <a:lnSpc>
                <a:spcPct val="150000"/>
              </a:lnSpc>
              <a:buFont typeface="Wingdings" panose="05000000000000000000" pitchFamily="2" charset="2"/>
              <a:buChar char="v"/>
            </a:pPr>
            <a:r>
              <a:rPr lang="en-US" sz="3200" dirty="0"/>
              <a:t>Relation between mental lexicon &amp; complex cognition</a:t>
            </a:r>
          </a:p>
        </p:txBody>
      </p:sp>
    </p:spTree>
    <p:extLst>
      <p:ext uri="{BB962C8B-B14F-4D97-AF65-F5344CB8AC3E}">
        <p14:creationId xmlns:p14="http://schemas.microsoft.com/office/powerpoint/2010/main" val="424251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76C739-8C36-4347-8C9B-F9977297E9D8}"/>
              </a:ext>
            </a:extLst>
          </p:cNvPr>
          <p:cNvSpPr>
            <a:spLocks noGrp="1"/>
          </p:cNvSpPr>
          <p:nvPr>
            <p:ph type="title"/>
          </p:nvPr>
        </p:nvSpPr>
        <p:spPr/>
        <p:txBody>
          <a:bodyPr/>
          <a:lstStyle/>
          <a:p>
            <a:r>
              <a:rPr lang="en-US" dirty="0"/>
              <a:t>Thanks</a:t>
            </a:r>
            <a:endParaRPr lang="he-IL" dirty="0"/>
          </a:p>
        </p:txBody>
      </p:sp>
      <p:pic>
        <p:nvPicPr>
          <p:cNvPr id="4" name="תמונה 3">
            <a:extLst>
              <a:ext uri="{FF2B5EF4-FFF2-40B4-BE49-F238E27FC236}">
                <a16:creationId xmlns:a16="http://schemas.microsoft.com/office/drawing/2014/main" id="{71B6E02D-E84B-462D-9348-CE314112A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37" y="1762125"/>
            <a:ext cx="3333750" cy="3333750"/>
          </a:xfrm>
          <a:prstGeom prst="rect">
            <a:avLst/>
          </a:prstGeom>
        </p:spPr>
      </p:pic>
      <p:pic>
        <p:nvPicPr>
          <p:cNvPr id="6" name="תמונה 5">
            <a:extLst>
              <a:ext uri="{FF2B5EF4-FFF2-40B4-BE49-F238E27FC236}">
                <a16:creationId xmlns:a16="http://schemas.microsoft.com/office/drawing/2014/main" id="{2377328E-CF37-442B-9B0D-198962E74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432" y="1762125"/>
            <a:ext cx="3333750" cy="3333750"/>
          </a:xfrm>
          <a:prstGeom prst="rect">
            <a:avLst/>
          </a:prstGeom>
        </p:spPr>
      </p:pic>
      <p:pic>
        <p:nvPicPr>
          <p:cNvPr id="8" name="תמונה 7">
            <a:extLst>
              <a:ext uri="{FF2B5EF4-FFF2-40B4-BE49-F238E27FC236}">
                <a16:creationId xmlns:a16="http://schemas.microsoft.com/office/drawing/2014/main" id="{9560CD1E-CB9F-448F-B39E-2E1E9C1B1A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6179" y="1762126"/>
            <a:ext cx="3333750" cy="3333750"/>
          </a:xfrm>
          <a:prstGeom prst="rect">
            <a:avLst/>
          </a:prstGeom>
        </p:spPr>
      </p:pic>
      <p:sp>
        <p:nvSpPr>
          <p:cNvPr id="9" name="תיבת טקסט 8">
            <a:extLst>
              <a:ext uri="{FF2B5EF4-FFF2-40B4-BE49-F238E27FC236}">
                <a16:creationId xmlns:a16="http://schemas.microsoft.com/office/drawing/2014/main" id="{EAC502F4-A28E-43F2-9B2F-9CB844E5D1EB}"/>
              </a:ext>
            </a:extLst>
          </p:cNvPr>
          <p:cNvSpPr txBox="1"/>
          <p:nvPr/>
        </p:nvSpPr>
        <p:spPr>
          <a:xfrm>
            <a:off x="1284581" y="5177928"/>
            <a:ext cx="1668662" cy="461665"/>
          </a:xfrm>
          <a:prstGeom prst="rect">
            <a:avLst/>
          </a:prstGeom>
          <a:noFill/>
        </p:spPr>
        <p:txBody>
          <a:bodyPr wrap="none" rtlCol="1">
            <a:spAutoFit/>
          </a:bodyPr>
          <a:lstStyle/>
          <a:p>
            <a:r>
              <a:rPr lang="en-US" sz="2400" dirty="0"/>
              <a:t>Yoed Kenett</a:t>
            </a:r>
            <a:endParaRPr lang="he-IL" sz="2400" dirty="0"/>
          </a:p>
        </p:txBody>
      </p:sp>
      <p:sp>
        <p:nvSpPr>
          <p:cNvPr id="10" name="תיבת טקסט 9">
            <a:extLst>
              <a:ext uri="{FF2B5EF4-FFF2-40B4-BE49-F238E27FC236}">
                <a16:creationId xmlns:a16="http://schemas.microsoft.com/office/drawing/2014/main" id="{C3A4EEFE-0083-4ED8-BE82-B38551FBFE0B}"/>
              </a:ext>
            </a:extLst>
          </p:cNvPr>
          <p:cNvSpPr txBox="1"/>
          <p:nvPr/>
        </p:nvSpPr>
        <p:spPr>
          <a:xfrm>
            <a:off x="5244292" y="5177928"/>
            <a:ext cx="1703415" cy="461665"/>
          </a:xfrm>
          <a:prstGeom prst="rect">
            <a:avLst/>
          </a:prstGeom>
          <a:noFill/>
        </p:spPr>
        <p:txBody>
          <a:bodyPr wrap="none" rtlCol="1">
            <a:spAutoFit/>
          </a:bodyPr>
          <a:lstStyle/>
          <a:p>
            <a:r>
              <a:rPr lang="en-US" sz="2400" dirty="0"/>
              <a:t>Roger Beaty</a:t>
            </a:r>
            <a:endParaRPr lang="he-IL" sz="2400" dirty="0"/>
          </a:p>
        </p:txBody>
      </p:sp>
      <p:sp>
        <p:nvSpPr>
          <p:cNvPr id="11" name="תיבת טקסט 10">
            <a:extLst>
              <a:ext uri="{FF2B5EF4-FFF2-40B4-BE49-F238E27FC236}">
                <a16:creationId xmlns:a16="http://schemas.microsoft.com/office/drawing/2014/main" id="{5024CF91-9B1C-41A7-ACE8-020E54904EFF}"/>
              </a:ext>
            </a:extLst>
          </p:cNvPr>
          <p:cNvSpPr txBox="1"/>
          <p:nvPr/>
        </p:nvSpPr>
        <p:spPr>
          <a:xfrm>
            <a:off x="9144269" y="5177927"/>
            <a:ext cx="2004075" cy="461665"/>
          </a:xfrm>
          <a:prstGeom prst="rect">
            <a:avLst/>
          </a:prstGeom>
          <a:noFill/>
        </p:spPr>
        <p:txBody>
          <a:bodyPr wrap="none" rtlCol="1">
            <a:spAutoFit/>
          </a:bodyPr>
          <a:lstStyle/>
          <a:p>
            <a:r>
              <a:rPr lang="en-US" sz="2400" dirty="0"/>
              <a:t>Massimo Stella</a:t>
            </a:r>
            <a:endParaRPr lang="he-IL" sz="2400" dirty="0"/>
          </a:p>
        </p:txBody>
      </p:sp>
    </p:spTree>
    <p:extLst>
      <p:ext uri="{BB962C8B-B14F-4D97-AF65-F5344CB8AC3E}">
        <p14:creationId xmlns:p14="http://schemas.microsoft.com/office/powerpoint/2010/main" val="1190114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מציין מיקום תוכן 8">
            <a:extLst>
              <a:ext uri="{FF2B5EF4-FFF2-40B4-BE49-F238E27FC236}">
                <a16:creationId xmlns:a16="http://schemas.microsoft.com/office/drawing/2014/main" id="{5999EB7F-84C2-4040-8D03-89DCA7C6B2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4128" y="715312"/>
            <a:ext cx="9665189" cy="5427376"/>
          </a:xfrm>
        </p:spPr>
      </p:pic>
      <p:sp>
        <p:nvSpPr>
          <p:cNvPr id="7" name="כותרת 6">
            <a:extLst>
              <a:ext uri="{FF2B5EF4-FFF2-40B4-BE49-F238E27FC236}">
                <a16:creationId xmlns:a16="http://schemas.microsoft.com/office/drawing/2014/main" id="{12E64C1E-C0F4-4528-9935-19ADE49D2C91}"/>
              </a:ext>
            </a:extLst>
          </p:cNvPr>
          <p:cNvSpPr>
            <a:spLocks noGrp="1"/>
          </p:cNvSpPr>
          <p:nvPr>
            <p:ph type="title"/>
          </p:nvPr>
        </p:nvSpPr>
        <p:spPr/>
        <p:txBody>
          <a:bodyPr/>
          <a:lstStyle/>
          <a:p>
            <a:endParaRPr lang="he-IL"/>
          </a:p>
        </p:txBody>
      </p:sp>
    </p:spTree>
    <p:extLst>
      <p:ext uri="{BB962C8B-B14F-4D97-AF65-F5344CB8AC3E}">
        <p14:creationId xmlns:p14="http://schemas.microsoft.com/office/powerpoint/2010/main" val="124251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859A408D-72E4-43E4-9523-F302A87DB4DE}"/>
              </a:ext>
            </a:extLst>
          </p:cNvPr>
          <p:cNvPicPr>
            <a:picLocks noChangeAspect="1"/>
          </p:cNvPicPr>
          <p:nvPr/>
        </p:nvPicPr>
        <p:blipFill>
          <a:blip r:embed="rId2"/>
          <a:stretch>
            <a:fillRect/>
          </a:stretch>
        </p:blipFill>
        <p:spPr>
          <a:xfrm>
            <a:off x="3090443" y="356759"/>
            <a:ext cx="6011114" cy="6144482"/>
          </a:xfrm>
          <a:prstGeom prst="rect">
            <a:avLst/>
          </a:prstGeom>
        </p:spPr>
      </p:pic>
    </p:spTree>
    <p:extLst>
      <p:ext uri="{BB962C8B-B14F-4D97-AF65-F5344CB8AC3E}">
        <p14:creationId xmlns:p14="http://schemas.microsoft.com/office/powerpoint/2010/main" val="247955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Network science</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841248" y="1965960"/>
            <a:ext cx="9720073" cy="4023360"/>
          </a:xfrm>
        </p:spPr>
        <p:txBody>
          <a:bodyPr>
            <a:normAutofit/>
          </a:bodyPr>
          <a:lstStyle/>
          <a:p>
            <a:pPr algn="l" rtl="0">
              <a:lnSpc>
                <a:spcPct val="150000"/>
              </a:lnSpc>
              <a:buFont typeface="Wingdings" panose="05000000000000000000" pitchFamily="2" charset="2"/>
              <a:buChar char="v"/>
            </a:pPr>
            <a:r>
              <a:rPr lang="en-US" sz="3200" dirty="0"/>
              <a:t>Model Information</a:t>
            </a:r>
          </a:p>
          <a:p>
            <a:pPr algn="l" rtl="0">
              <a:lnSpc>
                <a:spcPct val="150000"/>
              </a:lnSpc>
              <a:buFont typeface="Wingdings" panose="05000000000000000000" pitchFamily="2" charset="2"/>
              <a:buChar char="v"/>
            </a:pPr>
            <a:r>
              <a:rPr lang="en-US" sz="3200" dirty="0"/>
              <a:t>Nodes and Edges</a:t>
            </a:r>
          </a:p>
          <a:p>
            <a:pPr algn="l" rtl="0">
              <a:lnSpc>
                <a:spcPct val="150000"/>
              </a:lnSpc>
              <a:buFont typeface="Wingdings" panose="05000000000000000000" pitchFamily="2" charset="2"/>
              <a:buChar char="v"/>
            </a:pPr>
            <a:r>
              <a:rPr lang="en-US" sz="3200" dirty="0"/>
              <a:t>Semantic Networks</a:t>
            </a:r>
          </a:p>
        </p:txBody>
      </p:sp>
      <p:pic>
        <p:nvPicPr>
          <p:cNvPr id="5" name="Picture 2">
            <a:extLst>
              <a:ext uri="{FF2B5EF4-FFF2-40B4-BE49-F238E27FC236}">
                <a16:creationId xmlns:a16="http://schemas.microsoft.com/office/drawing/2014/main" id="{0519DC17-0086-4886-8DE1-23CCB0475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582" y="1047078"/>
            <a:ext cx="4089269" cy="5042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7">
            <a:extLst>
              <a:ext uri="{FF2B5EF4-FFF2-40B4-BE49-F238E27FC236}">
                <a16:creationId xmlns:a16="http://schemas.microsoft.com/office/drawing/2014/main" id="{6305A896-86F1-43F7-92DA-A15646FE4827}"/>
              </a:ext>
            </a:extLst>
          </p:cNvPr>
          <p:cNvSpPr txBox="1"/>
          <p:nvPr/>
        </p:nvSpPr>
        <p:spPr>
          <a:xfrm>
            <a:off x="8066463" y="6161314"/>
            <a:ext cx="2926517" cy="366387"/>
          </a:xfrm>
          <a:prstGeom prst="rect">
            <a:avLst/>
          </a:prstGeom>
          <a:noFill/>
        </p:spPr>
        <p:txBody>
          <a:bodyPr wrap="square" rtlCol="0">
            <a:spAutoFit/>
          </a:bodyPr>
          <a:lstStyle/>
          <a:p>
            <a:r>
              <a:rPr lang="en-US" dirty="0"/>
              <a:t>Collins and Loftus (1975)</a:t>
            </a:r>
          </a:p>
        </p:txBody>
      </p:sp>
    </p:spTree>
    <p:extLst>
      <p:ext uri="{BB962C8B-B14F-4D97-AF65-F5344CB8AC3E}">
        <p14:creationId xmlns:p14="http://schemas.microsoft.com/office/powerpoint/2010/main" val="154186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Multiplex networks</a:t>
            </a:r>
            <a:endParaRPr lang="he-IL" dirty="0"/>
          </a:p>
        </p:txBody>
      </p:sp>
      <p:pic>
        <p:nvPicPr>
          <p:cNvPr id="4" name="תמונה 3">
            <a:extLst>
              <a:ext uri="{FF2B5EF4-FFF2-40B4-BE49-F238E27FC236}">
                <a16:creationId xmlns:a16="http://schemas.microsoft.com/office/drawing/2014/main" id="{B3C30016-38C3-4131-882E-EDA9261CC032}"/>
              </a:ext>
            </a:extLst>
          </p:cNvPr>
          <p:cNvPicPr>
            <a:picLocks noChangeAspect="1"/>
          </p:cNvPicPr>
          <p:nvPr/>
        </p:nvPicPr>
        <p:blipFill rotWithShape="1">
          <a:blip r:embed="rId3"/>
          <a:srcRect l="5299" r="2677"/>
          <a:stretch/>
        </p:blipFill>
        <p:spPr>
          <a:xfrm>
            <a:off x="4808845" y="1836752"/>
            <a:ext cx="7377678" cy="3543632"/>
          </a:xfrm>
          <a:prstGeom prst="rect">
            <a:avLst/>
          </a:prstGeom>
        </p:spPr>
      </p:pic>
      <p:sp>
        <p:nvSpPr>
          <p:cNvPr id="5" name="תיבת טקסט 4">
            <a:extLst>
              <a:ext uri="{FF2B5EF4-FFF2-40B4-BE49-F238E27FC236}">
                <a16:creationId xmlns:a16="http://schemas.microsoft.com/office/drawing/2014/main" id="{DD2AF1E7-A7AD-4AF0-BBF2-3364C1C73927}"/>
              </a:ext>
            </a:extLst>
          </p:cNvPr>
          <p:cNvSpPr txBox="1"/>
          <p:nvPr/>
        </p:nvSpPr>
        <p:spPr>
          <a:xfrm>
            <a:off x="790448" y="6187362"/>
            <a:ext cx="10822432" cy="646331"/>
          </a:xfrm>
          <a:prstGeom prst="rect">
            <a:avLst/>
          </a:prstGeom>
          <a:noFill/>
        </p:spPr>
        <p:txBody>
          <a:bodyPr wrap="square" rtlCol="1">
            <a:spAutoFit/>
          </a:bodyPr>
          <a:lstStyle/>
          <a:p>
            <a:r>
              <a:rPr lang="en-US" dirty="0"/>
              <a:t>Stella, M., &amp; </a:t>
            </a:r>
            <a:r>
              <a:rPr lang="en-US" dirty="0" err="1"/>
              <a:t>Kenett</a:t>
            </a:r>
            <a:r>
              <a:rPr lang="en-US" dirty="0"/>
              <a:t>, Y. N. (2019). Viability in multiplex lexical networks and machine learning characterizes human creativity. Big Data and Cognitive Computing, 3(3), 45.</a:t>
            </a:r>
            <a:endParaRPr lang="he-IL" dirty="0"/>
          </a:p>
        </p:txBody>
      </p:sp>
      <p:sp>
        <p:nvSpPr>
          <p:cNvPr id="6" name="מציין מיקום תוכן 2">
            <a:extLst>
              <a:ext uri="{FF2B5EF4-FFF2-40B4-BE49-F238E27FC236}">
                <a16:creationId xmlns:a16="http://schemas.microsoft.com/office/drawing/2014/main" id="{25CC23DB-A8F6-4320-A4BD-EFD235C47E07}"/>
              </a:ext>
            </a:extLst>
          </p:cNvPr>
          <p:cNvSpPr>
            <a:spLocks noGrp="1"/>
          </p:cNvSpPr>
          <p:nvPr>
            <p:ph idx="1"/>
          </p:nvPr>
        </p:nvSpPr>
        <p:spPr>
          <a:xfrm>
            <a:off x="898398" y="2076450"/>
            <a:ext cx="9720073" cy="4023360"/>
          </a:xfrm>
        </p:spPr>
        <p:txBody>
          <a:bodyPr>
            <a:normAutofit/>
          </a:bodyPr>
          <a:lstStyle/>
          <a:p>
            <a:pPr algn="l" rtl="0">
              <a:lnSpc>
                <a:spcPct val="150000"/>
              </a:lnSpc>
              <a:buFont typeface="Wingdings" panose="05000000000000000000" pitchFamily="2" charset="2"/>
              <a:buChar char="v"/>
            </a:pPr>
            <a:r>
              <a:rPr lang="en-US" sz="3200" dirty="0"/>
              <a:t>Multiplex Networks</a:t>
            </a:r>
          </a:p>
          <a:p>
            <a:pPr algn="l" rtl="0">
              <a:lnSpc>
                <a:spcPct val="150000"/>
              </a:lnSpc>
              <a:buFont typeface="Wingdings" panose="05000000000000000000" pitchFamily="2" charset="2"/>
              <a:buChar char="v"/>
            </a:pPr>
            <a:r>
              <a:rPr lang="en-US" sz="3200" dirty="0"/>
              <a:t>Mental Lexicon</a:t>
            </a:r>
          </a:p>
          <a:p>
            <a:pPr algn="l" rtl="0">
              <a:lnSpc>
                <a:spcPct val="150000"/>
              </a:lnSpc>
              <a:buFont typeface="Wingdings" panose="05000000000000000000" pitchFamily="2" charset="2"/>
              <a:buChar char="v"/>
            </a:pPr>
            <a:r>
              <a:rPr lang="en-US" sz="3200" dirty="0"/>
              <a:t>Largest Viable Cluster (LVC)</a:t>
            </a:r>
          </a:p>
          <a:p>
            <a:pPr algn="l" rtl="0">
              <a:lnSpc>
                <a:spcPct val="150000"/>
              </a:lnSpc>
              <a:buFont typeface="Wingdings" panose="05000000000000000000" pitchFamily="2" charset="2"/>
              <a:buChar char="v"/>
            </a:pPr>
            <a:r>
              <a:rPr lang="en-US" sz="3200" dirty="0"/>
              <a:t>Semantic Fluency Task</a:t>
            </a:r>
          </a:p>
          <a:p>
            <a:pPr algn="l" rtl="0">
              <a:buFont typeface="Wingdings" panose="05000000000000000000" pitchFamily="2" charset="2"/>
              <a:buChar char="v"/>
            </a:pPr>
            <a:endParaRPr lang="en-US" sz="3200" dirty="0"/>
          </a:p>
        </p:txBody>
      </p:sp>
      <p:pic>
        <p:nvPicPr>
          <p:cNvPr id="7" name="תמונה 6">
            <a:extLst>
              <a:ext uri="{FF2B5EF4-FFF2-40B4-BE49-F238E27FC236}">
                <a16:creationId xmlns:a16="http://schemas.microsoft.com/office/drawing/2014/main" id="{2C6EDD66-153E-4210-8EEE-E7B68C807D85}"/>
              </a:ext>
            </a:extLst>
          </p:cNvPr>
          <p:cNvPicPr>
            <a:picLocks noChangeAspect="1"/>
          </p:cNvPicPr>
          <p:nvPr/>
        </p:nvPicPr>
        <p:blipFill>
          <a:blip r:embed="rId4"/>
          <a:stretch>
            <a:fillRect/>
          </a:stretch>
        </p:blipFill>
        <p:spPr>
          <a:xfrm flipH="1">
            <a:off x="4514339" y="2852091"/>
            <a:ext cx="547119" cy="678587"/>
          </a:xfrm>
          <a:prstGeom prst="rect">
            <a:avLst/>
          </a:prstGeom>
        </p:spPr>
      </p:pic>
    </p:spTree>
    <p:extLst>
      <p:ext uri="{BB962C8B-B14F-4D97-AF65-F5344CB8AC3E}">
        <p14:creationId xmlns:p14="http://schemas.microsoft.com/office/powerpoint/2010/main" val="312382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1" nodeType="clickEffect">
                                  <p:stCondLst>
                                    <p:cond delay="0"/>
                                  </p:stCondLst>
                                  <p:endCondLst>
                                    <p:cond evt="onNext" delay="0">
                                      <p:tgtEl>
                                        <p:sldTgt/>
                                      </p:tgtEl>
                                    </p:cond>
                                  </p:endCondLst>
                                  <p:childTnLst>
                                    <p:set>
                                      <p:cBhvr>
                                        <p:cTn id="6" dur="indefinite"/>
                                        <p:tgtEl>
                                          <p:spTgt spid="6">
                                            <p:txEl>
                                              <p:pRg st="1" end="1"/>
                                            </p:txEl>
                                          </p:spTgt>
                                        </p:tgtEl>
                                        <p:attrNameLst>
                                          <p:attrName>style.opacity</p:attrName>
                                        </p:attrNameLst>
                                      </p:cBhvr>
                                      <p:to>
                                        <p:strVal val="0.5"/>
                                      </p:to>
                                    </p:set>
                                    <p:animEffect filter="image" prLst="opacity: 0.5">
                                      <p:cBhvr rctx="IE">
                                        <p:cTn id="7" dur="indefinite"/>
                                        <p:tgtEl>
                                          <p:spTgt spid="6">
                                            <p:txEl>
                                              <p:pRg st="1" end="1"/>
                                            </p:txEl>
                                          </p:spTgt>
                                        </p:tgtEl>
                                      </p:cBhvr>
                                    </p:animEffect>
                                  </p:childTnLst>
                                </p:cTn>
                              </p:par>
                              <p:par>
                                <p:cTn id="8" presetID="9" presetClass="emph" presetSubtype="0" grpId="1" nodeType="withEffect">
                                  <p:stCondLst>
                                    <p:cond delay="0"/>
                                  </p:stCondLst>
                                  <p:endCondLst>
                                    <p:cond evt="onNext" delay="0">
                                      <p:tgtEl>
                                        <p:sldTgt/>
                                      </p:tgtEl>
                                    </p:cond>
                                  </p:endCondLst>
                                  <p:childTnLst>
                                    <p:set>
                                      <p:cBhvr>
                                        <p:cTn id="9" dur="indefinite"/>
                                        <p:tgtEl>
                                          <p:spTgt spid="6">
                                            <p:txEl>
                                              <p:pRg st="2" end="2"/>
                                            </p:txEl>
                                          </p:spTgt>
                                        </p:tgtEl>
                                        <p:attrNameLst>
                                          <p:attrName>style.opacity</p:attrName>
                                        </p:attrNameLst>
                                      </p:cBhvr>
                                      <p:to>
                                        <p:strVal val="0.5"/>
                                      </p:to>
                                    </p:set>
                                    <p:animEffect filter="image" prLst="opacity: 0.5">
                                      <p:cBhvr rctx="IE">
                                        <p:cTn id="10" dur="indefinite"/>
                                        <p:tgtEl>
                                          <p:spTgt spid="6">
                                            <p:txEl>
                                              <p:pRg st="2" end="2"/>
                                            </p:txEl>
                                          </p:spTgt>
                                        </p:tgtEl>
                                      </p:cBhvr>
                                    </p:animEffect>
                                  </p:childTnLst>
                                </p:cTn>
                              </p:par>
                              <p:par>
                                <p:cTn id="11" presetID="9" presetClass="emph" presetSubtype="0" grpId="1" nodeType="withEffect">
                                  <p:stCondLst>
                                    <p:cond delay="0"/>
                                  </p:stCondLst>
                                  <p:endCondLst>
                                    <p:cond evt="onNext" delay="0">
                                      <p:tgtEl>
                                        <p:sldTgt/>
                                      </p:tgtEl>
                                    </p:cond>
                                  </p:endCondLst>
                                  <p:childTnLst>
                                    <p:set>
                                      <p:cBhvr>
                                        <p:cTn id="12" dur="indefinite"/>
                                        <p:tgtEl>
                                          <p:spTgt spid="6">
                                            <p:txEl>
                                              <p:pRg st="3" end="3"/>
                                            </p:txEl>
                                          </p:spTgt>
                                        </p:tgtEl>
                                        <p:attrNameLst>
                                          <p:attrName>style.opacity</p:attrName>
                                        </p:attrNameLst>
                                      </p:cBhvr>
                                      <p:to>
                                        <p:strVal val="0.5"/>
                                      </p:to>
                                    </p:set>
                                    <p:animEffect filter="image" prLst="opacity: 0.5">
                                      <p:cBhvr rctx="IE">
                                        <p:cTn id="13" dur="indefinite"/>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2" nodeType="clickEffect">
                                  <p:stCondLst>
                                    <p:cond delay="0"/>
                                  </p:stCondLst>
                                  <p:childTnLst>
                                    <p:set>
                                      <p:cBhvr>
                                        <p:cTn id="17" dur="indefinite"/>
                                        <p:tgtEl>
                                          <p:spTgt spid="6">
                                            <p:txEl>
                                              <p:pRg st="0" end="0"/>
                                            </p:txEl>
                                          </p:spTgt>
                                        </p:tgtEl>
                                        <p:attrNameLst>
                                          <p:attrName>style.opacity</p:attrName>
                                        </p:attrNameLst>
                                      </p:cBhvr>
                                      <p:to>
                                        <p:strVal val="0.5"/>
                                      </p:to>
                                    </p:set>
                                    <p:animEffect filter="image" prLst="opacity: 0.5">
                                      <p:cBhvr rctx="IE">
                                        <p:cTn id="18" dur="indefinite"/>
                                        <p:tgtEl>
                                          <p:spTgt spid="6">
                                            <p:txEl>
                                              <p:pRg st="0" end="0"/>
                                            </p:txEl>
                                          </p:spTgt>
                                        </p:tgtEl>
                                      </p:cBhvr>
                                    </p:animEffect>
                                  </p:childTnLst>
                                </p:cTn>
                              </p:par>
                              <p:par>
                                <p:cTn id="19" presetID="9" presetClass="emph" presetSubtype="0" grpId="2" nodeType="withEffect">
                                  <p:stCondLst>
                                    <p:cond delay="0"/>
                                  </p:stCondLst>
                                  <p:endCondLst>
                                    <p:cond evt="onNext" delay="0">
                                      <p:tgtEl>
                                        <p:sldTgt/>
                                      </p:tgtEl>
                                    </p:cond>
                                  </p:endCondLst>
                                  <p:childTnLst>
                                    <p:set>
                                      <p:cBhvr>
                                        <p:cTn id="20" dur="indefinite"/>
                                        <p:tgtEl>
                                          <p:spTgt spid="6">
                                            <p:txEl>
                                              <p:pRg st="2" end="2"/>
                                            </p:txEl>
                                          </p:spTgt>
                                        </p:tgtEl>
                                        <p:attrNameLst>
                                          <p:attrName>style.opacity</p:attrName>
                                        </p:attrNameLst>
                                      </p:cBhvr>
                                      <p:to>
                                        <p:strVal val="0.5"/>
                                      </p:to>
                                    </p:set>
                                    <p:animEffect filter="image" prLst="opacity: 0.5">
                                      <p:cBhvr rctx="IE">
                                        <p:cTn id="21" dur="indefinite"/>
                                        <p:tgtEl>
                                          <p:spTgt spid="6">
                                            <p:txEl>
                                              <p:pRg st="2" end="2"/>
                                            </p:txEl>
                                          </p:spTgt>
                                        </p:tgtEl>
                                      </p:cBhvr>
                                    </p:animEffect>
                                  </p:childTnLst>
                                </p:cTn>
                              </p:par>
                              <p:par>
                                <p:cTn id="22" presetID="9" presetClass="emph" presetSubtype="0" grpId="2" nodeType="withEffect">
                                  <p:stCondLst>
                                    <p:cond delay="0"/>
                                  </p:stCondLst>
                                  <p:endCondLst>
                                    <p:cond evt="onNext" delay="0">
                                      <p:tgtEl>
                                        <p:sldTgt/>
                                      </p:tgtEl>
                                    </p:cond>
                                  </p:endCondLst>
                                  <p:childTnLst>
                                    <p:set>
                                      <p:cBhvr>
                                        <p:cTn id="23" dur="indefinite"/>
                                        <p:tgtEl>
                                          <p:spTgt spid="6">
                                            <p:txEl>
                                              <p:pRg st="3" end="3"/>
                                            </p:txEl>
                                          </p:spTgt>
                                        </p:tgtEl>
                                        <p:attrNameLst>
                                          <p:attrName>style.opacity</p:attrName>
                                        </p:attrNameLst>
                                      </p:cBhvr>
                                      <p:to>
                                        <p:strVal val="0.5"/>
                                      </p:to>
                                    </p:set>
                                    <p:animEffect filter="image" prLst="opacity: 0.5">
                                      <p:cBhvr rctx="IE">
                                        <p:cTn id="24" dur="indefinite"/>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3" nodeType="clickEffect">
                                  <p:stCondLst>
                                    <p:cond delay="0"/>
                                  </p:stCondLst>
                                  <p:childTnLst>
                                    <p:set>
                                      <p:cBhvr>
                                        <p:cTn id="28" dur="indefinite"/>
                                        <p:tgtEl>
                                          <p:spTgt spid="6">
                                            <p:txEl>
                                              <p:pRg st="1" end="1"/>
                                            </p:txEl>
                                          </p:spTgt>
                                        </p:tgtEl>
                                        <p:attrNameLst>
                                          <p:attrName>style.opacity</p:attrName>
                                        </p:attrNameLst>
                                      </p:cBhvr>
                                      <p:to>
                                        <p:strVal val="0.5"/>
                                      </p:to>
                                    </p:set>
                                    <p:animEffect filter="image" prLst="opacity: 0.5">
                                      <p:cBhvr rctx="IE">
                                        <p:cTn id="29" dur="indefinite"/>
                                        <p:tgtEl>
                                          <p:spTgt spid="6">
                                            <p:txEl>
                                              <p:pRg st="1" end="1"/>
                                            </p:txEl>
                                          </p:spTgt>
                                        </p:tgtEl>
                                      </p:cBhvr>
                                    </p:animEffect>
                                  </p:childTnLst>
                                </p:cTn>
                              </p:par>
                              <p:par>
                                <p:cTn id="30" presetID="9" presetClass="emph" presetSubtype="0" grpId="3" nodeType="withEffect">
                                  <p:stCondLst>
                                    <p:cond delay="0"/>
                                  </p:stCondLst>
                                  <p:endCondLst>
                                    <p:cond evt="onNext" delay="0">
                                      <p:tgtEl>
                                        <p:sldTgt/>
                                      </p:tgtEl>
                                    </p:cond>
                                  </p:endCondLst>
                                  <p:childTnLst>
                                    <p:set>
                                      <p:cBhvr>
                                        <p:cTn id="31" dur="indefinite"/>
                                        <p:tgtEl>
                                          <p:spTgt spid="6">
                                            <p:txEl>
                                              <p:pRg st="3" end="3"/>
                                            </p:txEl>
                                          </p:spTgt>
                                        </p:tgtEl>
                                        <p:attrNameLst>
                                          <p:attrName>style.opacity</p:attrName>
                                        </p:attrNameLst>
                                      </p:cBhvr>
                                      <p:to>
                                        <p:strVal val="0.5"/>
                                      </p:to>
                                    </p:set>
                                    <p:animEffect filter="image" prLst="opacity: 0.5">
                                      <p:cBhvr rctx="IE">
                                        <p:cTn id="32" dur="indefinite"/>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grpId="4" nodeType="clickEffect">
                                  <p:stCondLst>
                                    <p:cond delay="0"/>
                                  </p:stCondLst>
                                  <p:childTnLst>
                                    <p:set>
                                      <p:cBhvr>
                                        <p:cTn id="36" dur="indefinite"/>
                                        <p:tgtEl>
                                          <p:spTgt spid="6">
                                            <p:txEl>
                                              <p:pRg st="0" end="0"/>
                                            </p:txEl>
                                          </p:spTgt>
                                        </p:tgtEl>
                                        <p:attrNameLst>
                                          <p:attrName>style.opacity</p:attrName>
                                        </p:attrNameLst>
                                      </p:cBhvr>
                                      <p:to>
                                        <p:strVal val="0.5"/>
                                      </p:to>
                                    </p:set>
                                    <p:animEffect filter="image" prLst="opacity: 0.5">
                                      <p:cBhvr rctx="IE">
                                        <p:cTn id="37" dur="indefinite"/>
                                        <p:tgtEl>
                                          <p:spTgt spid="6">
                                            <p:txEl>
                                              <p:pRg st="0" end="0"/>
                                            </p:txEl>
                                          </p:spTgt>
                                        </p:tgtEl>
                                      </p:cBhvr>
                                    </p:animEffect>
                                  </p:childTnLst>
                                </p:cTn>
                              </p:par>
                              <p:par>
                                <p:cTn id="38" presetID="9" presetClass="emph" presetSubtype="0" grpId="4" nodeType="withEffect">
                                  <p:stCondLst>
                                    <p:cond delay="0"/>
                                  </p:stCondLst>
                                  <p:childTnLst>
                                    <p:set>
                                      <p:cBhvr>
                                        <p:cTn id="39" dur="indefinite"/>
                                        <p:tgtEl>
                                          <p:spTgt spid="6">
                                            <p:txEl>
                                              <p:pRg st="1" end="1"/>
                                            </p:txEl>
                                          </p:spTgt>
                                        </p:tgtEl>
                                        <p:attrNameLst>
                                          <p:attrName>style.opacity</p:attrName>
                                        </p:attrNameLst>
                                      </p:cBhvr>
                                      <p:to>
                                        <p:strVal val="0.5"/>
                                      </p:to>
                                    </p:set>
                                    <p:animEffect filter="image" prLst="opacity: 0.5">
                                      <p:cBhvr rctx="IE">
                                        <p:cTn id="40" dur="indefinite"/>
                                        <p:tgtEl>
                                          <p:spTgt spid="6">
                                            <p:txEl>
                                              <p:pRg st="1" end="1"/>
                                            </p:txEl>
                                          </p:spTgt>
                                        </p:tgtEl>
                                      </p:cBhvr>
                                    </p:animEffect>
                                  </p:childTnLst>
                                </p:cTn>
                              </p:par>
                              <p:par>
                                <p:cTn id="41" presetID="9" presetClass="emph" presetSubtype="0" grpId="4" nodeType="withEffect">
                                  <p:stCondLst>
                                    <p:cond delay="0"/>
                                  </p:stCondLst>
                                  <p:childTnLst>
                                    <p:set>
                                      <p:cBhvr>
                                        <p:cTn id="42" dur="indefinite"/>
                                        <p:tgtEl>
                                          <p:spTgt spid="6">
                                            <p:txEl>
                                              <p:pRg st="2" end="2"/>
                                            </p:txEl>
                                          </p:spTgt>
                                        </p:tgtEl>
                                        <p:attrNameLst>
                                          <p:attrName>style.opacity</p:attrName>
                                        </p:attrNameLst>
                                      </p:cBhvr>
                                      <p:to>
                                        <p:strVal val="0.5"/>
                                      </p:to>
                                    </p:set>
                                    <p:animEffect filter="image" prLst="opacity: 0.5">
                                      <p:cBhvr rctx="IE">
                                        <p:cTn id="43" dur="indefinite"/>
                                        <p:tgtEl>
                                          <p:spTgt spid="6">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mph" presetSubtype="0" fill="hold" nodeType="clickEffect">
                                  <p:stCondLst>
                                    <p:cond delay="0"/>
                                  </p:stCondLst>
                                  <p:childTnLst>
                                    <p:animScale>
                                      <p:cBhvr>
                                        <p:cTn id="47" dur="2000" fill="hold"/>
                                        <p:tgtEl>
                                          <p:spTgt spid="4"/>
                                        </p:tgtEl>
                                      </p:cBhvr>
                                      <p:by x="150000" y="150000"/>
                                    </p:animScale>
                                  </p:childTnLst>
                                </p:cTn>
                              </p:par>
                              <p:par>
                                <p:cTn id="48" presetID="42" presetClass="path" presetSubtype="0" accel="50000" decel="50000" fill="hold" nodeType="withEffect">
                                  <p:stCondLst>
                                    <p:cond delay="0"/>
                                  </p:stCondLst>
                                  <p:childTnLst>
                                    <p:animMotion origin="layout" path="M 4.79167E-6 2.59259E-6 L -0.19701 -0.00625 " pathEditMode="relative" rAng="0" ptsTypes="AA">
                                      <p:cBhvr>
                                        <p:cTn id="49" dur="2000" fill="hold"/>
                                        <p:tgtEl>
                                          <p:spTgt spid="4"/>
                                        </p:tgtEl>
                                        <p:attrNameLst>
                                          <p:attrName>ppt_x</p:attrName>
                                          <p:attrName>ppt_y</p:attrName>
                                        </p:attrNameLst>
                                      </p:cBhvr>
                                      <p:rCtr x="-9857" y="-324"/>
                                    </p:animMotion>
                                  </p:childTnLst>
                                </p:cTn>
                              </p:par>
                              <p:par>
                                <p:cTn id="50" presetID="1" presetClass="exit" presetSubtype="0" fill="hold" grpId="0" nodeType="withEffect">
                                  <p:stCondLst>
                                    <p:cond delay="0"/>
                                  </p:stCondLst>
                                  <p:childTnLst>
                                    <p:set>
                                      <p:cBhvr>
                                        <p:cTn id="51" dur="1" fill="hold">
                                          <p:stCondLst>
                                            <p:cond delay="0"/>
                                          </p:stCondLst>
                                        </p:cTn>
                                        <p:tgtEl>
                                          <p:spTgt spid="6">
                                            <p:txEl>
                                              <p:pRg st="0" end="0"/>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6">
                                            <p:txEl>
                                              <p:pRg st="1" end="1"/>
                                            </p:txEl>
                                          </p:spTgt>
                                        </p:tgtEl>
                                        <p:attrNameLst>
                                          <p:attrName>style.visibility</p:attrName>
                                        </p:attrNameLst>
                                      </p:cBhvr>
                                      <p:to>
                                        <p:strVal val="hidden"/>
                                      </p:to>
                                    </p:set>
                                  </p:childTnLst>
                                </p:cTn>
                              </p:par>
                              <p:par>
                                <p:cTn id="54" presetID="1" presetClass="exit" presetSubtype="0" fill="hold" grpId="0" nodeType="withEffect">
                                  <p:stCondLst>
                                    <p:cond delay="0"/>
                                  </p:stCondLst>
                                  <p:childTnLst>
                                    <p:set>
                                      <p:cBhvr>
                                        <p:cTn id="55" dur="1" fill="hold">
                                          <p:stCondLst>
                                            <p:cond delay="0"/>
                                          </p:stCondLst>
                                        </p:cTn>
                                        <p:tgtEl>
                                          <p:spTgt spid="6">
                                            <p:txEl>
                                              <p:pRg st="2" end="2"/>
                                            </p:txEl>
                                          </p:spTgt>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6">
                                            <p:txEl>
                                              <p:pRg st="3" end="3"/>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nodeType="clickEffect">
                                  <p:stCondLst>
                                    <p:cond delay="0"/>
                                  </p:stCondLst>
                                  <p:childTnLst>
                                    <p:animMotion origin="layout" path="M 1.66667E-6 2.22222E-6 L 1.66667E-6 0.00023 L -0.01393 -0.00996 C -0.01472 -0.01065 -0.01628 -0.01111 -0.01628 -0.01158 C -0.01797 -0.01227 -0.01979 -0.01297 -0.02136 -0.0132 C -0.02474 -0.01412 -0.02865 -0.01435 -0.03047 -0.01505 C -0.03451 -0.01713 -0.03841 -0.01898 -0.0418 -0.01991 C -0.04492 -0.02107 -0.04857 -0.02107 -0.05287 -0.02153 C -0.05469 -0.0206 -0.05677 -0.01968 -0.05807 -0.01829 C -0.05886 -0.01759 -0.05938 -0.01597 -0.06042 -0.01505 C -0.06198 -0.01366 -0.0638 -0.01273 -0.06511 -0.01158 C -0.06836 -0.00834 -0.06992 -0.00509 -0.07175 -0.00162 C -0.07253 -0.00023 -0.07253 0.00185 -0.07305 0.00347 C -0.07409 0.00578 -0.07513 0.00787 -0.07643 0.00995 C -0.07669 0.01227 -0.07643 0.01759 -0.07748 0.01666 C -0.0793 0.01528 -0.0806 0.01018 -0.08164 0.00671 C -0.08698 -0.01134 -0.07643 -0.00949 -0.08281 -0.02222 C -0.08594 -0.02963 -0.09037 -0.04051 -0.09479 -0.04306 C -0.09766 -0.04445 -0.09935 -0.04722 -0.10456 -0.04653 C -0.11003 -0.0456 -0.12083 -0.03773 -0.12656 -0.0382 C -0.13919 -0.04259 -0.09935 -0.04097 -0.10169 -0.07986 C -0.10169 -0.08982 -0.10169 -0.09607 -0.10195 -0.1 C -0.10534 -0.10695 -0.10703 -0.11389 -0.11289 -0.11412 C -0.11836 -0.11459 -0.12813 -0.10324 -0.13151 -0.10301 " pathEditMode="relative" rAng="0" ptsTypes="AAAAAAAAAAAAAAAAAAAAAAAA">
                                      <p:cBhvr>
                                        <p:cTn id="65" dur="3000" fill="hold"/>
                                        <p:tgtEl>
                                          <p:spTgt spid="7"/>
                                        </p:tgtEl>
                                        <p:attrNameLst>
                                          <p:attrName>ppt_x</p:attrName>
                                          <p:attrName>ppt_y</p:attrName>
                                        </p:attrNameLst>
                                      </p:cBhvr>
                                      <p:rCtr x="-6576" y="-4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6" grpId="2" build="p"/>
      <p:bldP spid="6" grpId="3" build="p"/>
      <p:bldP spid="6" grpId="4"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67DABA83-C5EC-4A0F-BEAE-3BA81FC28A99}"/>
              </a:ext>
            </a:extLst>
          </p:cNvPr>
          <p:cNvSpPr txBox="1"/>
          <p:nvPr/>
        </p:nvSpPr>
        <p:spPr>
          <a:xfrm>
            <a:off x="7760046" y="6001182"/>
            <a:ext cx="3521676" cy="400110"/>
          </a:xfrm>
          <a:prstGeom prst="rect">
            <a:avLst/>
          </a:prstGeom>
          <a:noFill/>
        </p:spPr>
        <p:txBody>
          <a:bodyPr wrap="square" rtlCol="1">
            <a:spAutoFit/>
          </a:bodyPr>
          <a:lstStyle/>
          <a:p>
            <a:r>
              <a:rPr lang="en-US" sz="2000" dirty="0"/>
              <a:t>Stella, M., &amp; </a:t>
            </a:r>
            <a:r>
              <a:rPr lang="en-US" sz="2000" dirty="0" err="1"/>
              <a:t>Kenett</a:t>
            </a:r>
            <a:r>
              <a:rPr lang="en-US" sz="2000" dirty="0"/>
              <a:t>, Y. N. (2019)</a:t>
            </a:r>
            <a:endParaRPr lang="he-IL" sz="2000" dirty="0"/>
          </a:p>
        </p:txBody>
      </p:sp>
      <p:pic>
        <p:nvPicPr>
          <p:cNvPr id="13" name="תמונה 12">
            <a:extLst>
              <a:ext uri="{FF2B5EF4-FFF2-40B4-BE49-F238E27FC236}">
                <a16:creationId xmlns:a16="http://schemas.microsoft.com/office/drawing/2014/main" id="{99258B12-1C6A-4EB7-8639-FE932CC7A067}"/>
              </a:ext>
            </a:extLst>
          </p:cNvPr>
          <p:cNvPicPr>
            <a:picLocks noChangeAspect="1"/>
          </p:cNvPicPr>
          <p:nvPr/>
        </p:nvPicPr>
        <p:blipFill>
          <a:blip r:embed="rId3"/>
          <a:stretch>
            <a:fillRect/>
          </a:stretch>
        </p:blipFill>
        <p:spPr>
          <a:xfrm>
            <a:off x="6828676" y="-406"/>
            <a:ext cx="5363323" cy="6001588"/>
          </a:xfrm>
          <a:prstGeom prst="rect">
            <a:avLst/>
          </a:prstGeom>
        </p:spPr>
      </p:pic>
      <p:pic>
        <p:nvPicPr>
          <p:cNvPr id="15" name="תמונה 14">
            <a:extLst>
              <a:ext uri="{FF2B5EF4-FFF2-40B4-BE49-F238E27FC236}">
                <a16:creationId xmlns:a16="http://schemas.microsoft.com/office/drawing/2014/main" id="{CA79B445-11E5-4A18-8F28-9EBA2ED1EA87}"/>
              </a:ext>
            </a:extLst>
          </p:cNvPr>
          <p:cNvPicPr>
            <a:picLocks noChangeAspect="1"/>
          </p:cNvPicPr>
          <p:nvPr/>
        </p:nvPicPr>
        <p:blipFill rotWithShape="1">
          <a:blip r:embed="rId4"/>
          <a:srcRect r="4549"/>
          <a:stretch/>
        </p:blipFill>
        <p:spPr>
          <a:xfrm>
            <a:off x="1228145" y="361595"/>
            <a:ext cx="2664234" cy="2638793"/>
          </a:xfrm>
          <a:prstGeom prst="rect">
            <a:avLst/>
          </a:prstGeom>
        </p:spPr>
      </p:pic>
      <p:pic>
        <p:nvPicPr>
          <p:cNvPr id="17" name="תמונה 16">
            <a:extLst>
              <a:ext uri="{FF2B5EF4-FFF2-40B4-BE49-F238E27FC236}">
                <a16:creationId xmlns:a16="http://schemas.microsoft.com/office/drawing/2014/main" id="{DA072342-703A-4E72-90B4-22A6D44B95B2}"/>
              </a:ext>
            </a:extLst>
          </p:cNvPr>
          <p:cNvPicPr>
            <a:picLocks noChangeAspect="1"/>
          </p:cNvPicPr>
          <p:nvPr/>
        </p:nvPicPr>
        <p:blipFill>
          <a:blip r:embed="rId5"/>
          <a:stretch>
            <a:fillRect/>
          </a:stretch>
        </p:blipFill>
        <p:spPr>
          <a:xfrm>
            <a:off x="3714059" y="3000388"/>
            <a:ext cx="2514951" cy="2591162"/>
          </a:xfrm>
          <a:prstGeom prst="rect">
            <a:avLst/>
          </a:prstGeom>
        </p:spPr>
      </p:pic>
    </p:spTree>
    <p:extLst>
      <p:ext uri="{BB962C8B-B14F-4D97-AF65-F5344CB8AC3E}">
        <p14:creationId xmlns:p14="http://schemas.microsoft.com/office/powerpoint/2010/main" val="29791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2B757F-8432-461C-92C0-1CCD67788C9B}"/>
              </a:ext>
            </a:extLst>
          </p:cNvPr>
          <p:cNvSpPr>
            <a:spLocks noGrp="1"/>
          </p:cNvSpPr>
          <p:nvPr>
            <p:ph type="title"/>
          </p:nvPr>
        </p:nvSpPr>
        <p:spPr/>
        <p:txBody>
          <a:bodyPr/>
          <a:lstStyle/>
          <a:p>
            <a:r>
              <a:rPr lang="en-US" dirty="0"/>
              <a:t>General Aim</a:t>
            </a:r>
            <a:endParaRPr lang="he-IL" dirty="0"/>
          </a:p>
        </p:txBody>
      </p:sp>
      <p:sp>
        <p:nvSpPr>
          <p:cNvPr id="4" name="מציין מיקום תוכן 2">
            <a:extLst>
              <a:ext uri="{FF2B5EF4-FFF2-40B4-BE49-F238E27FC236}">
                <a16:creationId xmlns:a16="http://schemas.microsoft.com/office/drawing/2014/main" id="{54F1BC75-54E6-4169-BBCF-489F98E1ADF0}"/>
              </a:ext>
            </a:extLst>
          </p:cNvPr>
          <p:cNvSpPr>
            <a:spLocks noGrp="1"/>
          </p:cNvSpPr>
          <p:nvPr>
            <p:ph idx="1"/>
          </p:nvPr>
        </p:nvSpPr>
        <p:spPr>
          <a:xfrm>
            <a:off x="1024128" y="1790700"/>
            <a:ext cx="9720073" cy="4023360"/>
          </a:xfrm>
        </p:spPr>
        <p:txBody>
          <a:bodyPr>
            <a:normAutofit/>
          </a:bodyPr>
          <a:lstStyle/>
          <a:p>
            <a:pPr algn="l" rtl="0">
              <a:lnSpc>
                <a:spcPct val="150000"/>
              </a:lnSpc>
              <a:buFont typeface="Wingdings" panose="05000000000000000000" pitchFamily="2" charset="2"/>
              <a:buChar char="v"/>
            </a:pPr>
            <a:r>
              <a:rPr lang="en-US" sz="3600" dirty="0"/>
              <a:t>Predict high-level cognition based on mental navigation</a:t>
            </a:r>
          </a:p>
        </p:txBody>
      </p:sp>
    </p:spTree>
    <p:extLst>
      <p:ext uri="{BB962C8B-B14F-4D97-AF65-F5344CB8AC3E}">
        <p14:creationId xmlns:p14="http://schemas.microsoft.com/office/powerpoint/2010/main" val="341668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a:xfrm>
            <a:off x="522514" y="771895"/>
            <a:ext cx="7976260" cy="2351314"/>
          </a:xfrm>
        </p:spPr>
        <p:txBody>
          <a:bodyPr>
            <a:noAutofit/>
          </a:bodyPr>
          <a:lstStyle/>
          <a:p>
            <a:r>
              <a:rPr lang="en-US" sz="16300" dirty="0"/>
              <a:t>Study 1</a:t>
            </a:r>
            <a:endParaRPr lang="he-IL" sz="16300" dirty="0"/>
          </a:p>
        </p:txBody>
      </p:sp>
      <p:pic>
        <p:nvPicPr>
          <p:cNvPr id="1026" name="Picture 2" descr="Openness to Experience - Official Trait Description">
            <a:extLst>
              <a:ext uri="{FF2B5EF4-FFF2-40B4-BE49-F238E27FC236}">
                <a16:creationId xmlns:a16="http://schemas.microsoft.com/office/drawing/2014/main" id="{03F402B4-A17F-4B3A-BBF3-FF6FBCEF5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267" y="3162550"/>
            <a:ext cx="6590797" cy="370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94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Goals</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1790700"/>
            <a:ext cx="9720073" cy="4023360"/>
          </a:xfrm>
        </p:spPr>
        <p:txBody>
          <a:bodyPr>
            <a:normAutofit/>
          </a:bodyPr>
          <a:lstStyle/>
          <a:p>
            <a:pPr algn="l" rtl="0">
              <a:lnSpc>
                <a:spcPct val="150000"/>
              </a:lnSpc>
              <a:buFont typeface="Wingdings" panose="05000000000000000000" pitchFamily="2" charset="2"/>
              <a:buChar char="v"/>
            </a:pPr>
            <a:r>
              <a:rPr lang="en-US" sz="3200" dirty="0"/>
              <a:t>Investigating the role of the mental lexicon in Openness to Experience</a:t>
            </a:r>
          </a:p>
          <a:p>
            <a:pPr algn="l" rtl="0">
              <a:lnSpc>
                <a:spcPct val="150000"/>
              </a:lnSpc>
              <a:buFont typeface="Wingdings" panose="05000000000000000000" pitchFamily="2" charset="2"/>
              <a:buChar char="v"/>
            </a:pPr>
            <a:r>
              <a:rPr lang="en-US" sz="3200" dirty="0"/>
              <a:t>Predicting and classifying Openness to Experience scores using a multiplex network’s measures</a:t>
            </a:r>
          </a:p>
        </p:txBody>
      </p:sp>
    </p:spTree>
    <p:extLst>
      <p:ext uri="{BB962C8B-B14F-4D97-AF65-F5344CB8AC3E}">
        <p14:creationId xmlns:p14="http://schemas.microsoft.com/office/powerpoint/2010/main" val="3452470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CA7B89-5272-4731-93C9-CF12A009C634}"/>
              </a:ext>
            </a:extLst>
          </p:cNvPr>
          <p:cNvSpPr>
            <a:spLocks noGrp="1"/>
          </p:cNvSpPr>
          <p:nvPr>
            <p:ph type="title"/>
          </p:nvPr>
        </p:nvSpPr>
        <p:spPr/>
        <p:txBody>
          <a:bodyPr/>
          <a:lstStyle/>
          <a:p>
            <a:r>
              <a:rPr lang="en-US" dirty="0"/>
              <a:t>Participants</a:t>
            </a:r>
            <a:endParaRPr lang="he-IL" dirty="0"/>
          </a:p>
        </p:txBody>
      </p:sp>
      <p:sp>
        <p:nvSpPr>
          <p:cNvPr id="3" name="מציין מיקום תוכן 2">
            <a:extLst>
              <a:ext uri="{FF2B5EF4-FFF2-40B4-BE49-F238E27FC236}">
                <a16:creationId xmlns:a16="http://schemas.microsoft.com/office/drawing/2014/main" id="{3ECC94C7-6C63-497D-B60C-BC398FA4AD9E}"/>
              </a:ext>
            </a:extLst>
          </p:cNvPr>
          <p:cNvSpPr>
            <a:spLocks noGrp="1"/>
          </p:cNvSpPr>
          <p:nvPr>
            <p:ph idx="1"/>
          </p:nvPr>
        </p:nvSpPr>
        <p:spPr>
          <a:xfrm>
            <a:off x="1024128" y="1938969"/>
            <a:ext cx="9720073" cy="3866919"/>
          </a:xfrm>
        </p:spPr>
        <p:txBody>
          <a:bodyPr>
            <a:normAutofit/>
          </a:bodyPr>
          <a:lstStyle/>
          <a:p>
            <a:pPr algn="l" rtl="0">
              <a:lnSpc>
                <a:spcPct val="150000"/>
              </a:lnSpc>
              <a:buFont typeface="Wingdings" panose="05000000000000000000" pitchFamily="2" charset="2"/>
              <a:buChar char="v"/>
            </a:pPr>
            <a:r>
              <a:rPr lang="en-US" sz="3200" dirty="0"/>
              <a:t>Data obtained from Beaty et al., 2018 included 163 participants (113 women, mean age = 22.50 years, SD = 5.79)</a:t>
            </a:r>
          </a:p>
          <a:p>
            <a:pPr algn="l" rtl="0">
              <a:lnSpc>
                <a:spcPct val="150000"/>
              </a:lnSpc>
              <a:buFont typeface="Wingdings" panose="05000000000000000000" pitchFamily="2" charset="2"/>
              <a:buChar char="v"/>
            </a:pPr>
            <a:r>
              <a:rPr lang="en-US" sz="3200" dirty="0"/>
              <a:t>Calculating low and high openness groups</a:t>
            </a:r>
          </a:p>
        </p:txBody>
      </p:sp>
      <p:sp>
        <p:nvSpPr>
          <p:cNvPr id="4" name="מציין מיקום תוכן 2">
            <a:extLst>
              <a:ext uri="{FF2B5EF4-FFF2-40B4-BE49-F238E27FC236}">
                <a16:creationId xmlns:a16="http://schemas.microsoft.com/office/drawing/2014/main" id="{A8B24AAF-012D-4A62-BD56-202C84A6EF72}"/>
              </a:ext>
            </a:extLst>
          </p:cNvPr>
          <p:cNvSpPr txBox="1">
            <a:spLocks/>
          </p:cNvSpPr>
          <p:nvPr/>
        </p:nvSpPr>
        <p:spPr>
          <a:xfrm>
            <a:off x="1024128" y="6048260"/>
            <a:ext cx="9805453" cy="687820"/>
          </a:xfrm>
          <a:prstGeom prst="rect">
            <a:avLst/>
          </a:prstGeom>
        </p:spPr>
        <p:txBody>
          <a:bodyPr vert="horz" lIns="45720" tIns="45720" rIns="45720" bIns="45720" rtlCol="0">
            <a:normAutofit fontScale="85000" lnSpcReduction="10000"/>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lgn="l" rtl="0">
              <a:buNone/>
            </a:pPr>
            <a:r>
              <a:rPr lang="en-US" sz="1800" dirty="0"/>
              <a:t>Beaty, R. E., Kenett, Y. N., Christensen, A. P., Rosenberg, M. D., </a:t>
            </a:r>
            <a:r>
              <a:rPr lang="en-US" sz="1800" dirty="0" err="1"/>
              <a:t>Benedek</a:t>
            </a:r>
            <a:r>
              <a:rPr lang="en-US" sz="1800" dirty="0"/>
              <a:t>, M., Chen, Q., Fink, A., </a:t>
            </a:r>
            <a:r>
              <a:rPr lang="en-US" sz="1800" dirty="0" err="1"/>
              <a:t>Qiu</a:t>
            </a:r>
            <a:r>
              <a:rPr lang="en-US" sz="1800" dirty="0"/>
              <a:t>, J., </a:t>
            </a:r>
            <a:r>
              <a:rPr lang="en-US" sz="1800" dirty="0" err="1"/>
              <a:t>Kwapil</a:t>
            </a:r>
            <a:r>
              <a:rPr lang="en-US" sz="1800" dirty="0"/>
              <a:t>, T. R., Kane, M. J., &amp; Silvia, P. J. (2018). Robust prediction of individual creative ability from brain functional connectivity. Proceedings of the National Academy of Sciences, 115(5), 1087–1092. https://doi.org/10.1073/PNAS.1713532115</a:t>
            </a:r>
          </a:p>
        </p:txBody>
      </p:sp>
      <p:sp>
        <p:nvSpPr>
          <p:cNvPr id="5" name="מציין מיקום תוכן 2">
            <a:extLst>
              <a:ext uri="{FF2B5EF4-FFF2-40B4-BE49-F238E27FC236}">
                <a16:creationId xmlns:a16="http://schemas.microsoft.com/office/drawing/2014/main" id="{9D333D34-53B4-41FA-942B-E859BA6F1773}"/>
              </a:ext>
            </a:extLst>
          </p:cNvPr>
          <p:cNvSpPr txBox="1">
            <a:spLocks/>
          </p:cNvSpPr>
          <p:nvPr/>
        </p:nvSpPr>
        <p:spPr>
          <a:xfrm>
            <a:off x="1109508" y="3684897"/>
            <a:ext cx="9720073" cy="4023360"/>
          </a:xfrm>
          <a:prstGeom prst="rect">
            <a:avLst/>
          </a:prstGeom>
        </p:spPr>
        <p:txBody>
          <a:bodyPr vert="horz" lIns="45720" tIns="45720" rIns="45720" bIns="45720" rtlCol="0">
            <a:normAutofit/>
          </a:bodyPr>
          <a:lst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457200" indent="-457200" algn="l" rtl="0">
              <a:buFont typeface="+mj-lt"/>
              <a:buAutoNum type="arabicPeriod"/>
            </a:pPr>
            <a:endParaRPr lang="he-IL" dirty="0"/>
          </a:p>
        </p:txBody>
      </p:sp>
    </p:spTree>
    <p:extLst>
      <p:ext uri="{BB962C8B-B14F-4D97-AF65-F5344CB8AC3E}">
        <p14:creationId xmlns:p14="http://schemas.microsoft.com/office/powerpoint/2010/main" val="2732055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אינטגרל">
  <a:themeElements>
    <a:clrScheme name="אינטגרל">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אינטגרל">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אינטגרל">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14785</TotalTime>
  <Words>1795</Words>
  <Application>Microsoft Office PowerPoint</Application>
  <PresentationFormat>Widescreen</PresentationFormat>
  <Paragraphs>225</Paragraphs>
  <Slides>27</Slides>
  <Notes>25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 Black</vt:lpstr>
      <vt:lpstr>Calibri</vt:lpstr>
      <vt:lpstr>Times New Roman</vt:lpstr>
      <vt:lpstr>TimesItalic</vt:lpstr>
      <vt:lpstr>Tw Cen MT</vt:lpstr>
      <vt:lpstr>Tw Cen MT Condensed</vt:lpstr>
      <vt:lpstr>Wingdings</vt:lpstr>
      <vt:lpstr>Wingdings 3</vt:lpstr>
      <vt:lpstr>אינטגרל</vt:lpstr>
      <vt:lpstr>Predicting and Classifying Cognitive and Psychological Traits Using Computational Multiplex Networks</vt:lpstr>
      <vt:lpstr>Complex Behavior</vt:lpstr>
      <vt:lpstr>Network science</vt:lpstr>
      <vt:lpstr>Multiplex networks</vt:lpstr>
      <vt:lpstr>PowerPoint Presentation</vt:lpstr>
      <vt:lpstr>General Aim</vt:lpstr>
      <vt:lpstr>Study 1</vt:lpstr>
      <vt:lpstr>Goals</vt:lpstr>
      <vt:lpstr>Participants</vt:lpstr>
      <vt:lpstr>Methods</vt:lpstr>
      <vt:lpstr>Data analysis</vt:lpstr>
      <vt:lpstr>Results – comparison and correlation</vt:lpstr>
      <vt:lpstr>Results – Classification and Prediction</vt:lpstr>
      <vt:lpstr>Model Specificity</vt:lpstr>
      <vt:lpstr>Conclusions and discussion</vt:lpstr>
      <vt:lpstr>Study 2</vt:lpstr>
      <vt:lpstr>Goals</vt:lpstr>
      <vt:lpstr>Method</vt:lpstr>
      <vt:lpstr>Results – Openness To Experience Prediction</vt:lpstr>
      <vt:lpstr>Results – Creativity (AUT) Prediction</vt:lpstr>
      <vt:lpstr>Results – Creativity (ICAA) Prediction</vt:lpstr>
      <vt:lpstr>Conclusions and discussion</vt:lpstr>
      <vt:lpstr>Limitations</vt:lpstr>
      <vt:lpstr>General Discussion</vt:lpstr>
      <vt:lpstr>Thanks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classifying Openness to experience using multiplex networks measurements</dc:title>
  <dc:creator>gal samuel</dc:creator>
  <cp:lastModifiedBy>gal samuel</cp:lastModifiedBy>
  <cp:revision>154</cp:revision>
  <dcterms:created xsi:type="dcterms:W3CDTF">2021-08-22T16:29:56Z</dcterms:created>
  <dcterms:modified xsi:type="dcterms:W3CDTF">2022-10-20T06:06:58Z</dcterms:modified>
</cp:coreProperties>
</file>