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789" r:id="rId1"/>
  </p:sldMasterIdLst>
  <p:sldIdLst>
    <p:sldId id="256" r:id="rId2"/>
    <p:sldId id="259" r:id="rId3"/>
    <p:sldId id="281" r:id="rId4"/>
    <p:sldId id="260" r:id="rId5"/>
    <p:sldId id="261" r:id="rId6"/>
    <p:sldId id="262" r:id="rId7"/>
    <p:sldId id="263" r:id="rId8"/>
    <p:sldId id="264" r:id="rId9"/>
    <p:sldId id="266" r:id="rId10"/>
    <p:sldId id="275" r:id="rId11"/>
    <p:sldId id="282" r:id="rId12"/>
    <p:sldId id="276" r:id="rId13"/>
    <p:sldId id="271" r:id="rId14"/>
    <p:sldId id="274" r:id="rId15"/>
    <p:sldId id="27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297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0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79FFCED-9B0D-4D71-817A-6FF7456A50CF}" type="doc">
      <dgm:prSet loTypeId="urn:microsoft.com/office/officeart/2005/8/layout/chevron1" loCatId="process" qsTypeId="urn:microsoft.com/office/officeart/2005/8/quickstyle/3d3" qsCatId="3D" csTypeId="urn:microsoft.com/office/officeart/2005/8/colors/accent2_2" csCatId="accent2" phldr="1"/>
      <dgm:spPr/>
    </dgm:pt>
    <dgm:pt modelId="{AC0F0B68-5D47-44B6-9CF4-EDE0DF8EF5F8}">
      <dgm:prSet phldrT="[טקסט]"/>
      <dgm:spPr/>
      <dgm:t>
        <a:bodyPr/>
        <a:lstStyle/>
        <a:p>
          <a:pPr>
            <a:defRPr cap="all"/>
          </a:pPr>
          <a:r>
            <a:rPr lang="en-US" dirty="0"/>
            <a:t>Data acquisition</a:t>
          </a:r>
          <a:endParaRPr lang="en-IL" dirty="0"/>
        </a:p>
      </dgm:t>
    </dgm:pt>
    <dgm:pt modelId="{463C96E1-5FF3-47DB-A89F-6DBBCFAEC14E}" type="parTrans" cxnId="{1880D09A-6BA1-4D61-AAF9-11E23A60A2E5}">
      <dgm:prSet/>
      <dgm:spPr/>
      <dgm:t>
        <a:bodyPr/>
        <a:lstStyle/>
        <a:p>
          <a:endParaRPr lang="en-IL"/>
        </a:p>
      </dgm:t>
    </dgm:pt>
    <dgm:pt modelId="{1CF835A4-6549-48C1-B6AA-A81112863445}" type="sibTrans" cxnId="{1880D09A-6BA1-4D61-AAF9-11E23A60A2E5}">
      <dgm:prSet/>
      <dgm:spPr/>
      <dgm:t>
        <a:bodyPr/>
        <a:lstStyle/>
        <a:p>
          <a:endParaRPr lang="en-IL"/>
        </a:p>
      </dgm:t>
    </dgm:pt>
    <dgm:pt modelId="{3212DFBC-BCDB-49B5-AFBA-A813F1A2BD81}">
      <dgm:prSet phldrT="[טקסט]"/>
      <dgm:spPr/>
      <dgm:t>
        <a:bodyPr/>
        <a:lstStyle/>
        <a:p>
          <a:pPr>
            <a:defRPr cap="all"/>
          </a:pPr>
          <a:r>
            <a:rPr lang="en-US" b="0" i="0"/>
            <a:t>Exploratory data analysis</a:t>
          </a:r>
          <a:endParaRPr lang="en-IL" dirty="0"/>
        </a:p>
      </dgm:t>
    </dgm:pt>
    <dgm:pt modelId="{50E7DDCF-EDF5-4FD9-8CCA-514C42CF82D6}" type="parTrans" cxnId="{420167D0-F6CC-4251-8B67-08697B0C5FF9}">
      <dgm:prSet/>
      <dgm:spPr/>
      <dgm:t>
        <a:bodyPr/>
        <a:lstStyle/>
        <a:p>
          <a:endParaRPr lang="en-IL"/>
        </a:p>
      </dgm:t>
    </dgm:pt>
    <dgm:pt modelId="{DF4259F7-7865-4CA3-800E-80AD04B482A7}" type="sibTrans" cxnId="{420167D0-F6CC-4251-8B67-08697B0C5FF9}">
      <dgm:prSet/>
      <dgm:spPr/>
      <dgm:t>
        <a:bodyPr/>
        <a:lstStyle/>
        <a:p>
          <a:endParaRPr lang="en-IL"/>
        </a:p>
      </dgm:t>
    </dgm:pt>
    <dgm:pt modelId="{74076A06-4CC7-48FB-BE69-18544D47F7DC}">
      <dgm:prSet/>
      <dgm:spPr/>
      <dgm:t>
        <a:bodyPr/>
        <a:lstStyle/>
        <a:p>
          <a:pPr>
            <a:defRPr cap="all"/>
          </a:pPr>
          <a:r>
            <a:rPr lang="en-US"/>
            <a:t>Machine Learning</a:t>
          </a:r>
          <a:endParaRPr lang="en-IL"/>
        </a:p>
      </dgm:t>
    </dgm:pt>
    <dgm:pt modelId="{0825F759-1945-4AD3-836A-4B61FC9C1ACF}" type="parTrans" cxnId="{E8223116-73E6-4C6B-8B0D-A70BF6D7383E}">
      <dgm:prSet/>
      <dgm:spPr/>
      <dgm:t>
        <a:bodyPr/>
        <a:lstStyle/>
        <a:p>
          <a:endParaRPr lang="en-IL"/>
        </a:p>
      </dgm:t>
    </dgm:pt>
    <dgm:pt modelId="{E960EE5B-DBEA-4D56-B9D8-999D2D87EA28}" type="sibTrans" cxnId="{E8223116-73E6-4C6B-8B0D-A70BF6D7383E}">
      <dgm:prSet/>
      <dgm:spPr/>
      <dgm:t>
        <a:bodyPr/>
        <a:lstStyle/>
        <a:p>
          <a:endParaRPr lang="en-IL"/>
        </a:p>
      </dgm:t>
    </dgm:pt>
    <dgm:pt modelId="{F3CC0F04-36FB-46A9-B2B1-B637EFF013C2}">
      <dgm:prSet phldrT="[טקסט]"/>
      <dgm:spPr/>
      <dgm:t>
        <a:bodyPr/>
        <a:lstStyle/>
        <a:p>
          <a:pPr>
            <a:defRPr cap="all"/>
          </a:pPr>
          <a:r>
            <a:rPr lang="en-US"/>
            <a:t>Data cleaning  </a:t>
          </a:r>
          <a:endParaRPr lang="en-IL"/>
        </a:p>
      </dgm:t>
    </dgm:pt>
    <dgm:pt modelId="{B95BDE59-4378-400A-B526-14BF53AF955B}" type="sibTrans" cxnId="{E6279805-99D2-416A-B7E9-9DF695246237}">
      <dgm:prSet/>
      <dgm:spPr/>
      <dgm:t>
        <a:bodyPr/>
        <a:lstStyle/>
        <a:p>
          <a:endParaRPr lang="en-IL"/>
        </a:p>
      </dgm:t>
    </dgm:pt>
    <dgm:pt modelId="{6833CF82-F085-4FD5-8BDC-5D99B3218B1C}" type="parTrans" cxnId="{E6279805-99D2-416A-B7E9-9DF695246237}">
      <dgm:prSet/>
      <dgm:spPr/>
      <dgm:t>
        <a:bodyPr/>
        <a:lstStyle/>
        <a:p>
          <a:endParaRPr lang="en-IL"/>
        </a:p>
      </dgm:t>
    </dgm:pt>
    <dgm:pt modelId="{F6BD4C0E-F355-4790-A67D-12483B1F163B}" type="pres">
      <dgm:prSet presAssocID="{E79FFCED-9B0D-4D71-817A-6FF7456A50CF}" presName="Name0" presStyleCnt="0">
        <dgm:presLayoutVars>
          <dgm:dir/>
          <dgm:animLvl val="lvl"/>
          <dgm:resizeHandles val="exact"/>
        </dgm:presLayoutVars>
      </dgm:prSet>
      <dgm:spPr/>
    </dgm:pt>
    <dgm:pt modelId="{D491351D-213F-4C9C-AAC1-4DAE090BAFD8}" type="pres">
      <dgm:prSet presAssocID="{AC0F0B68-5D47-44B6-9CF4-EDE0DF8EF5F8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288855-11DA-4B57-8EEA-D269848A565B}" type="pres">
      <dgm:prSet presAssocID="{1CF835A4-6549-48C1-B6AA-A81112863445}" presName="parTxOnlySpace" presStyleCnt="0"/>
      <dgm:spPr/>
    </dgm:pt>
    <dgm:pt modelId="{371E19E3-18A1-44A9-A403-F2AF0860EEA5}" type="pres">
      <dgm:prSet presAssocID="{F3CC0F04-36FB-46A9-B2B1-B637EFF013C2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A10814-2AF7-4006-917C-C0AA8E121290}" type="pres">
      <dgm:prSet presAssocID="{B95BDE59-4378-400A-B526-14BF53AF955B}" presName="parTxOnlySpace" presStyleCnt="0"/>
      <dgm:spPr/>
    </dgm:pt>
    <dgm:pt modelId="{D9FE712E-1347-45FA-8084-C4371AC80B18}" type="pres">
      <dgm:prSet presAssocID="{3212DFBC-BCDB-49B5-AFBA-A813F1A2BD81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9AFF8E2-0666-4748-A0AE-C6A553A950C6}" type="pres">
      <dgm:prSet presAssocID="{DF4259F7-7865-4CA3-800E-80AD04B482A7}" presName="parTxOnlySpace" presStyleCnt="0"/>
      <dgm:spPr/>
    </dgm:pt>
    <dgm:pt modelId="{E733FFB2-A91C-4908-9FC2-4E72566F2F71}" type="pres">
      <dgm:prSet presAssocID="{74076A06-4CC7-48FB-BE69-18544D47F7DC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09EADA0-94BE-4CE5-BCA0-26D58CEA9F15}" type="presOf" srcId="{AC0F0B68-5D47-44B6-9CF4-EDE0DF8EF5F8}" destId="{D491351D-213F-4C9C-AAC1-4DAE090BAFD8}" srcOrd="0" destOrd="0" presId="urn:microsoft.com/office/officeart/2005/8/layout/chevron1"/>
    <dgm:cxn modelId="{E6279805-99D2-416A-B7E9-9DF695246237}" srcId="{E79FFCED-9B0D-4D71-817A-6FF7456A50CF}" destId="{F3CC0F04-36FB-46A9-B2B1-B637EFF013C2}" srcOrd="1" destOrd="0" parTransId="{6833CF82-F085-4FD5-8BDC-5D99B3218B1C}" sibTransId="{B95BDE59-4378-400A-B526-14BF53AF955B}"/>
    <dgm:cxn modelId="{989858DA-C71E-4150-86EC-398252E295E2}" type="presOf" srcId="{3212DFBC-BCDB-49B5-AFBA-A813F1A2BD81}" destId="{D9FE712E-1347-45FA-8084-C4371AC80B18}" srcOrd="0" destOrd="0" presId="urn:microsoft.com/office/officeart/2005/8/layout/chevron1"/>
    <dgm:cxn modelId="{69D55AA6-D04F-4CB8-A828-4B016168A6AF}" type="presOf" srcId="{F3CC0F04-36FB-46A9-B2B1-B637EFF013C2}" destId="{371E19E3-18A1-44A9-A403-F2AF0860EEA5}" srcOrd="0" destOrd="0" presId="urn:microsoft.com/office/officeart/2005/8/layout/chevron1"/>
    <dgm:cxn modelId="{6AA980BF-47AD-45AD-B0EC-B134B0AD751B}" type="presOf" srcId="{E79FFCED-9B0D-4D71-817A-6FF7456A50CF}" destId="{F6BD4C0E-F355-4790-A67D-12483B1F163B}" srcOrd="0" destOrd="0" presId="urn:microsoft.com/office/officeart/2005/8/layout/chevron1"/>
    <dgm:cxn modelId="{1880D09A-6BA1-4D61-AAF9-11E23A60A2E5}" srcId="{E79FFCED-9B0D-4D71-817A-6FF7456A50CF}" destId="{AC0F0B68-5D47-44B6-9CF4-EDE0DF8EF5F8}" srcOrd="0" destOrd="0" parTransId="{463C96E1-5FF3-47DB-A89F-6DBBCFAEC14E}" sibTransId="{1CF835A4-6549-48C1-B6AA-A81112863445}"/>
    <dgm:cxn modelId="{A02332F9-7AF8-481E-9A6E-2EAB1D9E9656}" type="presOf" srcId="{74076A06-4CC7-48FB-BE69-18544D47F7DC}" destId="{E733FFB2-A91C-4908-9FC2-4E72566F2F71}" srcOrd="0" destOrd="0" presId="urn:microsoft.com/office/officeart/2005/8/layout/chevron1"/>
    <dgm:cxn modelId="{E8223116-73E6-4C6B-8B0D-A70BF6D7383E}" srcId="{E79FFCED-9B0D-4D71-817A-6FF7456A50CF}" destId="{74076A06-4CC7-48FB-BE69-18544D47F7DC}" srcOrd="3" destOrd="0" parTransId="{0825F759-1945-4AD3-836A-4B61FC9C1ACF}" sibTransId="{E960EE5B-DBEA-4D56-B9D8-999D2D87EA28}"/>
    <dgm:cxn modelId="{420167D0-F6CC-4251-8B67-08697B0C5FF9}" srcId="{E79FFCED-9B0D-4D71-817A-6FF7456A50CF}" destId="{3212DFBC-BCDB-49B5-AFBA-A813F1A2BD81}" srcOrd="2" destOrd="0" parTransId="{50E7DDCF-EDF5-4FD9-8CCA-514C42CF82D6}" sibTransId="{DF4259F7-7865-4CA3-800E-80AD04B482A7}"/>
    <dgm:cxn modelId="{71749990-C420-4A03-8984-8EE52DDA29D9}" type="presParOf" srcId="{F6BD4C0E-F355-4790-A67D-12483B1F163B}" destId="{D491351D-213F-4C9C-AAC1-4DAE090BAFD8}" srcOrd="0" destOrd="0" presId="urn:microsoft.com/office/officeart/2005/8/layout/chevron1"/>
    <dgm:cxn modelId="{B1568993-E7A8-4F29-8910-F39EFB481D16}" type="presParOf" srcId="{F6BD4C0E-F355-4790-A67D-12483B1F163B}" destId="{D2288855-11DA-4B57-8EEA-D269848A565B}" srcOrd="1" destOrd="0" presId="urn:microsoft.com/office/officeart/2005/8/layout/chevron1"/>
    <dgm:cxn modelId="{36393053-D22D-4AF4-9928-980566E94991}" type="presParOf" srcId="{F6BD4C0E-F355-4790-A67D-12483B1F163B}" destId="{371E19E3-18A1-44A9-A403-F2AF0860EEA5}" srcOrd="2" destOrd="0" presId="urn:microsoft.com/office/officeart/2005/8/layout/chevron1"/>
    <dgm:cxn modelId="{BD9B9093-5E9A-4593-90A7-A7B0E60D455A}" type="presParOf" srcId="{F6BD4C0E-F355-4790-A67D-12483B1F163B}" destId="{30A10814-2AF7-4006-917C-C0AA8E121290}" srcOrd="3" destOrd="0" presId="urn:microsoft.com/office/officeart/2005/8/layout/chevron1"/>
    <dgm:cxn modelId="{7B5EC3BC-ADA1-4C1C-AFA8-05871CFC1CCE}" type="presParOf" srcId="{F6BD4C0E-F355-4790-A67D-12483B1F163B}" destId="{D9FE712E-1347-45FA-8084-C4371AC80B18}" srcOrd="4" destOrd="0" presId="urn:microsoft.com/office/officeart/2005/8/layout/chevron1"/>
    <dgm:cxn modelId="{5624690D-E93C-4375-ADAD-9A5C38E6117E}" type="presParOf" srcId="{F6BD4C0E-F355-4790-A67D-12483B1F163B}" destId="{59AFF8E2-0666-4748-A0AE-C6A553A950C6}" srcOrd="5" destOrd="0" presId="urn:microsoft.com/office/officeart/2005/8/layout/chevron1"/>
    <dgm:cxn modelId="{7E328C8C-AC3F-491E-AE11-112696311E57}" type="presParOf" srcId="{F6BD4C0E-F355-4790-A67D-12483B1F163B}" destId="{E733FFB2-A91C-4908-9FC2-4E72566F2F71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91351D-213F-4C9C-AAC1-4DAE090BAFD8}">
      <dsp:nvSpPr>
        <dsp:cNvPr id="0" name=""/>
        <dsp:cNvSpPr/>
      </dsp:nvSpPr>
      <dsp:spPr>
        <a:xfrm>
          <a:off x="3292" y="1152598"/>
          <a:ext cx="1916364" cy="766545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1200" kern="1200" dirty="0"/>
            <a:t>Data acquisition</a:t>
          </a:r>
          <a:endParaRPr lang="en-IL" sz="1200" kern="1200" dirty="0"/>
        </a:p>
      </dsp:txBody>
      <dsp:txXfrm>
        <a:off x="386565" y="1152598"/>
        <a:ext cx="1149819" cy="766545"/>
      </dsp:txXfrm>
    </dsp:sp>
    <dsp:sp modelId="{371E19E3-18A1-44A9-A403-F2AF0860EEA5}">
      <dsp:nvSpPr>
        <dsp:cNvPr id="0" name=""/>
        <dsp:cNvSpPr/>
      </dsp:nvSpPr>
      <dsp:spPr>
        <a:xfrm>
          <a:off x="1728019" y="1152598"/>
          <a:ext cx="1916364" cy="766545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1200" kern="1200"/>
            <a:t>Data cleaning  </a:t>
          </a:r>
          <a:endParaRPr lang="en-IL" sz="1200" kern="1200"/>
        </a:p>
      </dsp:txBody>
      <dsp:txXfrm>
        <a:off x="2111292" y="1152598"/>
        <a:ext cx="1149819" cy="766545"/>
      </dsp:txXfrm>
    </dsp:sp>
    <dsp:sp modelId="{D9FE712E-1347-45FA-8084-C4371AC80B18}">
      <dsp:nvSpPr>
        <dsp:cNvPr id="0" name=""/>
        <dsp:cNvSpPr/>
      </dsp:nvSpPr>
      <dsp:spPr>
        <a:xfrm>
          <a:off x="3452747" y="1152598"/>
          <a:ext cx="1916364" cy="766545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1200" b="0" i="0" kern="1200"/>
            <a:t>Exploratory data analysis</a:t>
          </a:r>
          <a:endParaRPr lang="en-IL" sz="1200" kern="1200" dirty="0"/>
        </a:p>
      </dsp:txBody>
      <dsp:txXfrm>
        <a:off x="3836020" y="1152598"/>
        <a:ext cx="1149819" cy="766545"/>
      </dsp:txXfrm>
    </dsp:sp>
    <dsp:sp modelId="{E733FFB2-A91C-4908-9FC2-4E72566F2F71}">
      <dsp:nvSpPr>
        <dsp:cNvPr id="0" name=""/>
        <dsp:cNvSpPr/>
      </dsp:nvSpPr>
      <dsp:spPr>
        <a:xfrm>
          <a:off x="5177475" y="1152598"/>
          <a:ext cx="1916364" cy="766545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1200" kern="1200"/>
            <a:t>Machine Learning</a:t>
          </a:r>
          <a:endParaRPr lang="en-IL" sz="1200" kern="1200"/>
        </a:p>
      </dsp:txBody>
      <dsp:txXfrm>
        <a:off x="5560748" y="1152598"/>
        <a:ext cx="1149819" cy="7665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184DA70-C731-4C70-880D-CCD4705E623C}" type="datetime1">
              <a:rPr lang="en-US" smtClean="0"/>
              <a:t>6/28/2021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836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6/28/2021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2213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587DA83-5663-4C9C-B9AA-0B40A3DAFF81}" type="datetime1">
              <a:rPr lang="en-US" smtClean="0"/>
              <a:t>6/28/2021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863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6/28/2021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739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7669AF7-7BEB-44E4-9852-375E34362B5B}" type="datetime1">
              <a:rPr lang="en-US" smtClean="0"/>
              <a:t>6/28/2021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9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6/28/2021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373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6/28/2021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062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6/28/2021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717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6/28/2021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961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2BEA474-078D-4E9B-9B14-09A87B19DC46}" type="datetime1">
              <a:rPr lang="en-US" smtClean="0"/>
              <a:t>6/28/2021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247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D986-8816-4272-A432-0437A28A9828}" type="datetime1">
              <a:rPr lang="en-US" smtClean="0"/>
              <a:t>6/28/2021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728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62D6E202-B606-4609-B914-27C9371A1F6D}" type="datetime1">
              <a:rPr lang="en-US" smtClean="0"/>
              <a:t>6/28/2021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20109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alSarIL/GlobalWarmAnalyze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gnuscmd.com/co2-prices-in-germany-and-other-countries-is-ets-not-enough/" TargetMode="External"/><Relationship Id="rId2" Type="http://schemas.openxmlformats.org/officeDocument/2006/relationships/hyperlink" Target="https://en.wikipedia.org/wiki/Women's_100_metres_world_record_progressio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E4A1607-6F6D-441E-858E-EC77CC5163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11341" y="736616"/>
            <a:ext cx="7800453" cy="84905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 dirty="0" smtClean="0"/>
              <a:t>Global Warming</a:t>
            </a:r>
            <a:endParaRPr lang="en-IL" sz="5400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3A979F1F-0C4B-4E03-8CC0-64DC776804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72195" y="4760125"/>
            <a:ext cx="4684386" cy="1474675"/>
          </a:xfrm>
        </p:spPr>
        <p:txBody>
          <a:bodyPr>
            <a:norm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final </a:t>
            </a:r>
            <a:r>
              <a:rPr lang="en-US" sz="2000" dirty="0">
                <a:solidFill>
                  <a:schemeClr val="bg1"/>
                </a:solidFill>
              </a:rPr>
              <a:t>project</a:t>
            </a:r>
            <a:endParaRPr lang="en-IL" sz="2000" dirty="0">
              <a:solidFill>
                <a:schemeClr val="bg1"/>
              </a:solidFill>
            </a:endParaRPr>
          </a:p>
        </p:txBody>
      </p:sp>
      <p:sp>
        <p:nvSpPr>
          <p:cNvPr id="9" name="כותרת 1">
            <a:extLst>
              <a:ext uri="{FF2B5EF4-FFF2-40B4-BE49-F238E27FC236}">
                <a16:creationId xmlns:a16="http://schemas.microsoft.com/office/drawing/2014/main" id="{FED0EBB4-DCA9-445C-9C0C-44197EFBD6DD}"/>
              </a:ext>
            </a:extLst>
          </p:cNvPr>
          <p:cNvSpPr txBox="1">
            <a:spLocks/>
          </p:cNvSpPr>
          <p:nvPr/>
        </p:nvSpPr>
        <p:spPr>
          <a:xfrm>
            <a:off x="1305501" y="5831186"/>
            <a:ext cx="3401961" cy="523682"/>
          </a:xfrm>
          <a:prstGeom prst="rect">
            <a:avLst/>
          </a:prstGeom>
        </p:spPr>
        <p:txBody>
          <a:bodyPr lIns="91440" tIns="45720" rIns="91440" bIns="4572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kern="1200" spc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2000" b="1" dirty="0" smtClean="0">
                <a:solidFill>
                  <a:schemeClr val="bg1"/>
                </a:solidFill>
              </a:rPr>
              <a:t>Gal </a:t>
            </a:r>
            <a:r>
              <a:rPr lang="en-US" sz="2000" b="1" dirty="0" err="1" smtClean="0">
                <a:solidFill>
                  <a:schemeClr val="bg1"/>
                </a:solidFill>
              </a:rPr>
              <a:t>Sar</a:t>
            </a:r>
            <a:r>
              <a:rPr lang="en-US" sz="2000" b="1" dirty="0" smtClean="0">
                <a:solidFill>
                  <a:schemeClr val="bg1"/>
                </a:solidFill>
              </a:rPr>
              <a:t> Israel</a:t>
            </a:r>
            <a:endParaRPr lang="en-US" sz="2000" b="1" dirty="0">
              <a:solidFill>
                <a:schemeClr val="bg1"/>
              </a:solidFill>
            </a:endParaRPr>
          </a:p>
          <a:p>
            <a:pPr>
              <a:spcAft>
                <a:spcPts val="600"/>
              </a:spcAft>
            </a:pPr>
            <a:r>
              <a:rPr lang="en-US" sz="2000" b="1" dirty="0" smtClean="0">
                <a:solidFill>
                  <a:schemeClr val="bg1"/>
                </a:solidFill>
              </a:rPr>
              <a:t>        Mor Fishman</a:t>
            </a:r>
            <a:endParaRPr lang="en-IL" sz="2000" b="1" dirty="0">
              <a:solidFill>
                <a:schemeClr val="bg1"/>
              </a:solidFill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192048"/>
            <a:ext cx="17634" cy="73103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9522" rIns="0" bIns="-952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043" y="1803513"/>
            <a:ext cx="4258301" cy="2901102"/>
          </a:xfrm>
          <a:prstGeom prst="rect">
            <a:avLst/>
          </a:prstGeom>
        </p:spPr>
      </p:pic>
      <p:pic>
        <p:nvPicPr>
          <p:cNvPr id="6" name="Picture 5">
            <a:hlinkClick r:id="rId3"/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5660" y="1585667"/>
            <a:ext cx="2472267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751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689636A-C7CA-40BD-84D1-10671A31C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424" y="621440"/>
            <a:ext cx="10058400" cy="1450757"/>
          </a:xfrm>
        </p:spPr>
        <p:txBody>
          <a:bodyPr anchor="ctr">
            <a:no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EDA -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subplot </a:t>
            </a:r>
            <a:r>
              <a:rPr lang="en-US" b="1" dirty="0"/>
              <a:t/>
            </a:r>
            <a:br>
              <a:rPr lang="en-US" b="1" dirty="0"/>
            </a:br>
            <a:endParaRPr lang="en-IL" dirty="0">
              <a:solidFill>
                <a:srgbClr val="FFFFFF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024664D-83C0-483B-B0FB-21E13EACAF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1589"/>
            <a:ext cx="32060" cy="134022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7457" rIns="0" bIns="-17457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L" altLang="en-IL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IL" altLang="en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תיבת טקסט 15">
            <a:extLst>
              <a:ext uri="{FF2B5EF4-FFF2-40B4-BE49-F238E27FC236}">
                <a16:creationId xmlns:a16="http://schemas.microsoft.com/office/drawing/2014/main" id="{1D09B1E8-1524-48C2-B21E-DD95BB8A24BE}"/>
              </a:ext>
            </a:extLst>
          </p:cNvPr>
          <p:cNvSpPr txBox="1"/>
          <p:nvPr/>
        </p:nvSpPr>
        <p:spPr>
          <a:xfrm>
            <a:off x="1843625" y="2162523"/>
            <a:ext cx="30137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Temperature v CO2 Fossil</a:t>
            </a:r>
            <a:endParaRPr lang="en-IL" sz="2000" dirty="0"/>
          </a:p>
        </p:txBody>
      </p:sp>
      <p:sp>
        <p:nvSpPr>
          <p:cNvPr id="13" name="תיבת טקסט 12">
            <a:extLst>
              <a:ext uri="{FF2B5EF4-FFF2-40B4-BE49-F238E27FC236}">
                <a16:creationId xmlns:a16="http://schemas.microsoft.com/office/drawing/2014/main" id="{7D43B9D1-E31A-46F5-AC21-80CB351D934B}"/>
              </a:ext>
            </a:extLst>
          </p:cNvPr>
          <p:cNvSpPr txBox="1"/>
          <p:nvPr/>
        </p:nvSpPr>
        <p:spPr>
          <a:xfrm>
            <a:off x="6812082" y="2117360"/>
            <a:ext cx="4127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Temperature v Natural Gas Demand</a:t>
            </a:r>
            <a:endParaRPr lang="en-IL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481" y="2562633"/>
            <a:ext cx="5133975" cy="32480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8677" y="2562633"/>
            <a:ext cx="5257800" cy="322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455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689636A-C7CA-40BD-84D1-10671A31C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424" y="621440"/>
            <a:ext cx="10058400" cy="1450757"/>
          </a:xfrm>
        </p:spPr>
        <p:txBody>
          <a:bodyPr anchor="ctr">
            <a:no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EDA -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subplot </a:t>
            </a:r>
            <a:r>
              <a:rPr lang="en-US" b="1" dirty="0"/>
              <a:t/>
            </a:r>
            <a:br>
              <a:rPr lang="en-US" b="1" dirty="0"/>
            </a:br>
            <a:endParaRPr lang="en-IL" dirty="0">
              <a:solidFill>
                <a:srgbClr val="FFFFFF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024664D-83C0-483B-B0FB-21E13EACAF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1589"/>
            <a:ext cx="32060" cy="134022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7457" rIns="0" bIns="-17457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L" altLang="en-IL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IL" altLang="en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תיבת טקסט 15">
            <a:extLst>
              <a:ext uri="{FF2B5EF4-FFF2-40B4-BE49-F238E27FC236}">
                <a16:creationId xmlns:a16="http://schemas.microsoft.com/office/drawing/2014/main" id="{1D09B1E8-1524-48C2-B21E-DD95BB8A24BE}"/>
              </a:ext>
            </a:extLst>
          </p:cNvPr>
          <p:cNvSpPr txBox="1"/>
          <p:nvPr/>
        </p:nvSpPr>
        <p:spPr>
          <a:xfrm>
            <a:off x="1606119" y="2151113"/>
            <a:ext cx="33969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Temperature v Oil Production</a:t>
            </a:r>
            <a:endParaRPr lang="en-IL" sz="2000" dirty="0"/>
          </a:p>
        </p:txBody>
      </p:sp>
      <p:sp>
        <p:nvSpPr>
          <p:cNvPr id="13" name="תיבת טקסט 12">
            <a:extLst>
              <a:ext uri="{FF2B5EF4-FFF2-40B4-BE49-F238E27FC236}">
                <a16:creationId xmlns:a16="http://schemas.microsoft.com/office/drawing/2014/main" id="{7D43B9D1-E31A-46F5-AC21-80CB351D934B}"/>
              </a:ext>
            </a:extLst>
          </p:cNvPr>
          <p:cNvSpPr txBox="1"/>
          <p:nvPr/>
        </p:nvSpPr>
        <p:spPr>
          <a:xfrm>
            <a:off x="6752706" y="2162523"/>
            <a:ext cx="4127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Temperature v Oil Demand</a:t>
            </a:r>
            <a:endParaRPr lang="en-IL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992" y="2562633"/>
            <a:ext cx="5124450" cy="31337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0391" y="2562633"/>
            <a:ext cx="5133975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545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689636A-C7CA-40BD-84D1-10671A31C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60" y="636277"/>
            <a:ext cx="10058400" cy="1450757"/>
          </a:xfrm>
        </p:spPr>
        <p:txBody>
          <a:bodyPr anchor="ctr">
            <a:no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   EDA </a:t>
            </a:r>
            <a:r>
              <a:rPr lang="en-US" dirty="0">
                <a:solidFill>
                  <a:srgbClr val="FFFFFF"/>
                </a:solidFill>
              </a:rPr>
              <a:t>- scattering </a:t>
            </a:r>
            <a:r>
              <a:rPr lang="en-US" b="1" dirty="0"/>
              <a:t/>
            </a:r>
            <a:br>
              <a:rPr lang="en-US" b="1" dirty="0"/>
            </a:br>
            <a:endParaRPr lang="en-IL" dirty="0">
              <a:solidFill>
                <a:srgbClr val="FFFFFF"/>
              </a:solidFill>
            </a:endParaRPr>
          </a:p>
        </p:txBody>
      </p:sp>
      <p:sp>
        <p:nvSpPr>
          <p:cNvPr id="11" name="מציין מיקום תוכן 10">
            <a:extLst>
              <a:ext uri="{FF2B5EF4-FFF2-40B4-BE49-F238E27FC236}">
                <a16:creationId xmlns:a16="http://schemas.microsoft.com/office/drawing/2014/main" id="{4ED262BC-EEA5-442D-A920-AEE5BC39F3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217" y="2149856"/>
            <a:ext cx="6845421" cy="3760891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What does the graph contain?</a:t>
            </a:r>
            <a:endParaRPr lang="he-IL" b="1" dirty="0"/>
          </a:p>
          <a:p>
            <a:pPr lvl="1"/>
            <a:r>
              <a:rPr lang="en-US" sz="2000" dirty="0" smtClean="0"/>
              <a:t>X= Causes of Global Warming as scaled and after PCA</a:t>
            </a:r>
            <a:endParaRPr lang="en-US" sz="2000" dirty="0"/>
          </a:p>
          <a:p>
            <a:pPr lvl="1"/>
            <a:r>
              <a:rPr lang="en-US" sz="2000" dirty="0" smtClean="0"/>
              <a:t>Y= Temperature</a:t>
            </a:r>
          </a:p>
          <a:p>
            <a:pPr lvl="1"/>
            <a:r>
              <a:rPr lang="en-US" sz="2000" dirty="0" smtClean="0"/>
              <a:t>Colors= Years, as the color gets brighter, years are more advanced</a:t>
            </a:r>
            <a:endParaRPr lang="en-US" sz="2000" dirty="0"/>
          </a:p>
          <a:p>
            <a:r>
              <a:rPr lang="en-US" b="1" dirty="0"/>
              <a:t>Conclusions </a:t>
            </a:r>
            <a:endParaRPr lang="he-IL" b="1" dirty="0"/>
          </a:p>
          <a:p>
            <a:pPr lvl="1"/>
            <a:r>
              <a:rPr lang="en-US" sz="2000" dirty="0" smtClean="0">
                <a:solidFill>
                  <a:schemeClr val="tx1"/>
                </a:solidFill>
              </a:rPr>
              <a:t>We can see there’s </a:t>
            </a:r>
            <a:r>
              <a:rPr lang="en-US" sz="2000" dirty="0" err="1" smtClean="0">
                <a:solidFill>
                  <a:schemeClr val="tx1"/>
                </a:solidFill>
              </a:rPr>
              <a:t>coleration</a:t>
            </a:r>
            <a:r>
              <a:rPr lang="en-US" sz="2000" dirty="0" smtClean="0">
                <a:solidFill>
                  <a:schemeClr val="tx1"/>
                </a:solidFill>
              </a:rPr>
              <a:t> between the causes to temperature which results the global warming problem, as the temperature rises, the causes also “rises”</a:t>
            </a:r>
            <a:endParaRPr lang="en-US" sz="2000" dirty="0">
              <a:solidFill>
                <a:schemeClr val="tx1"/>
              </a:solidFill>
            </a:endParaRP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According to the x-axis</a:t>
            </a:r>
            <a:r>
              <a:rPr lang="en-US" sz="2000" dirty="0" smtClean="0">
                <a:solidFill>
                  <a:schemeClr val="tx1"/>
                </a:solidFill>
              </a:rPr>
              <a:t>, and y-axis, the causes growth simultaneously</a:t>
            </a:r>
            <a:endParaRPr lang="en-IL" sz="20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024664D-83C0-483B-B0FB-21E13EACAF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1589"/>
            <a:ext cx="32060" cy="134022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7457" rIns="0" bIns="-17457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L" altLang="en-IL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IL" altLang="en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3159" y="2012632"/>
            <a:ext cx="4619625" cy="429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705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689636A-C7CA-40BD-84D1-10671A31C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13" y="366616"/>
            <a:ext cx="10058400" cy="1450757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Machine learning</a:t>
            </a:r>
            <a:endParaRPr lang="en-IL" dirty="0">
              <a:solidFill>
                <a:srgbClr val="FFFFFF"/>
              </a:solidFill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6D0E690-FE96-4AC1-B2B6-4CE4E5977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513" y="1226235"/>
            <a:ext cx="5177987" cy="34283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Using `</a:t>
            </a:r>
            <a:r>
              <a:rPr lang="en-US" dirty="0" err="1"/>
              <a:t>sklearn</a:t>
            </a:r>
            <a:r>
              <a:rPr lang="en-US" dirty="0"/>
              <a:t>` library and linear regression,</a:t>
            </a:r>
          </a:p>
          <a:p>
            <a:pPr marL="0" indent="0">
              <a:buNone/>
            </a:pPr>
            <a:r>
              <a:rPr lang="en-US" dirty="0"/>
              <a:t>we were able to tweak the model that predicts</a:t>
            </a:r>
          </a:p>
          <a:p>
            <a:pPr marL="0" indent="0">
              <a:buNone/>
            </a:pPr>
            <a:r>
              <a:rPr lang="en-US" dirty="0" smtClean="0"/>
              <a:t>if the causes does makes “Global Warming”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024664D-83C0-483B-B0FB-21E13EACAF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1589"/>
            <a:ext cx="32060" cy="134022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7457" rIns="0" bIns="-17457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L" altLang="en-IL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IL" altLang="en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6" name="Picture 2" descr="Machine learning: The future of digital marketing | AppsFlyer">
            <a:extLst>
              <a:ext uri="{FF2B5EF4-FFF2-40B4-BE49-F238E27FC236}">
                <a16:creationId xmlns:a16="http://schemas.microsoft.com/office/drawing/2014/main" id="{A7B9EF37-5146-4A46-A412-CFAD3C59B4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871" y="2445899"/>
            <a:ext cx="6085485" cy="319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0390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689636A-C7CA-40BD-84D1-10671A31C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253" y="228600"/>
            <a:ext cx="10058400" cy="1450757"/>
          </a:xfrm>
        </p:spPr>
        <p:txBody>
          <a:bodyPr anchor="ctr">
            <a:norm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   Machine </a:t>
            </a:r>
            <a:r>
              <a:rPr lang="en-US" dirty="0">
                <a:solidFill>
                  <a:srgbClr val="FFFFFF"/>
                </a:solidFill>
              </a:rPr>
              <a:t>learning - linear regression</a:t>
            </a:r>
            <a:endParaRPr lang="en-IL" dirty="0">
              <a:solidFill>
                <a:srgbClr val="FFFFFF"/>
              </a:solidFill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6D0E690-FE96-4AC1-B2B6-4CE4E5977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698" y="1907177"/>
            <a:ext cx="5392337" cy="41851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columns studied in the machine are: </a:t>
            </a:r>
            <a:r>
              <a:rPr lang="en-US" dirty="0" smtClean="0"/>
              <a:t>CO2 fossil, </a:t>
            </a:r>
            <a:r>
              <a:rPr lang="en-US" dirty="0"/>
              <a:t>Natural Gas Demand</a:t>
            </a:r>
            <a:r>
              <a:rPr lang="en-US" dirty="0" smtClean="0"/>
              <a:t>, Oil </a:t>
            </a:r>
            <a:r>
              <a:rPr lang="en-US" dirty="0"/>
              <a:t>Production, Oil Demand</a:t>
            </a:r>
          </a:p>
          <a:p>
            <a:pPr marL="0" indent="0">
              <a:buNone/>
            </a:pPr>
            <a:r>
              <a:rPr lang="en-US" dirty="0"/>
              <a:t>There is an accuracy of almost </a:t>
            </a:r>
            <a:r>
              <a:rPr lang="en-US" dirty="0" smtClean="0"/>
              <a:t>74%.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But when the OLS regression results were checked, we realized that there was an error and that the condition was too high, so we had to pinpoint the model</a:t>
            </a:r>
            <a:r>
              <a:rPr lang="en-US" dirty="0" smtClean="0"/>
              <a:t>.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Most of the data is limited by time, thus we </a:t>
            </a:r>
            <a:r>
              <a:rPr lang="en-US" dirty="0" err="1" smtClean="0"/>
              <a:t>tweeked</a:t>
            </a:r>
            <a:r>
              <a:rPr lang="en-US" dirty="0" smtClean="0"/>
              <a:t> the prediction as much as possible with current data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024664D-83C0-483B-B0FB-21E13EACAF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1589"/>
            <a:ext cx="32060" cy="134022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7457" rIns="0" bIns="-17457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L" altLang="en-IL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IL" altLang="en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7461" y="1557826"/>
            <a:ext cx="5065457" cy="94498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7724" y="2603382"/>
            <a:ext cx="4683712" cy="3957892"/>
          </a:xfrm>
          <a:prstGeom prst="rect">
            <a:avLst/>
          </a:prstGeom>
        </p:spPr>
      </p:pic>
      <p:sp>
        <p:nvSpPr>
          <p:cNvPr id="13" name="אליפסה 12">
            <a:extLst>
              <a:ext uri="{FF2B5EF4-FFF2-40B4-BE49-F238E27FC236}">
                <a16:creationId xmlns:a16="http://schemas.microsoft.com/office/drawing/2014/main" id="{391CE383-4FA0-433F-9CDB-0ABA9F9CE3EC}"/>
              </a:ext>
            </a:extLst>
          </p:cNvPr>
          <p:cNvSpPr/>
          <p:nvPr/>
        </p:nvSpPr>
        <p:spPr>
          <a:xfrm>
            <a:off x="9138062" y="5500276"/>
            <a:ext cx="1989117" cy="2948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5" name="אליפסה 14">
            <a:extLst>
              <a:ext uri="{FF2B5EF4-FFF2-40B4-BE49-F238E27FC236}">
                <a16:creationId xmlns:a16="http://schemas.microsoft.com/office/drawing/2014/main" id="{CF409EC6-539A-47B6-93BD-EEE90B00F4AB}"/>
              </a:ext>
            </a:extLst>
          </p:cNvPr>
          <p:cNvSpPr/>
          <p:nvPr/>
        </p:nvSpPr>
        <p:spPr>
          <a:xfrm>
            <a:off x="7038282" y="6092342"/>
            <a:ext cx="4353784" cy="30847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89003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689636A-C7CA-40BD-84D1-10671A31C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434" y="392229"/>
            <a:ext cx="10058400" cy="1450757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Machine learning - model’s result</a:t>
            </a:r>
            <a:endParaRPr lang="en-IL" dirty="0">
              <a:solidFill>
                <a:srgbClr val="FFFFFF"/>
              </a:solidFill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6D0E690-FE96-4AC1-B2B6-4CE4E5977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287" y="1479129"/>
            <a:ext cx="6498898" cy="26788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In conclusion, we find that the causes does meet the Global Warming main problem, with enough data we can accomplish a good precision of what will come.</a:t>
            </a:r>
          </a:p>
          <a:p>
            <a:pPr marL="0" indent="0">
              <a:buNone/>
            </a:pPr>
            <a:r>
              <a:rPr lang="en-US" b="1" dirty="0" smtClean="0"/>
              <a:t>The more years, data and info we will gather, we can understand more about it effects.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024664D-83C0-483B-B0FB-21E13EACAF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1589"/>
            <a:ext cx="32060" cy="134022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7457" rIns="0" bIns="-17457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L" altLang="en-IL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IL" altLang="en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7724" y="4031673"/>
            <a:ext cx="2311453" cy="215753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6622" y="1954917"/>
            <a:ext cx="2884872" cy="4406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367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4C5F50D-359B-4674-B420-1433ED36F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813" y="561710"/>
            <a:ext cx="10058400" cy="1450757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Our research - Intro</a:t>
            </a:r>
            <a:endParaRPr lang="en-IL" dirty="0">
              <a:solidFill>
                <a:srgbClr val="FFFFFF"/>
              </a:solidFill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477FE24-00A2-4398-8090-5E22CEAA12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983" y="1765900"/>
            <a:ext cx="10058400" cy="1639891"/>
          </a:xfrm>
        </p:spPr>
        <p:txBody>
          <a:bodyPr>
            <a:normAutofit/>
          </a:bodyPr>
          <a:lstStyle/>
          <a:p>
            <a:r>
              <a:rPr lang="en-US" sz="2200" dirty="0" smtClean="0"/>
              <a:t>Can we understand what will be in 10 years from now with global warming?  </a:t>
            </a:r>
          </a:p>
        </p:txBody>
      </p:sp>
      <p:graphicFrame>
        <p:nvGraphicFramePr>
          <p:cNvPr id="7" name="דיאגרמה 6">
            <a:extLst>
              <a:ext uri="{FF2B5EF4-FFF2-40B4-BE49-F238E27FC236}">
                <a16:creationId xmlns:a16="http://schemas.microsoft.com/office/drawing/2014/main" id="{091DBF1B-546D-4B89-81C4-A6458EC277E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58819064"/>
              </p:ext>
            </p:extLst>
          </p:nvPr>
        </p:nvGraphicFramePr>
        <p:xfrm>
          <a:off x="259775" y="2111705"/>
          <a:ext cx="7097132" cy="30717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54586" y="4057001"/>
            <a:ext cx="3926774" cy="2439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40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4C5F50D-359B-4674-B420-1433ED36F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813" y="561710"/>
            <a:ext cx="10058400" cy="1450757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Our research - Intro</a:t>
            </a:r>
            <a:endParaRPr lang="en-IL" dirty="0">
              <a:solidFill>
                <a:srgbClr val="FFFFFF"/>
              </a:solidFill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477FE24-00A2-4398-8090-5E22CEAA12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679" y="2694435"/>
            <a:ext cx="10058400" cy="163989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200" dirty="0" smtClean="0"/>
              <a:t>Main known effects that causes global warming: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 smtClean="0"/>
              <a:t>CO2 Fossil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 smtClean="0"/>
              <a:t>Oil industry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 smtClean="0"/>
              <a:t>Natural gas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7387" y="2303010"/>
            <a:ext cx="3708936" cy="1708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9783" y="3492791"/>
            <a:ext cx="2268806" cy="182088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3926" y="4011810"/>
            <a:ext cx="2775857" cy="1814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955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8FEA1FE-B3C4-4462-B6E4-78E0CF619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439" y="680089"/>
            <a:ext cx="10058400" cy="1450757"/>
          </a:xfrm>
        </p:spPr>
        <p:txBody>
          <a:bodyPr anchor="ctr">
            <a:no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Data sources - crawling</a:t>
            </a:r>
            <a:r>
              <a:rPr lang="en-US" dirty="0"/>
              <a:t/>
            </a:r>
            <a:br>
              <a:rPr lang="en-US" dirty="0"/>
            </a:br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60AC598-5F61-4978-9148-57B388027F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489" y="2446254"/>
            <a:ext cx="10370301" cy="35028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hlinkClick r:id="rId2" tooltip="Women's 100 metres world record progression"/>
              </a:rPr>
              <a:t/>
            </a:r>
            <a:br>
              <a:rPr lang="en-US" dirty="0">
                <a:hlinkClick r:id="rId2" tooltip="Women's 100 metres world record progression"/>
              </a:rPr>
            </a:br>
            <a:endParaRPr lang="en-US" dirty="0"/>
          </a:p>
        </p:txBody>
      </p:sp>
      <p:sp>
        <p:nvSpPr>
          <p:cNvPr id="11" name="מציין מיקום תוכן 2">
            <a:extLst>
              <a:ext uri="{FF2B5EF4-FFF2-40B4-BE49-F238E27FC236}">
                <a16:creationId xmlns:a16="http://schemas.microsoft.com/office/drawing/2014/main" id="{0477FE24-00A2-4398-8090-5E22CEAA1205}"/>
              </a:ext>
            </a:extLst>
          </p:cNvPr>
          <p:cNvSpPr txBox="1">
            <a:spLocks/>
          </p:cNvSpPr>
          <p:nvPr/>
        </p:nvSpPr>
        <p:spPr>
          <a:xfrm>
            <a:off x="140311" y="2262042"/>
            <a:ext cx="10058400" cy="16398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400" dirty="0" smtClean="0">
                <a:solidFill>
                  <a:srgbClr val="202124"/>
                </a:solidFill>
                <a:latin typeface="inherit"/>
              </a:rPr>
              <a:t>   One </a:t>
            </a:r>
            <a:r>
              <a:rPr lang="en-US" altLang="en-US" sz="2400" dirty="0">
                <a:solidFill>
                  <a:srgbClr val="202124"/>
                </a:solidFill>
                <a:latin typeface="inherit"/>
              </a:rPr>
              <a:t>of the things that </a:t>
            </a:r>
            <a:r>
              <a:rPr lang="en-US" altLang="en-US" sz="2400" dirty="0" smtClean="0">
                <a:solidFill>
                  <a:srgbClr val="202124"/>
                </a:solidFill>
                <a:latin typeface="inherit"/>
              </a:rPr>
              <a:t>affects on </a:t>
            </a:r>
            <a:r>
              <a:rPr lang="en-US" altLang="en-US" sz="2400" dirty="0">
                <a:solidFill>
                  <a:srgbClr val="202124"/>
                </a:solidFill>
                <a:latin typeface="inherit"/>
              </a:rPr>
              <a:t>global warming </a:t>
            </a:r>
            <a:r>
              <a:rPr lang="en-US" altLang="en-US" sz="2400" dirty="0" smtClean="0">
                <a:solidFill>
                  <a:srgbClr val="202124"/>
                </a:solidFill>
                <a:latin typeface="inherit"/>
              </a:rPr>
              <a:t>– </a:t>
            </a:r>
            <a:r>
              <a:rPr lang="en-US" altLang="en-US" sz="2400" dirty="0" smtClean="0">
                <a:solidFill>
                  <a:srgbClr val="202124"/>
                </a:solidFill>
                <a:latin typeface="inherit"/>
                <a:hlinkClick r:id="rId3"/>
              </a:rPr>
              <a:t>CO2</a:t>
            </a:r>
            <a:r>
              <a:rPr lang="en-US" altLang="en-US" sz="700" dirty="0" smtClean="0">
                <a:solidFill>
                  <a:schemeClr val="tx1"/>
                </a:solidFill>
              </a:rPr>
              <a:t> </a:t>
            </a:r>
            <a:endParaRPr lang="en-US" altLang="en-US" sz="2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99715"/>
            <a:ext cx="65" cy="25776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9522" rIns="0" bIns="-952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3890" y="3758589"/>
            <a:ext cx="5332297" cy="2741843"/>
          </a:xfrm>
          <a:prstGeom prst="rect">
            <a:avLst/>
          </a:prstGeom>
        </p:spPr>
      </p:pic>
      <p:sp>
        <p:nvSpPr>
          <p:cNvPr id="13" name="מציין מיקום תוכן 2">
            <a:extLst>
              <a:ext uri="{FF2B5EF4-FFF2-40B4-BE49-F238E27FC236}">
                <a16:creationId xmlns:a16="http://schemas.microsoft.com/office/drawing/2014/main" id="{0477FE24-00A2-4398-8090-5E22CEAA1205}"/>
              </a:ext>
            </a:extLst>
          </p:cNvPr>
          <p:cNvSpPr txBox="1">
            <a:spLocks/>
          </p:cNvSpPr>
          <p:nvPr/>
        </p:nvSpPr>
        <p:spPr>
          <a:xfrm>
            <a:off x="8162854" y="6383727"/>
            <a:ext cx="2648793" cy="3576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400" dirty="0" smtClean="0">
                <a:solidFill>
                  <a:srgbClr val="202124"/>
                </a:solidFill>
                <a:latin typeface="inherit"/>
              </a:rPr>
              <a:t>For example </a:t>
            </a:r>
            <a:endParaRPr lang="en-US" altLang="en-US" sz="2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8116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689636A-C7CA-40BD-84D1-10671A31C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579" y="459856"/>
            <a:ext cx="10058400" cy="1450757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Crawling </a:t>
            </a:r>
            <a:endParaRPr lang="en-IL" dirty="0">
              <a:solidFill>
                <a:srgbClr val="FFFFFF"/>
              </a:solidFill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6D0E690-FE96-4AC1-B2B6-4CE4E5977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99" y="1761187"/>
            <a:ext cx="4867186" cy="3193294"/>
          </a:xfrm>
        </p:spPr>
        <p:txBody>
          <a:bodyPr>
            <a:normAutofit/>
          </a:bodyPr>
          <a:lstStyle/>
          <a:p>
            <a:r>
              <a:rPr lang="en-US" dirty="0"/>
              <a:t>We </a:t>
            </a:r>
            <a:r>
              <a:rPr lang="en-US" dirty="0" smtClean="0"/>
              <a:t>wanted </a:t>
            </a:r>
            <a:r>
              <a:rPr lang="en-US" dirty="0"/>
              <a:t>to see how the CO2</a:t>
            </a:r>
            <a:r>
              <a:rPr lang="en-US" altLang="en-US" dirty="0"/>
              <a:t> affects on global warming. </a:t>
            </a:r>
            <a:endParaRPr lang="en-US" altLang="en-US" dirty="0" smtClean="0"/>
          </a:p>
          <a:p>
            <a:r>
              <a:rPr lang="en-US" dirty="0" smtClean="0"/>
              <a:t>We gathered information about CO2 Fossil around the world</a:t>
            </a:r>
            <a:r>
              <a:rPr lang="en-US" dirty="0"/>
              <a:t> </a:t>
            </a:r>
            <a:r>
              <a:rPr lang="en-US" dirty="0" smtClean="0"/>
              <a:t>by going through each country and it Fossil, summarizing all the data into one average global CO2 fossil.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2210" y="1097844"/>
            <a:ext cx="3755480" cy="46694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1438" y="2489710"/>
            <a:ext cx="3454582" cy="4221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440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689636A-C7CA-40BD-84D1-10671A31C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447" y="414813"/>
            <a:ext cx="10058400" cy="1450757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Data cleaning process</a:t>
            </a:r>
            <a:endParaRPr lang="en-IL" dirty="0">
              <a:solidFill>
                <a:srgbClr val="FFFFFF"/>
              </a:solidFill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6D0E690-FE96-4AC1-B2B6-4CE4E5977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4051" y="1990106"/>
            <a:ext cx="7077686" cy="267885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Matching each data into same years</a:t>
            </a:r>
            <a:endParaRPr lang="en-US" altLang="en-IL" dirty="0">
              <a:solidFill>
                <a:srgbClr val="202124"/>
              </a:solidFill>
              <a:latin typeface="inherit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Fixing broken CSV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Removing unnecessary data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Change type column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Merging data into one data frame</a:t>
            </a:r>
            <a:endParaRPr lang="en-IL" dirty="0"/>
          </a:p>
        </p:txBody>
      </p:sp>
      <p:pic>
        <p:nvPicPr>
          <p:cNvPr id="3074" name="Picture 2" descr="Data Cleansing Steps in Python. It is one of the most important steps… | by  Sowhardh Honnappa | Analytics Vidhya | Medium">
            <a:extLst>
              <a:ext uri="{FF2B5EF4-FFF2-40B4-BE49-F238E27FC236}">
                <a16:creationId xmlns:a16="http://schemas.microsoft.com/office/drawing/2014/main" id="{41A16B6E-5FCD-4D0C-BC74-17B1CEEB37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6647" y="1140192"/>
            <a:ext cx="5459583" cy="2980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024664D-83C0-483B-B0FB-21E13EACAF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1589"/>
            <a:ext cx="32060" cy="134022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7457" rIns="0" bIns="-17457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L" altLang="en-IL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IL" altLang="en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8496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689636A-C7CA-40BD-84D1-10671A31C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046" y="440407"/>
            <a:ext cx="10058400" cy="1450757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Data cleaning </a:t>
            </a:r>
            <a:endParaRPr lang="en-IL" dirty="0">
              <a:solidFill>
                <a:srgbClr val="FFFFFF"/>
              </a:solidFill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6D0E690-FE96-4AC1-B2B6-4CE4E5977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307" y="1841877"/>
            <a:ext cx="6947485" cy="29287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Data obtained came broken with columns inside the CSV file</a:t>
            </a:r>
          </a:p>
          <a:p>
            <a:pPr marL="0" indent="0">
              <a:buNone/>
            </a:pPr>
            <a:r>
              <a:rPr lang="en-US" dirty="0" smtClean="0"/>
              <a:t>We had to observe and fix it in order to use it</a:t>
            </a:r>
          </a:p>
          <a:p>
            <a:pPr marL="0" indent="0">
              <a:buNone/>
            </a:pPr>
            <a:r>
              <a:rPr lang="en-US" dirty="0" smtClean="0"/>
              <a:t>The columns were found at index 1, while the entire data itself starts from index 2 </a:t>
            </a:r>
            <a:endParaRPr lang="en-IL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024664D-83C0-483B-B0FB-21E13EACAF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1589"/>
            <a:ext cx="32060" cy="134022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7457" rIns="0" bIns="-17457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L" altLang="en-IL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IL" altLang="en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4052" y="1285117"/>
            <a:ext cx="4594535" cy="358536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440" y="4721319"/>
            <a:ext cx="8563444" cy="1712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137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689636A-C7CA-40BD-84D1-10671A31C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236" y="405631"/>
            <a:ext cx="10058400" cy="1450757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Data cleaning - </a:t>
            </a:r>
            <a:r>
              <a:rPr lang="en-US" dirty="0" smtClean="0">
                <a:solidFill>
                  <a:srgbClr val="FFFFFF"/>
                </a:solidFill>
              </a:rPr>
              <a:t>Merging</a:t>
            </a:r>
            <a:endParaRPr lang="en-IL" dirty="0">
              <a:solidFill>
                <a:srgbClr val="FFFFFF"/>
              </a:solidFill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6D0E690-FE96-4AC1-B2B6-4CE4E5977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5992" y="1271524"/>
            <a:ext cx="6125229" cy="333016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The information came from various sources.</a:t>
            </a:r>
            <a:br>
              <a:rPr lang="en-US" dirty="0"/>
            </a:br>
            <a:r>
              <a:rPr lang="en-US" dirty="0" smtClean="0"/>
              <a:t>Most of the data about Global Warming is completed, but in addition, the data itself starts not so long ago, only 4 decades behind, we used most of what we could get.</a:t>
            </a:r>
            <a:r>
              <a:rPr lang="en-US" dirty="0"/>
              <a:t/>
            </a:r>
            <a:br>
              <a:rPr lang="en-US" dirty="0"/>
            </a:br>
            <a:endParaRPr lang="en-IL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024664D-83C0-483B-B0FB-21E13EACAF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1589"/>
            <a:ext cx="32060" cy="134022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7457" rIns="0" bIns="-17457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L" altLang="en-IL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IL" altLang="en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7667" y="0"/>
            <a:ext cx="3066395" cy="652638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8116" y="3778533"/>
            <a:ext cx="3553320" cy="2068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400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689636A-C7CA-40BD-84D1-10671A31C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" y="268179"/>
            <a:ext cx="10058400" cy="1450757"/>
          </a:xfrm>
        </p:spPr>
        <p:txBody>
          <a:bodyPr anchor="ctr">
            <a:norm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    EDA </a:t>
            </a:r>
            <a:r>
              <a:rPr lang="en-US" dirty="0">
                <a:solidFill>
                  <a:srgbClr val="FFFFFF"/>
                </a:solidFill>
              </a:rPr>
              <a:t>- visualization</a:t>
            </a:r>
            <a:endParaRPr lang="en-IL" dirty="0">
              <a:solidFill>
                <a:srgbClr val="FFFFFF"/>
              </a:solidFill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6D0E690-FE96-4AC1-B2B6-4CE4E5977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1495" y="1944692"/>
            <a:ext cx="7077686" cy="267885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Subplot</a:t>
            </a:r>
            <a:endParaRPr lang="en-US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Scattering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Correlations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024664D-83C0-483B-B0FB-21E13EACAF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1589"/>
            <a:ext cx="32060" cy="134022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7457" rIns="0" bIns="-17457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L" altLang="en-IL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IL" altLang="en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2" name="Picture 4" descr="data visualization tools">
            <a:extLst>
              <a:ext uri="{FF2B5EF4-FFF2-40B4-BE49-F238E27FC236}">
                <a16:creationId xmlns:a16="http://schemas.microsoft.com/office/drawing/2014/main" id="{5D69EECD-44BE-4E6B-B29D-22067E1EB6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8724" y="2184988"/>
            <a:ext cx="6389324" cy="3935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2206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2760</TotalTime>
  <Words>526</Words>
  <Application>Microsoft Office PowerPoint</Application>
  <PresentationFormat>Widescreen</PresentationFormat>
  <Paragraphs>75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Gill Sans MT</vt:lpstr>
      <vt:lpstr>inherit</vt:lpstr>
      <vt:lpstr>Wingdings</vt:lpstr>
      <vt:lpstr>Wingdings 2</vt:lpstr>
      <vt:lpstr>Dividend</vt:lpstr>
      <vt:lpstr>Global Warming</vt:lpstr>
      <vt:lpstr>Our research - Intro</vt:lpstr>
      <vt:lpstr>Our research - Intro</vt:lpstr>
      <vt:lpstr>Data sources - crawling </vt:lpstr>
      <vt:lpstr>Crawling </vt:lpstr>
      <vt:lpstr>Data cleaning process</vt:lpstr>
      <vt:lpstr>Data cleaning </vt:lpstr>
      <vt:lpstr>Data cleaning - Merging</vt:lpstr>
      <vt:lpstr>    EDA - visualization</vt:lpstr>
      <vt:lpstr>EDA - subplot  </vt:lpstr>
      <vt:lpstr>EDA - subplot  </vt:lpstr>
      <vt:lpstr>   EDA - scattering  </vt:lpstr>
      <vt:lpstr>Machine learning</vt:lpstr>
      <vt:lpstr>   Machine learning - linear regression</vt:lpstr>
      <vt:lpstr>Machine learning - model’s result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100 meters  world record</dc:title>
  <dc:creator>Eden Bensimhon</dc:creator>
  <cp:lastModifiedBy>Gal Israel</cp:lastModifiedBy>
  <cp:revision>138</cp:revision>
  <dcterms:created xsi:type="dcterms:W3CDTF">2021-05-22T08:44:51Z</dcterms:created>
  <dcterms:modified xsi:type="dcterms:W3CDTF">2021-06-28T13:03:12Z</dcterms:modified>
</cp:coreProperties>
</file>