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115" d="100"/>
          <a:sy n="115" d="100"/>
        </p:scale>
        <p:origin x="42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7/26/2022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85506" y="5345084"/>
            <a:ext cx="6600305" cy="923330"/>
          </a:xfrm>
          <a:prstGeom prst="rect">
            <a:avLst/>
          </a:prstGeom>
          <a:noFill/>
        </p:spPr>
        <p:txBody>
          <a:bodyPr wrap="square" rtlCol="0">
            <a:spAutoFit/>
          </a:bodyPr>
          <a:lstStyle/>
          <a:p>
            <a:r>
              <a:rPr lang="en-US" dirty="0" smtClean="0"/>
              <a:t>Developers:</a:t>
            </a:r>
          </a:p>
          <a:p>
            <a:r>
              <a:rPr lang="en-US" dirty="0" smtClean="0"/>
              <a:t>Gal Sar Israel – 311504674</a:t>
            </a:r>
          </a:p>
          <a:p>
            <a:r>
              <a:rPr lang="en-US" dirty="0" smtClean="0"/>
              <a:t>Mor Fishman – 203699434</a:t>
            </a:r>
          </a:p>
        </p:txBody>
      </p:sp>
      <p:sp>
        <p:nvSpPr>
          <p:cNvPr id="5" name="TextBox 4"/>
          <p:cNvSpPr txBox="1"/>
          <p:nvPr/>
        </p:nvSpPr>
        <p:spPr>
          <a:xfrm>
            <a:off x="1421477" y="590203"/>
            <a:ext cx="6591993" cy="1446550"/>
          </a:xfrm>
          <a:prstGeom prst="rect">
            <a:avLst/>
          </a:prstGeom>
          <a:noFill/>
        </p:spPr>
        <p:txBody>
          <a:bodyPr wrap="square" rtlCol="0">
            <a:spAutoFit/>
          </a:bodyPr>
          <a:lstStyle/>
          <a:p>
            <a:r>
              <a:rPr lang="en-US" sz="4400" dirty="0" smtClean="0"/>
              <a:t>Simon </a:t>
            </a:r>
            <a:r>
              <a:rPr lang="en-US" sz="4400" dirty="0"/>
              <a:t>Says – Android development course</a:t>
            </a:r>
          </a:p>
        </p:txBody>
      </p:sp>
      <p:sp>
        <p:nvSpPr>
          <p:cNvPr id="6" name="TextBox 5"/>
          <p:cNvSpPr txBox="1"/>
          <p:nvPr/>
        </p:nvSpPr>
        <p:spPr>
          <a:xfrm>
            <a:off x="1421477" y="2152996"/>
            <a:ext cx="10424775" cy="3046988"/>
          </a:xfrm>
          <a:prstGeom prst="rect">
            <a:avLst/>
          </a:prstGeom>
          <a:noFill/>
        </p:spPr>
        <p:txBody>
          <a:bodyPr wrap="square" rtlCol="0">
            <a:spAutoFit/>
          </a:bodyPr>
          <a:lstStyle/>
          <a:p>
            <a:r>
              <a:rPr lang="en-US" sz="1600" dirty="0" smtClean="0"/>
              <a:t>Origins of Simon Says game:</a:t>
            </a:r>
          </a:p>
          <a:p>
            <a:r>
              <a:rPr lang="en-US" sz="1600" dirty="0"/>
              <a:t>Simon Says (or Simple Simon Says) is a children's game for three or more players. One player takes the role of "Simon" and issues instructions (usually physical actions such as "jump in the air" or "stick out your tongue") to the other players, which should be followed only when prefaced with the phrase "Simon says". Players are eliminated from the game by either following instructions that are not immediately preceded by the phrase, or by failing to follow an instruction which does include the phrase "Simon says" </a:t>
            </a:r>
            <a:endParaRPr lang="en-US" sz="1600" dirty="0" smtClean="0"/>
          </a:p>
          <a:p>
            <a:r>
              <a:rPr lang="en-US" sz="1600" dirty="0" smtClean="0"/>
              <a:t>Our version of Simon Says:</a:t>
            </a:r>
          </a:p>
          <a:p>
            <a:r>
              <a:rPr lang="en-US" sz="1600" dirty="0"/>
              <a:t>The electronic game Simon is named for Simon Says. Instead of having to listen to the presence of the instruction phrase, the player has to repeat a short sequence of button presses after demonstration by the </a:t>
            </a:r>
            <a:r>
              <a:rPr lang="en-US" sz="1600" dirty="0" smtClean="0"/>
              <a:t>device.</a:t>
            </a:r>
          </a:p>
          <a:p>
            <a:r>
              <a:rPr lang="en-US" sz="1600" dirty="0" smtClean="0"/>
              <a:t>Both young and adults can enjoy playing the game, as it is also can increase </a:t>
            </a:r>
            <a:r>
              <a:rPr lang="en-US" sz="1600" smtClean="0"/>
              <a:t>memory performance.</a:t>
            </a:r>
            <a:endParaRPr lang="en-US" sz="1600" dirty="0"/>
          </a:p>
        </p:txBody>
      </p:sp>
    </p:spTree>
    <p:extLst>
      <p:ext uri="{BB962C8B-B14F-4D97-AF65-F5344CB8AC3E}">
        <p14:creationId xmlns:p14="http://schemas.microsoft.com/office/powerpoint/2010/main" val="3619925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066" y="0"/>
            <a:ext cx="6591993" cy="769441"/>
          </a:xfrm>
          <a:prstGeom prst="rect">
            <a:avLst/>
          </a:prstGeom>
          <a:noFill/>
        </p:spPr>
        <p:txBody>
          <a:bodyPr wrap="square" rtlCol="0">
            <a:spAutoFit/>
          </a:bodyPr>
          <a:lstStyle/>
          <a:p>
            <a:r>
              <a:rPr lang="en-US" sz="4400" dirty="0" smtClean="0"/>
              <a:t>Home Screen:</a:t>
            </a:r>
            <a:endParaRPr lang="en-US" sz="4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16" y="769441"/>
            <a:ext cx="2206390" cy="4663440"/>
          </a:xfrm>
          <a:prstGeom prst="rect">
            <a:avLst/>
          </a:prstGeom>
        </p:spPr>
      </p:pic>
      <p:sp>
        <p:nvSpPr>
          <p:cNvPr id="3" name="TextBox 2"/>
          <p:cNvSpPr txBox="1"/>
          <p:nvPr/>
        </p:nvSpPr>
        <p:spPr>
          <a:xfrm>
            <a:off x="2876204" y="1072341"/>
            <a:ext cx="7863840" cy="3046988"/>
          </a:xfrm>
          <a:prstGeom prst="rect">
            <a:avLst/>
          </a:prstGeom>
          <a:noFill/>
        </p:spPr>
        <p:txBody>
          <a:bodyPr wrap="square" rtlCol="0">
            <a:spAutoFit/>
          </a:bodyPr>
          <a:lstStyle/>
          <a:p>
            <a:r>
              <a:rPr lang="en-US" sz="2400" u="sng" dirty="0" smtClean="0"/>
              <a:t>Functions</a:t>
            </a:r>
            <a:r>
              <a:rPr lang="en-US" sz="2400" dirty="0" smtClean="0"/>
              <a:t>:</a:t>
            </a:r>
          </a:p>
          <a:p>
            <a:r>
              <a:rPr lang="en-US" sz="2400" dirty="0" smtClean="0"/>
              <a:t>onCreate – initializes and assign Views</a:t>
            </a:r>
          </a:p>
          <a:p>
            <a:r>
              <a:rPr lang="en-US" sz="2400" dirty="0" smtClean="0"/>
              <a:t>Set button listeners to reach other activites:</a:t>
            </a:r>
          </a:p>
          <a:p>
            <a:pPr marL="342900" indent="-342900">
              <a:buFontTx/>
              <a:buChar char="-"/>
            </a:pPr>
            <a:r>
              <a:rPr lang="en-US" sz="2400" dirty="0" smtClean="0"/>
              <a:t>GameActivity</a:t>
            </a:r>
            <a:endParaRPr lang="en-US" sz="2400" dirty="0"/>
          </a:p>
          <a:p>
            <a:pPr marL="342900" indent="-342900">
              <a:buFontTx/>
              <a:buChar char="-"/>
            </a:pPr>
            <a:r>
              <a:rPr lang="en-US" sz="2400" dirty="0" smtClean="0"/>
              <a:t>LeaderboardActivity</a:t>
            </a:r>
          </a:p>
          <a:p>
            <a:pPr marL="342900" indent="-342900">
              <a:buFontTx/>
              <a:buChar char="-"/>
            </a:pPr>
            <a:r>
              <a:rPr lang="en-US" sz="2400" dirty="0" smtClean="0"/>
              <a:t>SettingsActivity</a:t>
            </a:r>
          </a:p>
          <a:p>
            <a:pPr marL="342900" indent="-342900">
              <a:buFontTx/>
              <a:buChar char="-"/>
            </a:pPr>
            <a:endParaRPr lang="en-US" sz="2400" dirty="0" smtClean="0"/>
          </a:p>
          <a:p>
            <a:r>
              <a:rPr lang="en-US" sz="2400" dirty="0" smtClean="0"/>
              <a:t>Also set listener for profiler (define user name)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5488" y="3167147"/>
            <a:ext cx="1647910" cy="3483033"/>
          </a:xfrm>
          <a:prstGeom prst="rect">
            <a:avLst/>
          </a:prstGeom>
        </p:spPr>
      </p:pic>
    </p:spTree>
    <p:extLst>
      <p:ext uri="{BB962C8B-B14F-4D97-AF65-F5344CB8AC3E}">
        <p14:creationId xmlns:p14="http://schemas.microsoft.com/office/powerpoint/2010/main" val="3498118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066" y="0"/>
            <a:ext cx="6591993" cy="769441"/>
          </a:xfrm>
          <a:prstGeom prst="rect">
            <a:avLst/>
          </a:prstGeom>
          <a:noFill/>
        </p:spPr>
        <p:txBody>
          <a:bodyPr wrap="square" rtlCol="0">
            <a:spAutoFit/>
          </a:bodyPr>
          <a:lstStyle/>
          <a:p>
            <a:r>
              <a:rPr lang="en-US" sz="4400" dirty="0" smtClean="0"/>
              <a:t>Game Screen:</a:t>
            </a:r>
            <a:endParaRPr lang="en-US" sz="4400" dirty="0"/>
          </a:p>
        </p:txBody>
      </p:sp>
      <p:sp>
        <p:nvSpPr>
          <p:cNvPr id="3" name="TextBox 2"/>
          <p:cNvSpPr txBox="1"/>
          <p:nvPr/>
        </p:nvSpPr>
        <p:spPr>
          <a:xfrm>
            <a:off x="2876204" y="1072341"/>
            <a:ext cx="9315796" cy="3908762"/>
          </a:xfrm>
          <a:prstGeom prst="rect">
            <a:avLst/>
          </a:prstGeom>
          <a:noFill/>
        </p:spPr>
        <p:txBody>
          <a:bodyPr wrap="square" rtlCol="0">
            <a:spAutoFit/>
          </a:bodyPr>
          <a:lstStyle/>
          <a:p>
            <a:r>
              <a:rPr lang="en-US" sz="2400" u="sng" dirty="0" smtClean="0"/>
              <a:t>Functions</a:t>
            </a:r>
            <a:r>
              <a:rPr lang="en-US" sz="2400" dirty="0" smtClean="0"/>
              <a:t>:</a:t>
            </a:r>
          </a:p>
          <a:p>
            <a:r>
              <a:rPr lang="en-US" sz="2000" dirty="0" smtClean="0"/>
              <a:t>onCreate – initializes and assign Views, sounds(for buttons) and color buttons using MaterialButton (3</a:t>
            </a:r>
            <a:r>
              <a:rPr lang="en-US" sz="2000" baseline="30000" dirty="0" smtClean="0"/>
              <a:t>rd</a:t>
            </a:r>
            <a:r>
              <a:rPr lang="en-US" sz="2000" dirty="0" smtClean="0"/>
              <a:t> party package)</a:t>
            </a:r>
          </a:p>
          <a:p>
            <a:r>
              <a:rPr lang="en-US" sz="2000" dirty="0" smtClean="0"/>
              <a:t>Main game algorithm here:</a:t>
            </a:r>
          </a:p>
          <a:p>
            <a:endParaRPr lang="en-US" sz="2000" dirty="0" smtClean="0"/>
          </a:p>
          <a:p>
            <a:pPr marL="285750" indent="-285750">
              <a:buFont typeface="Arial" panose="020B0604020202020204" pitchFamily="34" charset="0"/>
              <a:buChar char="•"/>
            </a:pPr>
            <a:r>
              <a:rPr lang="en-US" sz="1600" u="sng" dirty="0" smtClean="0">
                <a:latin typeface="David" panose="020E0502060401010101" pitchFamily="34" charset="-79"/>
                <a:cs typeface="David" panose="020E0502060401010101" pitchFamily="34" charset="-79"/>
              </a:rPr>
              <a:t>showPattern</a:t>
            </a:r>
            <a:r>
              <a:rPr lang="en-US" sz="1600" dirty="0" smtClean="0">
                <a:latin typeface="David" panose="020E0502060401010101" pitchFamily="34" charset="-79"/>
                <a:cs typeface="David" panose="020E0502060401010101" pitchFamily="34" charset="-79"/>
              </a:rPr>
              <a:t> </a:t>
            </a:r>
            <a:r>
              <a:rPr lang="en-US" sz="1600" dirty="0">
                <a:latin typeface="David" panose="020E0502060401010101" pitchFamily="34" charset="-79"/>
                <a:cs typeface="David" panose="020E0502060401010101" pitchFamily="34" charset="-79"/>
              </a:rPr>
              <a:t>– The function iterates through the number of current score the user is at </a:t>
            </a:r>
            <a:r>
              <a:rPr lang="en-US" sz="1600" dirty="0" smtClean="0">
                <a:latin typeface="David" panose="020E0502060401010101" pitchFamily="34" charset="-79"/>
                <a:cs typeface="David" panose="020E0502060401010101" pitchFamily="34" charset="-79"/>
              </a:rPr>
              <a:t>+ 1 for a new color (currScore </a:t>
            </a:r>
            <a:r>
              <a:rPr lang="en-US" sz="1600" dirty="0">
                <a:latin typeface="David" panose="020E0502060401010101" pitchFamily="34" charset="-79"/>
                <a:cs typeface="David" panose="020E0502060401010101" pitchFamily="34" charset="-79"/>
              </a:rPr>
              <a:t>+ new color + </a:t>
            </a:r>
            <a:r>
              <a:rPr lang="en-US" sz="1600" dirty="0" smtClean="0">
                <a:latin typeface="David" panose="020E0502060401010101" pitchFamily="34" charset="-79"/>
                <a:cs typeface="David" panose="020E0502060401010101" pitchFamily="34" charset="-79"/>
              </a:rPr>
              <a:t>1)</a:t>
            </a:r>
            <a:br>
              <a:rPr lang="en-US" sz="1600" dirty="0" smtClean="0">
                <a:latin typeface="David" panose="020E0502060401010101" pitchFamily="34" charset="-79"/>
                <a:cs typeface="David" panose="020E0502060401010101" pitchFamily="34" charset="-79"/>
              </a:rPr>
            </a:br>
            <a:r>
              <a:rPr lang="en-US" sz="1600" dirty="0" smtClean="0">
                <a:latin typeface="David" panose="020E0502060401010101" pitchFamily="34" charset="-79"/>
                <a:cs typeface="David" panose="020E0502060401010101" pitchFamily="34" charset="-79"/>
              </a:rPr>
              <a:t>Each </a:t>
            </a:r>
            <a:r>
              <a:rPr lang="en-US" sz="1600" dirty="0">
                <a:latin typeface="David" panose="020E0502060401010101" pitchFamily="34" charset="-79"/>
                <a:cs typeface="David" panose="020E0502060401010101" pitchFamily="34" charset="-79"/>
              </a:rPr>
              <a:t>iteration, we have switch case for current color to be shown </a:t>
            </a:r>
            <a:r>
              <a:rPr lang="en-US" sz="1600" dirty="0" smtClean="0">
                <a:latin typeface="David" panose="020E0502060401010101" pitchFamily="34" charset="-79"/>
                <a:cs typeface="David" panose="020E0502060401010101" pitchFamily="34" charset="-79"/>
              </a:rPr>
              <a:t/>
            </a:r>
            <a:br>
              <a:rPr lang="en-US" sz="1600" dirty="0" smtClean="0">
                <a:latin typeface="David" panose="020E0502060401010101" pitchFamily="34" charset="-79"/>
                <a:cs typeface="David" panose="020E0502060401010101" pitchFamily="34" charset="-79"/>
              </a:rPr>
            </a:br>
            <a:r>
              <a:rPr lang="en-US" sz="1600" dirty="0" smtClean="0">
                <a:latin typeface="David" panose="020E0502060401010101" pitchFamily="34" charset="-79"/>
                <a:cs typeface="David" panose="020E0502060401010101" pitchFamily="34" charset="-79"/>
              </a:rPr>
              <a:t>The </a:t>
            </a:r>
            <a:r>
              <a:rPr lang="en-US" sz="1600" dirty="0">
                <a:latin typeface="David" panose="020E0502060401010101" pitchFamily="34" charset="-79"/>
                <a:cs typeface="David" panose="020E0502060401010101" pitchFamily="34" charset="-79"/>
              </a:rPr>
              <a:t>function blinks the color using handler with background color and interval of </a:t>
            </a:r>
            <a:r>
              <a:rPr lang="en-US" sz="1600" dirty="0" smtClean="0">
                <a:latin typeface="David" panose="020E0502060401010101" pitchFamily="34" charset="-79"/>
                <a:cs typeface="David" panose="020E0502060401010101" pitchFamily="34" charset="-79"/>
              </a:rPr>
              <a:t>500ms</a:t>
            </a:r>
          </a:p>
          <a:p>
            <a:pPr marL="285750" indent="-285750">
              <a:buFont typeface="Arial" panose="020B0604020202020204" pitchFamily="34" charset="0"/>
              <a:buChar char="•"/>
            </a:pPr>
            <a:r>
              <a:rPr lang="en-US" sz="1600" u="sng" dirty="0" smtClean="0">
                <a:latin typeface="David" panose="020E0502060401010101" pitchFamily="34" charset="-79"/>
                <a:cs typeface="David" panose="020E0502060401010101" pitchFamily="34" charset="-79"/>
              </a:rPr>
              <a:t>onClick</a:t>
            </a:r>
            <a:r>
              <a:rPr lang="en-US" sz="1600" dirty="0">
                <a:latin typeface="David" panose="020E0502060401010101" pitchFamily="34" charset="-79"/>
                <a:cs typeface="David" panose="020E0502060401010101" pitchFamily="34" charset="-79"/>
              </a:rPr>
              <a:t> - This function occurs when the user press a </a:t>
            </a:r>
            <a:r>
              <a:rPr lang="en-US" sz="1600" dirty="0" smtClean="0">
                <a:latin typeface="David" panose="020E0502060401010101" pitchFamily="34" charset="-79"/>
                <a:cs typeface="David" panose="020E0502060401010101" pitchFamily="34" charset="-79"/>
              </a:rPr>
              <a:t>button</a:t>
            </a:r>
            <a:br>
              <a:rPr lang="en-US" sz="1600" dirty="0" smtClean="0">
                <a:latin typeface="David" panose="020E0502060401010101" pitchFamily="34" charset="-79"/>
                <a:cs typeface="David" panose="020E0502060401010101" pitchFamily="34" charset="-79"/>
              </a:rPr>
            </a:br>
            <a:r>
              <a:rPr lang="en-US" sz="1600" dirty="0" smtClean="0">
                <a:latin typeface="David" panose="020E0502060401010101" pitchFamily="34" charset="-79"/>
                <a:cs typeface="David" panose="020E0502060401010101" pitchFamily="34" charset="-79"/>
              </a:rPr>
              <a:t>we </a:t>
            </a:r>
            <a:r>
              <a:rPr lang="en-US" sz="1600" dirty="0">
                <a:latin typeface="David" panose="020E0502060401010101" pitchFamily="34" charset="-79"/>
                <a:cs typeface="David" panose="020E0502060401010101" pitchFamily="34" charset="-79"/>
              </a:rPr>
              <a:t>use switch case for each </a:t>
            </a:r>
            <a:r>
              <a:rPr lang="en-US" sz="1600" dirty="0" smtClean="0">
                <a:latin typeface="David" panose="020E0502060401010101" pitchFamily="34" charset="-79"/>
                <a:cs typeface="David" panose="020E0502060401010101" pitchFamily="34" charset="-79"/>
              </a:rPr>
              <a:t>button</a:t>
            </a:r>
            <a:br>
              <a:rPr lang="en-US" sz="1600" dirty="0" smtClean="0">
                <a:latin typeface="David" panose="020E0502060401010101" pitchFamily="34" charset="-79"/>
                <a:cs typeface="David" panose="020E0502060401010101" pitchFamily="34" charset="-79"/>
              </a:rPr>
            </a:br>
            <a:r>
              <a:rPr lang="en-US" sz="1600" dirty="0" smtClean="0">
                <a:latin typeface="David" panose="020E0502060401010101" pitchFamily="34" charset="-79"/>
                <a:cs typeface="David" panose="020E0502060401010101" pitchFamily="34" charset="-79"/>
              </a:rPr>
              <a:t>Then </a:t>
            </a:r>
            <a:r>
              <a:rPr lang="en-US" sz="1600" dirty="0">
                <a:latin typeface="David" panose="020E0502060401010101" pitchFamily="34" charset="-79"/>
                <a:cs typeface="David" panose="020E0502060401010101" pitchFamily="34" charset="-79"/>
              </a:rPr>
              <a:t>we check if the pattern equals to the guess the user made, if it does, we move to new set of </a:t>
            </a:r>
            <a:r>
              <a:rPr lang="en-US" sz="1600" dirty="0" smtClean="0">
                <a:latin typeface="David" panose="020E0502060401010101" pitchFamily="34" charset="-79"/>
                <a:cs typeface="David" panose="020E0502060401010101" pitchFamily="34" charset="-79"/>
              </a:rPr>
              <a:t>colors</a:t>
            </a:r>
            <a:br>
              <a:rPr lang="en-US" sz="1600" dirty="0" smtClean="0">
                <a:latin typeface="David" panose="020E0502060401010101" pitchFamily="34" charset="-79"/>
                <a:cs typeface="David" panose="020E0502060401010101" pitchFamily="34" charset="-79"/>
              </a:rPr>
            </a:br>
            <a:r>
              <a:rPr lang="en-US" sz="1600" dirty="0" smtClean="0">
                <a:latin typeface="David" panose="020E0502060401010101" pitchFamily="34" charset="-79"/>
                <a:cs typeface="David" panose="020E0502060401010101" pitchFamily="34" charset="-79"/>
              </a:rPr>
              <a:t>If </a:t>
            </a:r>
            <a:r>
              <a:rPr lang="en-US" sz="1600" dirty="0">
                <a:latin typeface="David" panose="020E0502060401010101" pitchFamily="34" charset="-79"/>
                <a:cs typeface="David" panose="020E0502060401010101" pitchFamily="34" charset="-79"/>
              </a:rPr>
              <a:t>not, we check if user havent finished clicking on all the buttons, if yes, we </a:t>
            </a:r>
            <a:r>
              <a:rPr lang="en-US" sz="1600" dirty="0" smtClean="0">
                <a:latin typeface="David" panose="020E0502060401010101" pitchFamily="34" charset="-79"/>
                <a:cs typeface="David" panose="020E0502060401010101" pitchFamily="34" charset="-79"/>
              </a:rPr>
              <a:t>continue</a:t>
            </a:r>
            <a:br>
              <a:rPr lang="en-US" sz="1600" dirty="0" smtClean="0">
                <a:latin typeface="David" panose="020E0502060401010101" pitchFamily="34" charset="-79"/>
                <a:cs typeface="David" panose="020E0502060401010101" pitchFamily="34" charset="-79"/>
              </a:rPr>
            </a:br>
            <a:r>
              <a:rPr lang="en-US" sz="1600" dirty="0" smtClean="0">
                <a:latin typeface="David" panose="020E0502060401010101" pitchFamily="34" charset="-79"/>
                <a:cs typeface="David" panose="020E0502060401010101" pitchFamily="34" charset="-79"/>
              </a:rPr>
              <a:t>if </a:t>
            </a:r>
            <a:r>
              <a:rPr lang="en-US" sz="1600" dirty="0">
                <a:latin typeface="David" panose="020E0502060401010101" pitchFamily="34" charset="-79"/>
                <a:cs typeface="David" panose="020E0502060401010101" pitchFamily="34" charset="-79"/>
              </a:rPr>
              <a:t>not, we pop a fail </a:t>
            </a:r>
            <a:r>
              <a:rPr lang="en-US" sz="1600" dirty="0" smtClean="0">
                <a:latin typeface="David" panose="020E0502060401010101" pitchFamily="34" charset="-79"/>
                <a:cs typeface="David" panose="020E0502060401010101" pitchFamily="34" charset="-79"/>
              </a:rPr>
              <a:t>message, </a:t>
            </a:r>
            <a:r>
              <a:rPr lang="en-US" sz="1600" dirty="0">
                <a:latin typeface="David" panose="020E0502060401010101" pitchFamily="34" charset="-79"/>
                <a:cs typeface="David" panose="020E0502060401010101" pitchFamily="34" charset="-79"/>
              </a:rPr>
              <a:t>and save the user current score.</a:t>
            </a:r>
            <a:endParaRPr lang="en-US" sz="1600" dirty="0" smtClean="0">
              <a:latin typeface="David" panose="020E0502060401010101" pitchFamily="34" charset="-79"/>
              <a:cs typeface="David" panose="020E0502060401010101" pitchFamily="34" charset="-79"/>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17" y="769440"/>
            <a:ext cx="2206390" cy="4663441"/>
          </a:xfrm>
          <a:prstGeom prst="rect">
            <a:avLst/>
          </a:prstGeom>
        </p:spPr>
      </p:pic>
    </p:spTree>
    <p:extLst>
      <p:ext uri="{BB962C8B-B14F-4D97-AF65-F5344CB8AC3E}">
        <p14:creationId xmlns:p14="http://schemas.microsoft.com/office/powerpoint/2010/main" val="3265158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066" y="0"/>
            <a:ext cx="6591993" cy="769441"/>
          </a:xfrm>
          <a:prstGeom prst="rect">
            <a:avLst/>
          </a:prstGeom>
          <a:noFill/>
        </p:spPr>
        <p:txBody>
          <a:bodyPr wrap="square" rtlCol="0">
            <a:spAutoFit/>
          </a:bodyPr>
          <a:lstStyle/>
          <a:p>
            <a:r>
              <a:rPr lang="en-US" sz="4400" dirty="0" smtClean="0"/>
              <a:t>Leaderboard Screen:</a:t>
            </a:r>
            <a:endParaRPr lang="en-US" sz="4400" dirty="0"/>
          </a:p>
        </p:txBody>
      </p:sp>
      <p:sp>
        <p:nvSpPr>
          <p:cNvPr id="3" name="TextBox 2"/>
          <p:cNvSpPr txBox="1"/>
          <p:nvPr/>
        </p:nvSpPr>
        <p:spPr>
          <a:xfrm>
            <a:off x="2876204" y="1072341"/>
            <a:ext cx="9315796" cy="2000548"/>
          </a:xfrm>
          <a:prstGeom prst="rect">
            <a:avLst/>
          </a:prstGeom>
          <a:noFill/>
        </p:spPr>
        <p:txBody>
          <a:bodyPr wrap="square" rtlCol="0">
            <a:spAutoFit/>
          </a:bodyPr>
          <a:lstStyle/>
          <a:p>
            <a:r>
              <a:rPr lang="en-US" sz="2400" u="sng" dirty="0" smtClean="0"/>
              <a:t>Functions</a:t>
            </a:r>
            <a:r>
              <a:rPr lang="en-US" sz="2400" dirty="0" smtClean="0"/>
              <a:t>:</a:t>
            </a:r>
          </a:p>
          <a:p>
            <a:r>
              <a:rPr lang="en-US" sz="2000" dirty="0" smtClean="0"/>
              <a:t>onCreate – initializes and assign Views and the </a:t>
            </a:r>
            <a:r>
              <a:rPr lang="en-US" sz="2000" dirty="0" err="1" smtClean="0"/>
              <a:t>ListView</a:t>
            </a:r>
            <a:r>
              <a:rPr lang="en-US" sz="2000" dirty="0" smtClean="0"/>
              <a:t>, getting user preferences(Name and score)</a:t>
            </a:r>
          </a:p>
          <a:p>
            <a:r>
              <a:rPr lang="en-US" sz="2000" dirty="0" smtClean="0"/>
              <a:t>Listview1Adapter – Main leaderboard function, gets all users and their score, and updates the </a:t>
            </a:r>
            <a:r>
              <a:rPr lang="en-US" sz="2000" dirty="0" err="1" smtClean="0"/>
              <a:t>ListView</a:t>
            </a:r>
            <a:endParaRPr lang="en-US" sz="2000" dirty="0" smtClean="0"/>
          </a:p>
          <a:p>
            <a:endParaRPr lang="en-US" sz="20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17" y="769439"/>
            <a:ext cx="2206391" cy="4663442"/>
          </a:xfrm>
          <a:prstGeom prst="rect">
            <a:avLst/>
          </a:prstGeom>
        </p:spPr>
      </p:pic>
    </p:spTree>
    <p:extLst>
      <p:ext uri="{BB962C8B-B14F-4D97-AF65-F5344CB8AC3E}">
        <p14:creationId xmlns:p14="http://schemas.microsoft.com/office/powerpoint/2010/main" val="4156020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066" y="0"/>
            <a:ext cx="6591993" cy="769441"/>
          </a:xfrm>
          <a:prstGeom prst="rect">
            <a:avLst/>
          </a:prstGeom>
          <a:noFill/>
        </p:spPr>
        <p:txBody>
          <a:bodyPr wrap="square" rtlCol="0">
            <a:spAutoFit/>
          </a:bodyPr>
          <a:lstStyle/>
          <a:p>
            <a:r>
              <a:rPr lang="en-US" sz="4400" dirty="0" smtClean="0"/>
              <a:t>Settings Screen:</a:t>
            </a:r>
            <a:endParaRPr lang="en-US" sz="4400" dirty="0"/>
          </a:p>
        </p:txBody>
      </p:sp>
      <p:sp>
        <p:nvSpPr>
          <p:cNvPr id="3" name="TextBox 2"/>
          <p:cNvSpPr txBox="1"/>
          <p:nvPr/>
        </p:nvSpPr>
        <p:spPr>
          <a:xfrm>
            <a:off x="2876204" y="1072341"/>
            <a:ext cx="9315796" cy="3539430"/>
          </a:xfrm>
          <a:prstGeom prst="rect">
            <a:avLst/>
          </a:prstGeom>
          <a:noFill/>
        </p:spPr>
        <p:txBody>
          <a:bodyPr wrap="square" rtlCol="0">
            <a:spAutoFit/>
          </a:bodyPr>
          <a:lstStyle/>
          <a:p>
            <a:r>
              <a:rPr lang="en-US" sz="2400" u="sng" dirty="0" smtClean="0"/>
              <a:t>Functions</a:t>
            </a:r>
            <a:r>
              <a:rPr lang="en-US" sz="2400" dirty="0" smtClean="0"/>
              <a:t>:</a:t>
            </a:r>
          </a:p>
          <a:p>
            <a:r>
              <a:rPr lang="en-US" sz="2000" dirty="0" smtClean="0"/>
              <a:t>onCreate – initializes and assign Views, buttons(MaterialButton), getting user preferences(Music enable – true/false), sets accordingly the enable/disable visibility button</a:t>
            </a:r>
          </a:p>
          <a:p>
            <a:r>
              <a:rPr lang="en-US" sz="2000" dirty="0" smtClean="0"/>
              <a:t>There are 4 logics (handlers)</a:t>
            </a:r>
          </a:p>
          <a:p>
            <a:r>
              <a:rPr lang="en-US" sz="2000" dirty="0" smtClean="0"/>
              <a:t>On / Off button handler – Set music to start / stop and switch visibility of the button</a:t>
            </a:r>
          </a:p>
          <a:p>
            <a:r>
              <a:rPr lang="en-US" sz="2000" dirty="0" smtClean="0"/>
              <a:t>Hebrew / English buttons handler – Set application language using the function “</a:t>
            </a:r>
            <a:r>
              <a:rPr lang="en-US" sz="2000" dirty="0" err="1" smtClean="0"/>
              <a:t>setLocale</a:t>
            </a:r>
            <a:r>
              <a:rPr lang="en-US" sz="2000" dirty="0" smtClean="0"/>
              <a:t>”, where we get all resources, update Views with correct string xml and refreshes the activities</a:t>
            </a:r>
          </a:p>
          <a:p>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17" y="791557"/>
            <a:ext cx="2206391" cy="4663442"/>
          </a:xfrm>
          <a:prstGeom prst="rect">
            <a:avLst/>
          </a:prstGeom>
        </p:spPr>
      </p:pic>
    </p:spTree>
    <p:extLst>
      <p:ext uri="{BB962C8B-B14F-4D97-AF65-F5344CB8AC3E}">
        <p14:creationId xmlns:p14="http://schemas.microsoft.com/office/powerpoint/2010/main" val="2625482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70811" y="4314303"/>
            <a:ext cx="4239491" cy="461665"/>
          </a:xfrm>
          <a:prstGeom prst="rect">
            <a:avLst/>
          </a:prstGeom>
          <a:noFill/>
        </p:spPr>
        <p:txBody>
          <a:bodyPr wrap="square" rtlCol="0">
            <a:spAutoFit/>
          </a:bodyPr>
          <a:lstStyle/>
          <a:p>
            <a:r>
              <a:rPr lang="en-US" sz="2400" u="sng" dirty="0" smtClean="0"/>
              <a:t>Thank you for the semester!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1807" y="658783"/>
            <a:ext cx="2857500" cy="1600200"/>
          </a:xfrm>
          <a:prstGeom prst="rect">
            <a:avLst/>
          </a:prstGeom>
        </p:spPr>
      </p:pic>
    </p:spTree>
    <p:extLst>
      <p:ext uri="{BB962C8B-B14F-4D97-AF65-F5344CB8AC3E}">
        <p14:creationId xmlns:p14="http://schemas.microsoft.com/office/powerpoint/2010/main" val="39161721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TotalTime>
  <Words>522</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David</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vector>
  </TitlesOfParts>
  <Company>Imperva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 Sar Israel</dc:creator>
  <cp:lastModifiedBy>Gal Sar Israel</cp:lastModifiedBy>
  <cp:revision>6</cp:revision>
  <dcterms:created xsi:type="dcterms:W3CDTF">2022-07-26T15:36:33Z</dcterms:created>
  <dcterms:modified xsi:type="dcterms:W3CDTF">2022-07-26T16:15:03Z</dcterms:modified>
</cp:coreProperties>
</file>