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3" r:id="rId3"/>
    <p:sldId id="258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54462-01F3-40E7-8D89-0F5692D47E1B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grpSp>
        <p:nvGrpSpPr>
          <p:cNvPr id="9" name="Group 8"/>
          <p:cNvGrpSpPr/>
          <p:nvPr/>
        </p:nvGrpSpPr>
        <p:grpSpPr>
          <a:xfrm>
            <a:off x="969962" y="2520950"/>
            <a:ext cx="10252075" cy="1816100"/>
            <a:chOff x="1860550" y="2413000"/>
            <a:chExt cx="8470899" cy="1651000"/>
          </a:xfrm>
        </p:grpSpPr>
        <p:sp>
          <p:nvSpPr>
            <p:cNvPr id="6" name="Flowchart: Data 5"/>
            <p:cNvSpPr/>
            <p:nvPr/>
          </p:nvSpPr>
          <p:spPr>
            <a:xfrm>
              <a:off x="2228850" y="2667000"/>
              <a:ext cx="8013700" cy="1397000"/>
            </a:xfrm>
            <a:prstGeom prst="flowChartInputOut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1860550" y="2413000"/>
              <a:ext cx="8013700" cy="1397000"/>
            </a:xfrm>
            <a:prstGeom prst="flowChartInputOutp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60550" y="2649835"/>
              <a:ext cx="847089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Brain Tumor </a:t>
              </a:r>
              <a:r>
                <a:rPr lang="en-US" sz="5400" b="1" dirty="0" smtClean="0">
                  <a:solidFill>
                    <a:schemeClr val="bg1"/>
                  </a:solidFill>
                </a:rPr>
                <a:t>Detector</a:t>
              </a:r>
              <a:endParaRPr lang="en-US" sz="5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38" name="Rectangle 37"/>
          <p:cNvSpPr/>
          <p:nvPr/>
        </p:nvSpPr>
        <p:spPr>
          <a:xfrm>
            <a:off x="1762064" y="452592"/>
            <a:ext cx="858611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en-US" sz="3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 flipV="1">
            <a:off x="4368801" y="1099783"/>
            <a:ext cx="315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6187" y="1766375"/>
            <a:ext cx="1035787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69277" y="2197262"/>
            <a:ext cx="5552383" cy="461665"/>
            <a:chOff x="864478" y="1583629"/>
            <a:chExt cx="5552383" cy="461665"/>
          </a:xfrm>
        </p:grpSpPr>
        <p:sp>
          <p:nvSpPr>
            <p:cNvPr id="2" name="Right Arrow 1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Achieved ~95% test accuracy.</a:t>
              </a:r>
              <a:endPara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69277" y="2853813"/>
            <a:ext cx="5552383" cy="461665"/>
            <a:chOff x="864478" y="1583629"/>
            <a:chExt cx="5552383" cy="461665"/>
          </a:xfrm>
        </p:grpSpPr>
        <p:sp>
          <p:nvSpPr>
            <p:cNvPr id="11" name="Right Arrow 10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 supports early detection.</a:t>
              </a:r>
              <a:endPara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69277" y="3509325"/>
            <a:ext cx="5552383" cy="461665"/>
            <a:chOff x="864478" y="1583629"/>
            <a:chExt cx="5552383" cy="461665"/>
          </a:xfrm>
        </p:grpSpPr>
        <p:sp>
          <p:nvSpPr>
            <p:cNvPr id="14" name="Right Arrow 13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Used model in a web app.</a:t>
              </a:r>
              <a:endPara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1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38" name="Rectangle 37"/>
          <p:cNvSpPr/>
          <p:nvPr/>
        </p:nvSpPr>
        <p:spPr>
          <a:xfrm>
            <a:off x="2628660" y="2761894"/>
            <a:ext cx="6934679" cy="13342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6187" y="1766375"/>
            <a:ext cx="1035787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605" y="14605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263305" y="3980666"/>
            <a:ext cx="4025900" cy="1655907"/>
            <a:chOff x="774700" y="584200"/>
            <a:chExt cx="4025900" cy="1821498"/>
          </a:xfrm>
        </p:grpSpPr>
        <p:sp>
          <p:nvSpPr>
            <p:cNvPr id="2" name="Rectangle 1"/>
            <p:cNvSpPr/>
            <p:nvPr/>
          </p:nvSpPr>
          <p:spPr>
            <a:xfrm>
              <a:off x="774700" y="584200"/>
              <a:ext cx="63500" cy="1821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46148" y="584200"/>
              <a:ext cx="3854452" cy="1821498"/>
              <a:chOff x="920748" y="584200"/>
              <a:chExt cx="3854452" cy="182149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20751" y="584200"/>
                <a:ext cx="3854449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800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Md. </a:t>
                </a:r>
                <a:r>
                  <a:rPr lang="en-US" sz="2800" cap="none" spc="0" dirty="0" err="1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Abdus</a:t>
                </a:r>
                <a:r>
                  <a:rPr lang="en-US" sz="2800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sz="2800" cap="none" spc="0" dirty="0" err="1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Shohid</a:t>
                </a:r>
                <a:r>
                  <a:rPr lang="en-US" sz="2800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sz="2800" cap="none" spc="0" dirty="0" err="1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Shakil</a:t>
                </a:r>
                <a:endParaRPr lang="en-US" sz="28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20750" y="1568866"/>
                <a:ext cx="366394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000" dirty="0" err="1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Semeter</a:t>
                </a:r>
                <a:r>
                  <a:rPr lang="en-US" sz="200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</a:t>
                </a:r>
                <a:r>
                  <a:rPr lang="en-US" sz="200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8th</a:t>
                </a:r>
                <a:endParaRPr lang="en-US" sz="20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20749" y="1150450"/>
                <a:ext cx="366394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00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Id: 210303020005</a:t>
                </a:r>
                <a:endParaRPr lang="en-US" sz="20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20748" y="2005588"/>
                <a:ext cx="366394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000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Session: Fall-21</a:t>
                </a:r>
                <a:endParaRPr lang="en-US" sz="20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751292" y="3980666"/>
            <a:ext cx="3835399" cy="1655907"/>
            <a:chOff x="6807200" y="571500"/>
            <a:chExt cx="3835399" cy="1821498"/>
          </a:xfrm>
        </p:grpSpPr>
        <p:sp>
          <p:nvSpPr>
            <p:cNvPr id="14" name="Rectangle 13"/>
            <p:cNvSpPr/>
            <p:nvPr/>
          </p:nvSpPr>
          <p:spPr>
            <a:xfrm>
              <a:off x="6807200" y="571500"/>
              <a:ext cx="63500" cy="1821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78648" y="571500"/>
              <a:ext cx="3663951" cy="1821498"/>
              <a:chOff x="920748" y="584200"/>
              <a:chExt cx="3663951" cy="182149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20752" y="584200"/>
                <a:ext cx="3013074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800" cap="none" spc="0" dirty="0" err="1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Mahfuz</a:t>
                </a:r>
                <a:r>
                  <a:rPr lang="en-US" sz="2800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sz="2800" cap="none" spc="0" dirty="0" err="1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Ibne</a:t>
                </a:r>
                <a:r>
                  <a:rPr lang="en-US" sz="2800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sz="2800" cap="none" spc="0" dirty="0" err="1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Syful</a:t>
                </a:r>
                <a:endParaRPr lang="en-US" sz="28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20750" y="1568866"/>
                <a:ext cx="366394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000" dirty="0" err="1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Semeter</a:t>
                </a:r>
                <a:r>
                  <a:rPr lang="en-US" sz="200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8th</a:t>
                </a:r>
                <a:endParaRPr lang="en-US" sz="20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20749" y="1150450"/>
                <a:ext cx="366394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00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Id: 210303020016</a:t>
                </a:r>
                <a:endParaRPr lang="en-US" sz="20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20748" y="2005588"/>
                <a:ext cx="366394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000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Session: Fall-21</a:t>
                </a:r>
                <a:endParaRPr lang="en-US" sz="20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2582836" y="438319"/>
            <a:ext cx="699711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 Details &amp; Team </a:t>
            </a:r>
            <a:r>
              <a:rPr lang="en-US" sz="3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Members</a:t>
            </a:r>
            <a:endParaRPr lang="en-US" sz="3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05548" y="1108334"/>
            <a:ext cx="2743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967507" y="1982322"/>
            <a:ext cx="3663949" cy="966360"/>
            <a:chOff x="920749" y="584200"/>
            <a:chExt cx="3663949" cy="966360"/>
          </a:xfrm>
        </p:grpSpPr>
        <p:sp>
          <p:nvSpPr>
            <p:cNvPr id="24" name="Rectangle 23"/>
            <p:cNvSpPr/>
            <p:nvPr/>
          </p:nvSpPr>
          <p:spPr>
            <a:xfrm>
              <a:off x="920751" y="584200"/>
              <a:ext cx="366394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Deep Learning</a:t>
              </a:r>
              <a:endParaRPr lang="en-US" sz="28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20749" y="1150450"/>
              <a:ext cx="366394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CSE-460</a:t>
              </a:r>
              <a:endParaRPr lang="en-US" sz="20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2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38" name="Rectangle 37"/>
          <p:cNvSpPr/>
          <p:nvPr/>
        </p:nvSpPr>
        <p:spPr>
          <a:xfrm>
            <a:off x="3393849" y="467347"/>
            <a:ext cx="5070473" cy="5530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</a:t>
            </a:r>
            <a:endParaRPr lang="en-US" sz="3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 flipV="1">
            <a:off x="4368801" y="1073279"/>
            <a:ext cx="315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6187" y="1766375"/>
            <a:ext cx="1035787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97758" y="1656612"/>
            <a:ext cx="9862653" cy="4158386"/>
            <a:chOff x="876187" y="1603603"/>
            <a:chExt cx="9862653" cy="4158386"/>
          </a:xfrm>
        </p:grpSpPr>
        <p:grpSp>
          <p:nvGrpSpPr>
            <p:cNvPr id="6" name="Group 5"/>
            <p:cNvGrpSpPr/>
            <p:nvPr/>
          </p:nvGrpSpPr>
          <p:grpSpPr>
            <a:xfrm>
              <a:off x="876187" y="2060709"/>
              <a:ext cx="5553926" cy="3321391"/>
              <a:chOff x="876187" y="1702899"/>
              <a:chExt cx="5553926" cy="332139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77730" y="1702899"/>
                <a:ext cx="5552383" cy="461665"/>
                <a:chOff x="864478" y="1583629"/>
                <a:chExt cx="5552383" cy="461665"/>
              </a:xfrm>
            </p:grpSpPr>
            <p:sp>
              <p:nvSpPr>
                <p:cNvPr id="2" name="Right Arrow 1"/>
                <p:cNvSpPr/>
                <p:nvPr/>
              </p:nvSpPr>
              <p:spPr>
                <a:xfrm>
                  <a:off x="864478" y="1680854"/>
                  <a:ext cx="328218" cy="26721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346388" y="1583629"/>
                  <a:ext cx="5070473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en-US" sz="24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Brain Tumor = Serious health issue.</a:t>
                  </a:r>
                  <a:endParaRPr lang="en-US" sz="2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876187" y="2399988"/>
                <a:ext cx="5552383" cy="830997"/>
                <a:chOff x="864478" y="1583629"/>
                <a:chExt cx="5552383" cy="830997"/>
              </a:xfrm>
            </p:grpSpPr>
            <p:sp>
              <p:nvSpPr>
                <p:cNvPr id="11" name="Right Arrow 10"/>
                <p:cNvSpPr/>
                <p:nvPr/>
              </p:nvSpPr>
              <p:spPr>
                <a:xfrm>
                  <a:off x="864478" y="1680854"/>
                  <a:ext cx="328218" cy="26721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346388" y="1583629"/>
                  <a:ext cx="5070473" cy="83099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en-US" sz="24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Manual detection = time-consuming &amp; error-prone.</a:t>
                  </a:r>
                  <a:endParaRPr lang="en-US" sz="2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876187" y="3433711"/>
                <a:ext cx="5552383" cy="461665"/>
                <a:chOff x="864478" y="1583629"/>
                <a:chExt cx="5552383" cy="461665"/>
              </a:xfrm>
            </p:grpSpPr>
            <p:sp>
              <p:nvSpPr>
                <p:cNvPr id="14" name="Right Arrow 13"/>
                <p:cNvSpPr/>
                <p:nvPr/>
              </p:nvSpPr>
              <p:spPr>
                <a:xfrm>
                  <a:off x="864478" y="1680854"/>
                  <a:ext cx="328218" cy="26721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346388" y="1583629"/>
                  <a:ext cx="5070473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en-US" sz="24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MRI = Primary diagnostic tool.</a:t>
                  </a:r>
                  <a:endParaRPr lang="en-US" sz="2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876187" y="4193293"/>
                <a:ext cx="5552383" cy="830997"/>
                <a:chOff x="864478" y="1583629"/>
                <a:chExt cx="5552383" cy="830997"/>
              </a:xfrm>
            </p:grpSpPr>
            <p:sp>
              <p:nvSpPr>
                <p:cNvPr id="17" name="Right Arrow 16"/>
                <p:cNvSpPr/>
                <p:nvPr/>
              </p:nvSpPr>
              <p:spPr>
                <a:xfrm>
                  <a:off x="864478" y="1680854"/>
                  <a:ext cx="328218" cy="26721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346388" y="1583629"/>
                  <a:ext cx="5070473" cy="83099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en-US" sz="24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Deep Learning can automate &amp; support doctors.</a:t>
                  </a:r>
                  <a:endParaRPr lang="en-US" sz="2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4520" y="1603603"/>
              <a:ext cx="3214320" cy="41583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38" name="Rectangle 37"/>
          <p:cNvSpPr/>
          <p:nvPr/>
        </p:nvSpPr>
        <p:spPr>
          <a:xfrm>
            <a:off x="3393849" y="467347"/>
            <a:ext cx="5070473" cy="5530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</a:t>
            </a:r>
            <a:endParaRPr lang="en-US" sz="3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 flipV="1">
            <a:off x="4368801" y="1073279"/>
            <a:ext cx="315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6187" y="1766375"/>
            <a:ext cx="1035787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9301" y="2113718"/>
            <a:ext cx="5552383" cy="461665"/>
            <a:chOff x="864478" y="1583629"/>
            <a:chExt cx="5552383" cy="461665"/>
          </a:xfrm>
        </p:grpSpPr>
        <p:sp>
          <p:nvSpPr>
            <p:cNvPr id="2" name="Right Arrow 1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Automate MRI image classification.</a:t>
              </a:r>
              <a:endPara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7758" y="2845515"/>
            <a:ext cx="5552383" cy="461665"/>
            <a:chOff x="864478" y="1583629"/>
            <a:chExt cx="5552383" cy="461665"/>
          </a:xfrm>
        </p:grpSpPr>
        <p:sp>
          <p:nvSpPr>
            <p:cNvPr id="11" name="Right Arrow 10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Detect if tumor is present.</a:t>
              </a:r>
              <a:endPara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7758" y="3577312"/>
            <a:ext cx="5552383" cy="830997"/>
            <a:chOff x="864478" y="1583629"/>
            <a:chExt cx="5552383" cy="830997"/>
          </a:xfrm>
        </p:grpSpPr>
        <p:sp>
          <p:nvSpPr>
            <p:cNvPr id="14" name="Right Arrow 13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46388" y="1583629"/>
              <a:ext cx="5070473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Predict tumor type: Pituitary, Glioma, Meningioma.</a:t>
              </a:r>
              <a:endPara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97758" y="4669850"/>
            <a:ext cx="5552383" cy="461665"/>
            <a:chOff x="864478" y="1583629"/>
            <a:chExt cx="5552383" cy="461665"/>
          </a:xfrm>
        </p:grpSpPr>
        <p:sp>
          <p:nvSpPr>
            <p:cNvPr id="17" name="Right Arrow 16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Transfer Learning (VGG16).</a:t>
              </a:r>
              <a:endPara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63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38" name="Rectangle 37"/>
          <p:cNvSpPr/>
          <p:nvPr/>
        </p:nvSpPr>
        <p:spPr>
          <a:xfrm>
            <a:off x="3393849" y="467347"/>
            <a:ext cx="5070473" cy="5530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Details</a:t>
            </a:r>
            <a:endParaRPr lang="en-US" sz="3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 flipV="1">
            <a:off x="4368801" y="1073279"/>
            <a:ext cx="315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6187" y="1766375"/>
            <a:ext cx="1035787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78814" y="1412432"/>
            <a:ext cx="8502508" cy="1200329"/>
            <a:chOff x="864478" y="1583629"/>
            <a:chExt cx="8502508" cy="1200329"/>
          </a:xfrm>
        </p:grpSpPr>
        <p:sp>
          <p:nvSpPr>
            <p:cNvPr id="2" name="Right Arrow 1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46388" y="1583629"/>
              <a:ext cx="8020598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Source: https://www.kaggle.com/datasets/masoudnickparvar/brain-tumor-mri-dataset </a:t>
              </a:r>
              <a:endPara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7" y="2839815"/>
            <a:ext cx="6700055" cy="378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38" name="Rectangle 37"/>
          <p:cNvSpPr/>
          <p:nvPr/>
        </p:nvSpPr>
        <p:spPr>
          <a:xfrm>
            <a:off x="1" y="476221"/>
            <a:ext cx="12192000" cy="5530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Architecture</a:t>
            </a:r>
            <a:endParaRPr lang="en-US" sz="3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 flipV="1">
            <a:off x="4518140" y="1030134"/>
            <a:ext cx="315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6187" y="1766375"/>
            <a:ext cx="1035787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78814" y="1730485"/>
            <a:ext cx="8502508" cy="461665"/>
            <a:chOff x="864478" y="1583629"/>
            <a:chExt cx="8502508" cy="461665"/>
          </a:xfrm>
        </p:grpSpPr>
        <p:sp>
          <p:nvSpPr>
            <p:cNvPr id="2" name="Right Arrow 1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46388" y="1583629"/>
              <a:ext cx="8020598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Pre-trained VGG16 (Transfer Learning)</a:t>
              </a:r>
              <a:endPara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4640" y="3349929"/>
            <a:ext cx="10940963" cy="1002896"/>
            <a:chOff x="706702" y="3113559"/>
            <a:chExt cx="9074992" cy="831853"/>
          </a:xfrm>
        </p:grpSpPr>
        <p:sp>
          <p:nvSpPr>
            <p:cNvPr id="6" name="Rectangle 5"/>
            <p:cNvSpPr/>
            <p:nvPr/>
          </p:nvSpPr>
          <p:spPr>
            <a:xfrm>
              <a:off x="706702" y="3113559"/>
              <a:ext cx="1840509" cy="7889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Input Image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92792" y="3127278"/>
              <a:ext cx="1172789" cy="7889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VGG16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70460" y="3127278"/>
              <a:ext cx="1142026" cy="7889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Flatten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90842" y="3134674"/>
              <a:ext cx="1016796" cy="7889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Dense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85994" y="3156443"/>
              <a:ext cx="1195700" cy="7889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636795" y="3334109"/>
              <a:ext cx="478018" cy="34786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311466" y="3347829"/>
              <a:ext cx="478018" cy="34786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97012" y="3347829"/>
              <a:ext cx="478018" cy="34786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8008996" y="3334109"/>
              <a:ext cx="478018" cy="34786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8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38" name="Rectangle 37"/>
          <p:cNvSpPr/>
          <p:nvPr/>
        </p:nvSpPr>
        <p:spPr>
          <a:xfrm>
            <a:off x="3393849" y="467347"/>
            <a:ext cx="5070473" cy="5530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Setup</a:t>
            </a:r>
            <a:endParaRPr lang="en-US" sz="3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 flipV="1">
            <a:off x="4368801" y="1073279"/>
            <a:ext cx="315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6187" y="1766375"/>
            <a:ext cx="1035787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16269" y="2113718"/>
            <a:ext cx="5552383" cy="461665"/>
            <a:chOff x="864478" y="1583629"/>
            <a:chExt cx="5552383" cy="461665"/>
          </a:xfrm>
        </p:grpSpPr>
        <p:sp>
          <p:nvSpPr>
            <p:cNvPr id="2" name="Right Arrow 1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Optimizer: Adam</a:t>
              </a:r>
              <a:endPara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14726" y="2845515"/>
            <a:ext cx="5552383" cy="461665"/>
            <a:chOff x="864478" y="1583629"/>
            <a:chExt cx="5552383" cy="461665"/>
          </a:xfrm>
        </p:grpSpPr>
        <p:sp>
          <p:nvSpPr>
            <p:cNvPr id="11" name="Right Arrow 10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Loss: Sparse Categorical </a:t>
              </a:r>
              <a:r>
                <a:rPr lang="en-US" sz="2400" b="1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Crossentropy</a:t>
              </a:r>
              <a:endPara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14726" y="3577312"/>
            <a:ext cx="5552383" cy="461665"/>
            <a:chOff x="864478" y="1583629"/>
            <a:chExt cx="5552383" cy="461665"/>
          </a:xfrm>
        </p:grpSpPr>
        <p:sp>
          <p:nvSpPr>
            <p:cNvPr id="14" name="Right Arrow 13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Batch Size: 20</a:t>
              </a:r>
              <a:endPara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14726" y="4309109"/>
            <a:ext cx="5552383" cy="461665"/>
            <a:chOff x="864478" y="1583629"/>
            <a:chExt cx="5552383" cy="461665"/>
          </a:xfrm>
        </p:grpSpPr>
        <p:sp>
          <p:nvSpPr>
            <p:cNvPr id="17" name="Right Arrow 16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Epochs: 5</a:t>
              </a:r>
              <a:endPara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14726" y="5040906"/>
            <a:ext cx="5552383" cy="830997"/>
            <a:chOff x="864478" y="1583629"/>
            <a:chExt cx="5552383" cy="830997"/>
          </a:xfrm>
        </p:grpSpPr>
        <p:sp>
          <p:nvSpPr>
            <p:cNvPr id="20" name="Right Arrow 19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46388" y="1583629"/>
              <a:ext cx="5070473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 Generator: Augmented images during training</a:t>
              </a:r>
              <a:endPara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2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38" name="Rectangle 37"/>
          <p:cNvSpPr/>
          <p:nvPr/>
        </p:nvSpPr>
        <p:spPr>
          <a:xfrm>
            <a:off x="1762064" y="452592"/>
            <a:ext cx="858611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Results</a:t>
            </a:r>
            <a:endParaRPr lang="en-US" sz="3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 flipV="1">
            <a:off x="4368801" y="1099783"/>
            <a:ext cx="315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6187" y="1766375"/>
            <a:ext cx="1035787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16269" y="1636637"/>
            <a:ext cx="5552383" cy="461665"/>
            <a:chOff x="864478" y="1583629"/>
            <a:chExt cx="5552383" cy="461665"/>
          </a:xfrm>
        </p:grpSpPr>
        <p:sp>
          <p:nvSpPr>
            <p:cNvPr id="2" name="Right Arrow 1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Accuracy: ~97% on Train</a:t>
              </a:r>
              <a:endPara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916" y="2442592"/>
            <a:ext cx="8102412" cy="397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1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38" name="Rectangle 37"/>
          <p:cNvSpPr/>
          <p:nvPr/>
        </p:nvSpPr>
        <p:spPr>
          <a:xfrm>
            <a:off x="1762064" y="452592"/>
            <a:ext cx="858611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Results</a:t>
            </a:r>
            <a:endParaRPr lang="en-US" sz="3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 flipV="1">
            <a:off x="4368801" y="1099783"/>
            <a:ext cx="315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6187" y="1766375"/>
            <a:ext cx="1035787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16269" y="1636637"/>
            <a:ext cx="5552383" cy="461665"/>
            <a:chOff x="864478" y="1583629"/>
            <a:chExt cx="5552383" cy="461665"/>
          </a:xfrm>
        </p:grpSpPr>
        <p:sp>
          <p:nvSpPr>
            <p:cNvPr id="2" name="Right Arrow 1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Accuracy: ~95% on test</a:t>
              </a:r>
              <a:endPara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04" y="2263522"/>
            <a:ext cx="5276312" cy="443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180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80</cp:revision>
  <dcterms:created xsi:type="dcterms:W3CDTF">2024-07-16T16:24:00Z</dcterms:created>
  <dcterms:modified xsi:type="dcterms:W3CDTF">2025-07-09T11:19:28Z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BB50E5C7F38345479DBF77F3FA8F47DE_13</vt:lpwstr>
  </property>
  <property fmtid="{D5CDD505-2E9C-101B-9397-08002B2CF9AE}" pid="3" name="KSOProductBuildVer">
    <vt:lpwstr>1033-12.2.0.19805</vt:lpwstr>
  </property>
</Properties>
</file>