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4462-01F3-40E7-8D89-0F5692D47E1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31C83-D4AE-4ECA-ABB5-660AA0A017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69962" y="2520950"/>
            <a:ext cx="10252075" cy="1816100"/>
            <a:chOff x="1860550" y="2413000"/>
            <a:chExt cx="8470899" cy="1651000"/>
          </a:xfrm>
        </p:grpSpPr>
        <p:sp>
          <p:nvSpPr>
            <p:cNvPr id="6" name="Flowchart: Data 5"/>
            <p:cNvSpPr/>
            <p:nvPr/>
          </p:nvSpPr>
          <p:spPr>
            <a:xfrm>
              <a:off x="2228850" y="2667000"/>
              <a:ext cx="8013700" cy="1397000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/>
            <p:cNvSpPr/>
            <p:nvPr/>
          </p:nvSpPr>
          <p:spPr>
            <a:xfrm>
              <a:off x="1860550" y="2413000"/>
              <a:ext cx="8013700" cy="1397000"/>
            </a:xfrm>
            <a:prstGeom prst="flowChartInputOutp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60550" y="2649835"/>
              <a:ext cx="847089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Brain Tumor </a:t>
              </a:r>
              <a:r>
                <a:rPr lang="en-US" sz="5400" b="1" dirty="0" smtClean="0">
                  <a:solidFill>
                    <a:schemeClr val="bg1"/>
                  </a:solidFill>
                </a:rPr>
                <a:t>Detector</a:t>
              </a:r>
              <a:endParaRPr lang="en-US" sz="5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762064" y="452592"/>
            <a:ext cx="85861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Preview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99783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21" y="1648744"/>
            <a:ext cx="5550579" cy="3122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613891"/>
            <a:ext cx="6152363" cy="345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0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762064" y="452592"/>
            <a:ext cx="85861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  <a:endParaRPr lang="en-US" sz="3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99783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69277" y="2197262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Achieved ~95% test accuracy.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69277" y="2853813"/>
            <a:ext cx="5552383" cy="461665"/>
            <a:chOff x="864478" y="1583629"/>
            <a:chExt cx="5552383" cy="461665"/>
          </a:xfrm>
        </p:grpSpPr>
        <p:sp>
          <p:nvSpPr>
            <p:cNvPr id="11" name="Right Arrow 10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 supports early detection.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69277" y="3509325"/>
            <a:ext cx="5552383" cy="461665"/>
            <a:chOff x="864478" y="1583629"/>
            <a:chExt cx="5552383" cy="461665"/>
          </a:xfrm>
        </p:grpSpPr>
        <p:sp>
          <p:nvSpPr>
            <p:cNvPr id="14" name="Right Arrow 13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Used model in a web app.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1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2628660" y="2761894"/>
            <a:ext cx="6934679" cy="1334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4605" y="14605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263305" y="3980666"/>
            <a:ext cx="4025900" cy="1655907"/>
            <a:chOff x="774700" y="584200"/>
            <a:chExt cx="4025900" cy="1821498"/>
          </a:xfrm>
        </p:grpSpPr>
        <p:sp>
          <p:nvSpPr>
            <p:cNvPr id="2" name="Rectangle 1"/>
            <p:cNvSpPr/>
            <p:nvPr/>
          </p:nvSpPr>
          <p:spPr>
            <a:xfrm>
              <a:off x="774700" y="584200"/>
              <a:ext cx="63500" cy="1821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46148" y="584200"/>
              <a:ext cx="3854452" cy="1821498"/>
              <a:chOff x="920748" y="584200"/>
              <a:chExt cx="3854452" cy="182149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920751" y="584200"/>
                <a:ext cx="3854449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Md.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Abdus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Shohid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Shakil</a:t>
                </a:r>
                <a:endParaRPr lang="en-US" sz="2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920750" y="1568866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Semeter</a:t>
                </a:r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8th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20749" y="1150450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Id: 210303020005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20748" y="2005588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Session: Fall-21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751292" y="3980666"/>
            <a:ext cx="3835399" cy="1655907"/>
            <a:chOff x="6807200" y="571500"/>
            <a:chExt cx="3835399" cy="1821498"/>
          </a:xfrm>
        </p:grpSpPr>
        <p:sp>
          <p:nvSpPr>
            <p:cNvPr id="14" name="Rectangle 13"/>
            <p:cNvSpPr/>
            <p:nvPr/>
          </p:nvSpPr>
          <p:spPr>
            <a:xfrm>
              <a:off x="6807200" y="571500"/>
              <a:ext cx="63500" cy="18214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78648" y="571500"/>
              <a:ext cx="3663951" cy="1821498"/>
              <a:chOff x="920748" y="584200"/>
              <a:chExt cx="3663951" cy="182149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20752" y="584200"/>
                <a:ext cx="3013074" cy="52322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Mahfuz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Ibne</a:t>
                </a:r>
                <a:r>
                  <a:rPr lang="en-US" sz="28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cap="none" spc="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Syful</a:t>
                </a:r>
                <a:endParaRPr lang="en-US" sz="28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920750" y="1568866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err="1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Semeter</a:t>
                </a:r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 8th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20749" y="1150450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Id: 210303020016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20748" y="2005588"/>
                <a:ext cx="3663949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000" cap="none" spc="0" dirty="0" smtClean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Session: Fall-21</a:t>
                </a:r>
                <a:endParaRPr lang="en-US" sz="200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2582836" y="438319"/>
            <a:ext cx="6997118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 Details &amp; Team Members</a:t>
            </a:r>
            <a:endParaRPr lang="en-US" sz="3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05548" y="1108334"/>
            <a:ext cx="27432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967507" y="1982322"/>
            <a:ext cx="3663949" cy="966360"/>
            <a:chOff x="920749" y="584200"/>
            <a:chExt cx="3663949" cy="966360"/>
          </a:xfrm>
        </p:grpSpPr>
        <p:sp>
          <p:nvSpPr>
            <p:cNvPr id="24" name="Rectangle 23"/>
            <p:cNvSpPr/>
            <p:nvPr/>
          </p:nvSpPr>
          <p:spPr>
            <a:xfrm>
              <a:off x="920751" y="584200"/>
              <a:ext cx="3663945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Deep Learning</a:t>
              </a:r>
              <a:endParaRPr lang="en-US" sz="2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20749" y="1150450"/>
              <a:ext cx="366394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CSE-460</a:t>
              </a:r>
              <a:endParaRPr lang="en-US" sz="20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2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97758" y="1656612"/>
            <a:ext cx="9862653" cy="4158386"/>
            <a:chOff x="876187" y="1603603"/>
            <a:chExt cx="9862653" cy="4158386"/>
          </a:xfrm>
        </p:grpSpPr>
        <p:grpSp>
          <p:nvGrpSpPr>
            <p:cNvPr id="6" name="Group 5"/>
            <p:cNvGrpSpPr/>
            <p:nvPr/>
          </p:nvGrpSpPr>
          <p:grpSpPr>
            <a:xfrm>
              <a:off x="876187" y="2060709"/>
              <a:ext cx="5553926" cy="3321391"/>
              <a:chOff x="876187" y="1702899"/>
              <a:chExt cx="5553926" cy="332139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77730" y="1702899"/>
                <a:ext cx="5552383" cy="461665"/>
                <a:chOff x="864478" y="1583629"/>
                <a:chExt cx="5552383" cy="461665"/>
              </a:xfrm>
            </p:grpSpPr>
            <p:sp>
              <p:nvSpPr>
                <p:cNvPr id="2" name="Right Arrow 1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346388" y="1583629"/>
                  <a:ext cx="507047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Brain Tumor = Serious health issue.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876187" y="2399988"/>
                <a:ext cx="5552383" cy="830997"/>
                <a:chOff x="864478" y="1583629"/>
                <a:chExt cx="5552383" cy="830997"/>
              </a:xfrm>
            </p:grpSpPr>
            <p:sp>
              <p:nvSpPr>
                <p:cNvPr id="11" name="Right Arrow 10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1346388" y="1583629"/>
                  <a:ext cx="5070473" cy="83099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Manual detection = time-consuming &amp; error-prone.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876187" y="3433711"/>
                <a:ext cx="5552383" cy="461665"/>
                <a:chOff x="864478" y="1583629"/>
                <a:chExt cx="5552383" cy="461665"/>
              </a:xfrm>
            </p:grpSpPr>
            <p:sp>
              <p:nvSpPr>
                <p:cNvPr id="14" name="Right Arrow 13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346388" y="1583629"/>
                  <a:ext cx="5070473" cy="4616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MRI = Primary diagnostic tool.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876187" y="4193293"/>
                <a:ext cx="5552383" cy="830997"/>
                <a:chOff x="864478" y="1583629"/>
                <a:chExt cx="5552383" cy="830997"/>
              </a:xfrm>
            </p:grpSpPr>
            <p:sp>
              <p:nvSpPr>
                <p:cNvPr id="17" name="Right Arrow 16"/>
                <p:cNvSpPr/>
                <p:nvPr/>
              </p:nvSpPr>
              <p:spPr>
                <a:xfrm>
                  <a:off x="864478" y="1680854"/>
                  <a:ext cx="328218" cy="26721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346388" y="1583629"/>
                  <a:ext cx="5070473" cy="83099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r>
                    <a:rPr lang="en-US" sz="2400" b="1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Deep Learning can automate &amp; support doctors.</a:t>
                  </a:r>
                </a:p>
              </p:txBody>
            </p:sp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4520" y="1603603"/>
              <a:ext cx="3214320" cy="41583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9301" y="2113718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Automate MRI image classification.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97758" y="2845515"/>
            <a:ext cx="5552383" cy="461665"/>
            <a:chOff x="864478" y="1583629"/>
            <a:chExt cx="5552383" cy="461665"/>
          </a:xfrm>
        </p:grpSpPr>
        <p:sp>
          <p:nvSpPr>
            <p:cNvPr id="11" name="Right Arrow 10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 if tumor is present.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97758" y="3577312"/>
            <a:ext cx="5552383" cy="830997"/>
            <a:chOff x="864478" y="1583629"/>
            <a:chExt cx="5552383" cy="830997"/>
          </a:xfrm>
        </p:grpSpPr>
        <p:sp>
          <p:nvSpPr>
            <p:cNvPr id="14" name="Right Arrow 13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388" y="1583629"/>
              <a:ext cx="50704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Predict tumor type: Pituitary, Glioma, Meningioma.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97758" y="4669850"/>
            <a:ext cx="5552383" cy="461665"/>
            <a:chOff x="864478" y="1583629"/>
            <a:chExt cx="5552383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 Transfer Learning (VGG16).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6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Details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8814" y="1412432"/>
            <a:ext cx="8502508" cy="1200329"/>
            <a:chOff x="864478" y="1583629"/>
            <a:chExt cx="8502508" cy="1200329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802059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Source: https://www.kaggle.com/datasets/masoudnickparvar/brain-tumor-mri-dataset 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7" y="2839815"/>
            <a:ext cx="6700055" cy="37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" y="476221"/>
            <a:ext cx="12192000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Architecture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4518140" y="1030134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78814" y="1730485"/>
            <a:ext cx="8502508" cy="461665"/>
            <a:chOff x="864478" y="1583629"/>
            <a:chExt cx="8502508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8020598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Pre-trained VGG16 (Transfer Learning)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4640" y="3349929"/>
            <a:ext cx="10940963" cy="1002896"/>
            <a:chOff x="706702" y="3113559"/>
            <a:chExt cx="9074992" cy="831853"/>
          </a:xfrm>
        </p:grpSpPr>
        <p:sp>
          <p:nvSpPr>
            <p:cNvPr id="6" name="Rectangle 5"/>
            <p:cNvSpPr/>
            <p:nvPr/>
          </p:nvSpPr>
          <p:spPr>
            <a:xfrm>
              <a:off x="706702" y="3113559"/>
              <a:ext cx="1840509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Input Image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92792" y="3127278"/>
              <a:ext cx="1172789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VGG16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70460" y="3127278"/>
              <a:ext cx="1142026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Flatten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90842" y="3134674"/>
              <a:ext cx="1016796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Dense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85994" y="3156443"/>
              <a:ext cx="1195700" cy="7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636795" y="333410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6311466" y="334782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4497012" y="334782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8008996" y="3334109"/>
              <a:ext cx="478018" cy="347868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3393849" y="467347"/>
            <a:ext cx="5070473" cy="5530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Setup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73279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16269" y="2113718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Optimizer: Adam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14726" y="2845515"/>
            <a:ext cx="5552383" cy="461665"/>
            <a:chOff x="864478" y="1583629"/>
            <a:chExt cx="5552383" cy="461665"/>
          </a:xfrm>
        </p:grpSpPr>
        <p:sp>
          <p:nvSpPr>
            <p:cNvPr id="11" name="Right Arrow 10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Loss: Sparse Categorical </a:t>
              </a:r>
              <a:r>
                <a:rPr lang="en-US" sz="2400" b="1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Crossentropy</a:t>
              </a:r>
              <a:endPara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14726" y="3577312"/>
            <a:ext cx="5552383" cy="461665"/>
            <a:chOff x="864478" y="1583629"/>
            <a:chExt cx="5552383" cy="461665"/>
          </a:xfrm>
        </p:grpSpPr>
        <p:sp>
          <p:nvSpPr>
            <p:cNvPr id="14" name="Right Arrow 13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Batch Size: 20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114726" y="4309109"/>
            <a:ext cx="5552383" cy="461665"/>
            <a:chOff x="864478" y="1583629"/>
            <a:chExt cx="5552383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Epochs: 5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14726" y="5040906"/>
            <a:ext cx="5552383" cy="830997"/>
            <a:chOff x="864478" y="1583629"/>
            <a:chExt cx="5552383" cy="830997"/>
          </a:xfrm>
        </p:grpSpPr>
        <p:sp>
          <p:nvSpPr>
            <p:cNvPr id="20" name="Right Arrow 19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46388" y="1583629"/>
              <a:ext cx="507047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Generator: Augmented images during 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2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762064" y="452592"/>
            <a:ext cx="85861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Results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99783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16269" y="1636637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Accuracy: ~97% on Train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16" y="2442592"/>
            <a:ext cx="8102412" cy="39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dirty="0"/>
          </a:p>
        </p:txBody>
      </p:sp>
      <p:sp>
        <p:nvSpPr>
          <p:cNvPr id="38" name="Rectangle 37"/>
          <p:cNvSpPr/>
          <p:nvPr/>
        </p:nvSpPr>
        <p:spPr>
          <a:xfrm>
            <a:off x="1762064" y="452592"/>
            <a:ext cx="8586116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Results</a:t>
            </a:r>
          </a:p>
        </p:txBody>
      </p:sp>
      <p:sp>
        <p:nvSpPr>
          <p:cNvPr id="39" name="Rectangle 38"/>
          <p:cNvSpPr/>
          <p:nvPr/>
        </p:nvSpPr>
        <p:spPr>
          <a:xfrm flipV="1">
            <a:off x="4368801" y="1099783"/>
            <a:ext cx="315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76187" y="1766375"/>
            <a:ext cx="1035787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22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16269" y="1636637"/>
            <a:ext cx="5552383" cy="461665"/>
            <a:chOff x="864478" y="1583629"/>
            <a:chExt cx="5552383" cy="461665"/>
          </a:xfrm>
        </p:grpSpPr>
        <p:sp>
          <p:nvSpPr>
            <p:cNvPr id="2" name="Right Arrow 1"/>
            <p:cNvSpPr/>
            <p:nvPr/>
          </p:nvSpPr>
          <p:spPr>
            <a:xfrm>
              <a:off x="864478" y="1680854"/>
              <a:ext cx="328218" cy="2672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6388" y="1583629"/>
              <a:ext cx="5070473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Accuracy: ~95% on test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504" y="2263522"/>
            <a:ext cx="5276312" cy="443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81</cp:revision>
  <dcterms:created xsi:type="dcterms:W3CDTF">2024-07-16T16:24:00Z</dcterms:created>
  <dcterms:modified xsi:type="dcterms:W3CDTF">2025-07-09T22:12:16Z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BB50E5C7F38345479DBF77F3FA8F47DE_13</vt:lpwstr>
  </property>
  <property fmtid="{D5CDD505-2E9C-101B-9397-08002B2CF9AE}" pid="3" name="KSOProductBuildVer">
    <vt:lpwstr>1033-12.2.0.19805</vt:lpwstr>
  </property>
</Properties>
</file>