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9" r:id="rId3"/>
    <p:sldId id="308" r:id="rId4"/>
    <p:sldId id="307" r:id="rId5"/>
    <p:sldId id="306" r:id="rId6"/>
    <p:sldId id="305" r:id="rId7"/>
    <p:sldId id="304" r:id="rId8"/>
    <p:sldId id="303" r:id="rId9"/>
    <p:sldId id="302" r:id="rId10"/>
    <p:sldId id="301" r:id="rId11"/>
    <p:sldId id="283" r:id="rId12"/>
    <p:sldId id="285" r:id="rId13"/>
    <p:sldId id="288" r:id="rId14"/>
    <p:sldId id="289" r:id="rId15"/>
    <p:sldId id="287" r:id="rId16"/>
    <p:sldId id="300" r:id="rId17"/>
    <p:sldId id="299" r:id="rId18"/>
    <p:sldId id="257" r:id="rId19"/>
    <p:sldId id="258" r:id="rId20"/>
    <p:sldId id="260" r:id="rId21"/>
    <p:sldId id="261" r:id="rId22"/>
    <p:sldId id="262" r:id="rId23"/>
    <p:sldId id="263" r:id="rId24"/>
    <p:sldId id="265" r:id="rId25"/>
    <p:sldId id="266" r:id="rId26"/>
    <p:sldId id="264" r:id="rId27"/>
    <p:sldId id="298" r:id="rId28"/>
    <p:sldId id="267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600" autoAdjust="0"/>
  </p:normalViewPr>
  <p:slideViewPr>
    <p:cSldViewPr snapToGrid="0">
      <p:cViewPr varScale="1">
        <p:scale>
          <a:sx n="96" d="100"/>
          <a:sy n="96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587801524809399E-2"/>
          <c:y val="0.11473635134754395"/>
          <c:w val="0.49685026871641047"/>
          <c:h val="0.81754002508579415"/>
        </c:manualLayout>
      </c:layout>
      <c:pie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Sheet1!$B$3:$B$6</c:f>
              <c:strCache>
                <c:ptCount val="4"/>
                <c:pt idx="0">
                  <c:v>Job Boards</c:v>
                </c:pt>
                <c:pt idx="1">
                  <c:v>College and professional association boards </c:v>
                </c:pt>
                <c:pt idx="2">
                  <c:v>Company's web site alone</c:v>
                </c:pt>
                <c:pt idx="3">
                  <c:v>Networking/Referrals</c:v>
                </c:pt>
              </c:strCache>
            </c:strRef>
          </c:cat>
          <c:val>
            <c:numRef>
              <c:f>Sheet1!$C$3:$C$6</c:f>
              <c:numCache>
                <c:formatCode>0%</c:formatCode>
                <c:ptCount val="4"/>
                <c:pt idx="0">
                  <c:v>0.02</c:v>
                </c:pt>
                <c:pt idx="1">
                  <c:v>0.05</c:v>
                </c:pt>
                <c:pt idx="2">
                  <c:v>0.23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2-43F0-8F3F-14D66762F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852447373383428"/>
          <c:y val="0.26230752405949254"/>
          <c:w val="0.4395707662212901"/>
          <c:h val="0.72075532225138517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0.19524</cdr:x>
      <cdr:y>0.94265</cdr:y>
    </cdr:from>
    <cdr:to>
      <cdr:x>0.52117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62100" y="4583669"/>
          <a:ext cx="2607762" cy="2788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Source: www.livecareer.com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8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5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254CD-CEE4-4323-AE66-E7EE627C92C3}" type="datetimeFigureOut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E465-5600-4FAF-87E7-DA453235C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sudenver.edu/career" TargetMode="External"/><Relationship Id="rId4" Type="http://schemas.openxmlformats.org/officeDocument/2006/relationships/hyperlink" Target="mailto:toverman@msudenver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etonlin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" y="550553"/>
            <a:ext cx="10346635" cy="538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294" y="799352"/>
            <a:ext cx="7772400" cy="1881068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 Black" panose="020B0A04020102020204" pitchFamily="34" charset="0"/>
              </a:rPr>
              <a:t>Job Search Basics &amp; Interviewing</a:t>
            </a:r>
            <a:endParaRPr lang="en-US" sz="48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16623" y="2929218"/>
            <a:ext cx="6400800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MSU Denver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Office of Career Services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30" y="546224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92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638232" y="195379"/>
            <a:ext cx="9605818" cy="613370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2" y="382792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56017" y="208152"/>
            <a:ext cx="5856920" cy="78919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Build </a:t>
            </a:r>
            <a:r>
              <a:rPr lang="en-US" b="1" u="sng" dirty="0">
                <a:solidFill>
                  <a:srgbClr val="C00000"/>
                </a:solidFill>
              </a:rPr>
              <a:t>your NETWORK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3" descr="Trinity College’s P.R.I.D.E Program: Unifying Campus – Color and Mone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76" y="952518"/>
            <a:ext cx="7059706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496291" y="3047999"/>
            <a:ext cx="9605818" cy="347830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16334" y="437705"/>
            <a:ext cx="1500073" cy="78919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FYI…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" name="Picture 10" descr="Doc YeYo. Medico Cirujano y Nutrición: ¿ QUÉ ES ANSIEDAD Y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80" y="1637872"/>
            <a:ext cx="5277884" cy="2966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6371" y="1086562"/>
            <a:ext cx="5496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Almost everyone </a:t>
            </a:r>
            <a:r>
              <a:rPr lang="en-US" sz="2400" dirty="0">
                <a:solidFill>
                  <a:srgbClr val="00B050"/>
                </a:solidFill>
              </a:rPr>
              <a:t>HATES networking…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4436" y="4693687"/>
            <a:ext cx="8109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90</a:t>
            </a:r>
            <a:r>
              <a:rPr lang="en-US" sz="2400" b="1" dirty="0">
                <a:solidFill>
                  <a:srgbClr val="00B050"/>
                </a:solidFill>
              </a:rPr>
              <a:t>% of your time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should be spent networking.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70% of all jobs </a:t>
            </a:r>
            <a:r>
              <a:rPr lang="en-US" sz="2400" dirty="0"/>
              <a:t>are found through networking contacts.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3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675081" y="297383"/>
            <a:ext cx="8186245" cy="636243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67555" y="244603"/>
            <a:ext cx="7995745" cy="57399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But, </a:t>
            </a:r>
            <a:r>
              <a:rPr lang="en-US" b="1" u="sng" dirty="0" smtClean="0">
                <a:solidFill>
                  <a:srgbClr val="C00000"/>
                </a:solidFill>
              </a:rPr>
              <a:t>I Don’t Have a Network?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5081" y="1003696"/>
            <a:ext cx="84882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u="sng" dirty="0">
                <a:solidFill>
                  <a:srgbClr val="00B050"/>
                </a:solidFill>
              </a:rPr>
              <a:t>Everybody has a network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(even if you don’t think you do)</a:t>
            </a:r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u="sng" dirty="0" smtClean="0"/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u="sng" dirty="0" smtClean="0">
                <a:solidFill>
                  <a:srgbClr val="00B050"/>
                </a:solidFill>
              </a:rPr>
              <a:t>Make </a:t>
            </a:r>
            <a:r>
              <a:rPr lang="en-US" u="sng" dirty="0">
                <a:solidFill>
                  <a:srgbClr val="00B050"/>
                </a:solidFill>
              </a:rPr>
              <a:t>a list of people/places </a:t>
            </a:r>
            <a:r>
              <a:rPr lang="en-US" dirty="0"/>
              <a:t>that can support your networking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Workshops, seminars &amp; conferences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Career fairs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clubs and professional associations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gatherings, social events, &amp; family gatherings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School and alumni events</a:t>
            </a:r>
          </a:p>
          <a:p>
            <a:pPr lvl="1"/>
            <a:endParaRPr lang="en-US" dirty="0"/>
          </a:p>
          <a:p>
            <a:pPr lvl="1"/>
            <a:r>
              <a:rPr lang="en-US" u="sng" dirty="0">
                <a:solidFill>
                  <a:srgbClr val="00B050"/>
                </a:solidFill>
              </a:rPr>
              <a:t>Make every interaction count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30-second </a:t>
            </a:r>
            <a:r>
              <a:rPr lang="en-US" dirty="0">
                <a:solidFill>
                  <a:srgbClr val="00B050"/>
                </a:solidFill>
              </a:rPr>
              <a:t>elevator pitch</a:t>
            </a:r>
          </a:p>
        </p:txBody>
      </p:sp>
      <p:pic>
        <p:nvPicPr>
          <p:cNvPr id="10" name="Picture 9" descr="Clipart - &lt;strong&gt;Network&lt;/strong&gt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26" y="1491646"/>
            <a:ext cx="3157229" cy="1593053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5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634838" y="195380"/>
            <a:ext cx="8950037" cy="636243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7055" y="169166"/>
            <a:ext cx="7995745" cy="63147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Building Your Elevator Pitch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61441" y="9621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Elevator pitch answers the question: </a:t>
            </a:r>
          </a:p>
          <a:p>
            <a:pPr indent="0">
              <a:buNone/>
            </a:pPr>
            <a:r>
              <a:rPr lang="en-US" i="1" dirty="0">
                <a:solidFill>
                  <a:srgbClr val="00B050"/>
                </a:solidFill>
              </a:rPr>
              <a:t>“What can you tell me about yourself?”  </a:t>
            </a:r>
          </a:p>
          <a:p>
            <a:pPr indent="0">
              <a:buNone/>
            </a:pPr>
            <a:endParaRPr lang="en-US" i="1" dirty="0"/>
          </a:p>
          <a:p>
            <a:pPr marL="1085850" lvl="1" indent="-457200"/>
            <a:r>
              <a:rPr lang="en-US" i="1" dirty="0"/>
              <a:t>What you </a:t>
            </a:r>
            <a:r>
              <a:rPr lang="en-US" i="1" dirty="0">
                <a:solidFill>
                  <a:srgbClr val="00B050"/>
                </a:solidFill>
              </a:rPr>
              <a:t>have done</a:t>
            </a:r>
          </a:p>
          <a:p>
            <a:pPr marL="1085850" lvl="1" indent="-457200"/>
            <a:r>
              <a:rPr lang="en-US" i="1" dirty="0"/>
              <a:t>What you </a:t>
            </a:r>
            <a:r>
              <a:rPr lang="en-US" i="1" dirty="0">
                <a:solidFill>
                  <a:srgbClr val="00B050"/>
                </a:solidFill>
              </a:rPr>
              <a:t>want to do </a:t>
            </a:r>
            <a:r>
              <a:rPr lang="en-US" i="1" dirty="0"/>
              <a:t>&amp;</a:t>
            </a:r>
          </a:p>
          <a:p>
            <a:pPr marL="1085850" lvl="1" indent="-457200"/>
            <a:r>
              <a:rPr lang="en-US" i="1" dirty="0"/>
              <a:t>The </a:t>
            </a:r>
            <a:r>
              <a:rPr lang="en-US" i="1" dirty="0">
                <a:solidFill>
                  <a:srgbClr val="00B050"/>
                </a:solidFill>
              </a:rPr>
              <a:t>major skills </a:t>
            </a:r>
            <a:r>
              <a:rPr lang="en-US" i="1" dirty="0"/>
              <a:t>you have to do it</a:t>
            </a:r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9" y="226941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83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634838" y="195380"/>
            <a:ext cx="8950037" cy="6362439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06892" y="144738"/>
            <a:ext cx="7995745" cy="63147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Sample Elevator Pitch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9964" y="10118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“Hi, my name is Mary.  I received my </a:t>
            </a:r>
            <a:r>
              <a:rPr lang="en-US" dirty="0">
                <a:solidFill>
                  <a:srgbClr val="00B050"/>
                </a:solidFill>
              </a:rPr>
              <a:t>bachelor’s degree in Human Services</a:t>
            </a:r>
            <a:r>
              <a:rPr lang="en-US" dirty="0"/>
              <a:t> in 2017.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</a:t>
            </a:r>
            <a:r>
              <a:rPr lang="en-US" dirty="0">
                <a:solidFill>
                  <a:srgbClr val="00B050"/>
                </a:solidFill>
              </a:rPr>
              <a:t>completed 2 internships</a:t>
            </a:r>
            <a:r>
              <a:rPr lang="en-US" dirty="0"/>
              <a:t>, one in crisis intervention and one as a co-facilitator for groups in a correction facility. 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I am really excited about breaking into the counseling field, specifically with a </a:t>
            </a:r>
            <a:r>
              <a:rPr lang="en-US" dirty="0">
                <a:solidFill>
                  <a:srgbClr val="00B050"/>
                </a:solidFill>
              </a:rPr>
              <a:t>focus on adults with disabilities.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actually financed my college education by </a:t>
            </a:r>
            <a:r>
              <a:rPr lang="en-US" dirty="0">
                <a:solidFill>
                  <a:srgbClr val="00B050"/>
                </a:solidFill>
              </a:rPr>
              <a:t>working as a residential counselor for disabled adults.”</a:t>
            </a:r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61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872154" y="99392"/>
            <a:ext cx="9984889" cy="6458428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97908" y="184438"/>
            <a:ext cx="7995745" cy="57399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Using Social Media to Network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Picture 9" descr="Why Should Your Church Invest In &lt;strong&gt;Social Media&lt;/strong&gt;? ~ Ministry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55" y="2011888"/>
            <a:ext cx="2485947" cy="23401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0270" y="940712"/>
            <a:ext cx="83667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TIPS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Establish new contacts strategically; </a:t>
            </a:r>
            <a:r>
              <a:rPr lang="en-US" sz="2400" dirty="0">
                <a:solidFill>
                  <a:srgbClr val="00B050"/>
                </a:solidFill>
              </a:rPr>
              <a:t>connect with people with common career interests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Seek LinkedIn </a:t>
            </a:r>
            <a:r>
              <a:rPr lang="en-US" sz="2400" dirty="0">
                <a:solidFill>
                  <a:srgbClr val="00B050"/>
                </a:solidFill>
              </a:rPr>
              <a:t>recommendations and endorsements </a:t>
            </a:r>
            <a:r>
              <a:rPr lang="en-US" sz="2400" dirty="0"/>
              <a:t>from people who know you well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Join </a:t>
            </a:r>
            <a:r>
              <a:rPr lang="en-US" sz="2400" dirty="0">
                <a:solidFill>
                  <a:srgbClr val="00B050"/>
                </a:solidFill>
              </a:rPr>
              <a:t>LinkedIn groups </a:t>
            </a:r>
            <a:r>
              <a:rPr lang="en-US" sz="2400" dirty="0"/>
              <a:t>that reflect your professional interests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Comment thoughtfully </a:t>
            </a:r>
            <a:r>
              <a:rPr lang="en-US" sz="2400" dirty="0"/>
              <a:t>on professional pages and discussions</a:t>
            </a:r>
          </a:p>
          <a:p>
            <a:pPr lvl="2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9" y="224714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61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676574" y="297384"/>
            <a:ext cx="8760772" cy="5665398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64" y="1215070"/>
            <a:ext cx="6315591" cy="415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0143" y="424020"/>
            <a:ext cx="783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</a:rPr>
              <a:t>Clean up you Social </a:t>
            </a:r>
            <a:r>
              <a:rPr lang="en-US" sz="4000" b="1" u="sng" dirty="0">
                <a:solidFill>
                  <a:srgbClr val="C00000"/>
                </a:solidFill>
              </a:rPr>
              <a:t>M</a:t>
            </a:r>
            <a:r>
              <a:rPr lang="en-US" sz="4000" b="1" u="sng" dirty="0" smtClean="0">
                <a:solidFill>
                  <a:srgbClr val="C00000"/>
                </a:solidFill>
              </a:rPr>
              <a:t>edia Accounts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634838" y="195380"/>
            <a:ext cx="10480962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1445" y="373512"/>
            <a:ext cx="8977742" cy="80966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/>
            </a:r>
            <a:br>
              <a:rPr lang="en-US" b="1" u="sng" dirty="0" smtClean="0">
                <a:solidFill>
                  <a:srgbClr val="C00000"/>
                </a:solidFill>
              </a:rPr>
            </a:br>
            <a:r>
              <a:rPr lang="en-US" b="1" u="sng" dirty="0">
                <a:solidFill>
                  <a:srgbClr val="C00000"/>
                </a:solidFill>
              </a:rPr>
              <a:t>You’ve </a:t>
            </a:r>
            <a:r>
              <a:rPr lang="en-US" b="1" u="sng" dirty="0" smtClean="0">
                <a:solidFill>
                  <a:srgbClr val="C00000"/>
                </a:solidFill>
              </a:rPr>
              <a:t>Scored </a:t>
            </a:r>
            <a:r>
              <a:rPr lang="en-US" b="1" u="sng" dirty="0">
                <a:solidFill>
                  <a:srgbClr val="C00000"/>
                </a:solidFill>
              </a:rPr>
              <a:t>an </a:t>
            </a:r>
            <a:r>
              <a:rPr lang="en-US" b="1" u="sng" dirty="0" smtClean="0">
                <a:solidFill>
                  <a:srgbClr val="C00000"/>
                </a:solidFill>
              </a:rPr>
              <a:t>INTERVIEW…Now What</a:t>
            </a:r>
            <a:r>
              <a:rPr lang="en-US" b="1" u="sng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3" descr="Interview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82" y="1584591"/>
            <a:ext cx="5240868" cy="394494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7" y="287626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33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634838" y="195380"/>
            <a:ext cx="8950037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5440" y="341200"/>
            <a:ext cx="5477773" cy="80966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u="sng" dirty="0" smtClean="0">
                <a:solidFill>
                  <a:srgbClr val="C00000"/>
                </a:solidFill>
                <a:latin typeface="+mn-lt"/>
              </a:rPr>
              <a:t>General  Interview Prep: </a:t>
            </a:r>
            <a:r>
              <a:rPr lang="en-US" b="1" u="sng" dirty="0" smtClean="0">
                <a:solidFill>
                  <a:srgbClr val="C00000"/>
                </a:solidFill>
              </a:rPr>
              <a:t/>
            </a:r>
            <a:br>
              <a:rPr lang="en-US" b="1" u="sng" dirty="0" smtClean="0">
                <a:solidFill>
                  <a:srgbClr val="C00000"/>
                </a:solidFill>
              </a:rPr>
            </a:br>
            <a:endParaRPr lang="en-US" u="sn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73774" y="1383698"/>
            <a:ext cx="8672946" cy="405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Know </a:t>
            </a:r>
            <a:r>
              <a:rPr lang="en-US" sz="2800" dirty="0" smtClean="0">
                <a:solidFill>
                  <a:srgbClr val="00B050"/>
                </a:solidFill>
              </a:rPr>
              <a:t>why </a:t>
            </a:r>
            <a:r>
              <a:rPr lang="en-US" sz="2800" dirty="0">
                <a:solidFill>
                  <a:srgbClr val="00B050"/>
                </a:solidFill>
              </a:rPr>
              <a:t>you want the job.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job description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Research</a:t>
            </a:r>
            <a:r>
              <a:rPr lang="en-US" dirty="0"/>
              <a:t> the organization</a:t>
            </a:r>
          </a:p>
          <a:p>
            <a:pPr lvl="1"/>
            <a:r>
              <a:rPr lang="en-US" dirty="0" smtClean="0"/>
              <a:t>Prepare copies </a:t>
            </a:r>
            <a:r>
              <a:rPr lang="en-US" dirty="0"/>
              <a:t>of your </a:t>
            </a:r>
            <a:r>
              <a:rPr lang="en-US" dirty="0">
                <a:solidFill>
                  <a:srgbClr val="00B050"/>
                </a:solidFill>
              </a:rPr>
              <a:t>resume and references</a:t>
            </a:r>
          </a:p>
          <a:p>
            <a:pPr marL="457200" lvl="1" indent="0" algn="ctr">
              <a:buNone/>
            </a:pPr>
            <a:r>
              <a:rPr lang="en-US" sz="8000" b="1" dirty="0" smtClean="0">
                <a:solidFill>
                  <a:srgbClr val="C00000"/>
                </a:solidFill>
              </a:rPr>
              <a:t>Relax</a:t>
            </a:r>
            <a:r>
              <a:rPr lang="en-US" sz="8000" b="1" dirty="0">
                <a:solidFill>
                  <a:srgbClr val="C00000"/>
                </a:solidFill>
              </a:rPr>
              <a:t>! </a:t>
            </a:r>
          </a:p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73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634838" y="195380"/>
            <a:ext cx="8950037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8970" y="250661"/>
            <a:ext cx="4602060" cy="61375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+mn-lt"/>
              </a:rPr>
              <a:t>Dress Appropriately</a:t>
            </a:r>
            <a:endParaRPr lang="en-US" b="1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831" y="1094366"/>
            <a:ext cx="3651311" cy="486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4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425148" y="213308"/>
            <a:ext cx="8926478" cy="6259209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7" y="334221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01480" y="330961"/>
            <a:ext cx="5856920" cy="789191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The Job Search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" name="Picture 10" descr="How to Deal with Rejection – Jessica Davids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8" y="1270809"/>
            <a:ext cx="5421532" cy="3637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51604" y="5123259"/>
            <a:ext cx="827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2 Crucial Skills Required…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Persistence &amp; Patience</a:t>
            </a:r>
            <a:endParaRPr lang="en-US" sz="3200" b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51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771994" y="195380"/>
            <a:ext cx="7991766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23643" y="894514"/>
            <a:ext cx="6530195" cy="613754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+mn-lt"/>
              </a:rPr>
              <a:t>Make a </a:t>
            </a:r>
            <a:r>
              <a:rPr lang="en-US" sz="4000" b="1" u="sng" dirty="0" smtClean="0">
                <a:solidFill>
                  <a:srgbClr val="C00000"/>
                </a:solidFill>
                <a:latin typeface="+mn-lt"/>
              </a:rPr>
              <a:t>Solid </a:t>
            </a:r>
            <a:r>
              <a:rPr lang="en-US" sz="4000" b="1" u="sng" dirty="0" smtClean="0">
                <a:solidFill>
                  <a:srgbClr val="C00000"/>
                </a:solidFill>
                <a:latin typeface="+mn-lt"/>
              </a:rPr>
              <a:t>First </a:t>
            </a:r>
            <a:r>
              <a:rPr lang="en-US" sz="4000" b="1" u="sng" dirty="0">
                <a:solidFill>
                  <a:srgbClr val="C00000"/>
                </a:solidFill>
                <a:latin typeface="+mn-lt"/>
              </a:rPr>
              <a:t>Impression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7529" y="1726837"/>
            <a:ext cx="82446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courteous </a:t>
            </a:r>
            <a:r>
              <a:rPr lang="en-US" sz="2800" dirty="0" smtClean="0"/>
              <a:t>and </a:t>
            </a:r>
            <a:r>
              <a:rPr lang="en-US" sz="2800" dirty="0">
                <a:solidFill>
                  <a:srgbClr val="00B050"/>
                </a:solidFill>
              </a:rPr>
              <a:t>smile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</a:t>
            </a:r>
            <a:r>
              <a:rPr lang="en-US" sz="2800" dirty="0">
                <a:solidFill>
                  <a:srgbClr val="00B050"/>
                </a:solidFill>
              </a:rPr>
              <a:t>eye contact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Shake hands </a:t>
            </a:r>
            <a:r>
              <a:rPr lang="en-US" sz="2800" dirty="0"/>
              <a:t>firmly, but don’t crush bones.</a:t>
            </a:r>
          </a:p>
        </p:txBody>
      </p:sp>
      <p:pic>
        <p:nvPicPr>
          <p:cNvPr id="13" name="Picture 12" descr="Handshake Vector | DragonArtz Designs (we moved to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9" y="3269266"/>
            <a:ext cx="3020291" cy="2379623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73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872155" y="361633"/>
            <a:ext cx="8950037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8505" y="688843"/>
            <a:ext cx="6400800" cy="613754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+mn-lt"/>
              </a:rPr>
              <a:t>Types of Interview Questions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0348" y="1557400"/>
            <a:ext cx="84386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5810" lvl="1" indent="-283464">
              <a:buFont typeface="Wingdings 2"/>
              <a:buChar char=""/>
              <a:defRPr/>
            </a:pPr>
            <a:r>
              <a:rPr lang="en-US" sz="2800" dirty="0">
                <a:solidFill>
                  <a:srgbClr val="00B050"/>
                </a:solidFill>
              </a:rPr>
              <a:t>Open-ended: </a:t>
            </a:r>
            <a:r>
              <a:rPr lang="en-US" sz="2800" dirty="0" smtClean="0"/>
              <a:t>“</a:t>
            </a:r>
            <a:r>
              <a:rPr lang="en-US" sz="2800" i="1" dirty="0" smtClean="0"/>
              <a:t>Tell </a:t>
            </a:r>
            <a:r>
              <a:rPr lang="en-US" sz="2800" i="1" dirty="0"/>
              <a:t>me about yourself</a:t>
            </a:r>
            <a:r>
              <a:rPr lang="en-US" sz="2800" i="1" dirty="0" smtClean="0"/>
              <a:t>.”</a:t>
            </a:r>
            <a:endParaRPr lang="en-US" sz="2800" i="1" dirty="0"/>
          </a:p>
          <a:p>
            <a:pPr marL="765810" lvl="1" indent="-283464">
              <a:buFont typeface="Wingdings 2"/>
              <a:buChar char=""/>
              <a:defRPr/>
            </a:pPr>
            <a:endParaRPr lang="en-US" sz="2800" i="1" dirty="0"/>
          </a:p>
          <a:p>
            <a:pPr marL="765810" lvl="1" indent="-283464">
              <a:buFont typeface="Wingdings 2"/>
              <a:buChar char=""/>
              <a:defRPr/>
            </a:pPr>
            <a:r>
              <a:rPr lang="en-US" sz="2800" dirty="0">
                <a:solidFill>
                  <a:srgbClr val="00B050"/>
                </a:solidFill>
              </a:rPr>
              <a:t>Specific: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i="1" dirty="0" smtClean="0"/>
              <a:t>Why </a:t>
            </a:r>
            <a:r>
              <a:rPr lang="en-US" sz="2800" i="1" dirty="0"/>
              <a:t>did you choose your major</a:t>
            </a:r>
            <a:r>
              <a:rPr lang="en-US" sz="2800" i="1" dirty="0" smtClean="0"/>
              <a:t>?”</a:t>
            </a:r>
            <a:endParaRPr lang="en-US" sz="2800" i="1" dirty="0"/>
          </a:p>
          <a:p>
            <a:pPr marL="765810" lvl="1" indent="-283464">
              <a:buFont typeface="Wingdings 2"/>
              <a:buChar char=""/>
              <a:defRPr/>
            </a:pPr>
            <a:endParaRPr lang="en-US" sz="2800" i="1" dirty="0"/>
          </a:p>
          <a:p>
            <a:pPr marL="765810" lvl="1" indent="-283464">
              <a:buFont typeface="Wingdings 2"/>
              <a:buChar char=""/>
              <a:defRPr/>
            </a:pPr>
            <a:r>
              <a:rPr lang="en-US" sz="2800" dirty="0">
                <a:solidFill>
                  <a:srgbClr val="00B050"/>
                </a:solidFill>
              </a:rPr>
              <a:t>Behavioral-based: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i="1" dirty="0" smtClean="0"/>
              <a:t>Tell </a:t>
            </a:r>
            <a:r>
              <a:rPr lang="en-US" sz="2800" i="1" dirty="0"/>
              <a:t>me about a time when</a:t>
            </a:r>
            <a:r>
              <a:rPr lang="en-US" sz="2800" i="1" dirty="0" smtClean="0"/>
              <a:t>...”</a:t>
            </a:r>
            <a:endParaRPr lang="en-US" sz="2800" i="1" dirty="0"/>
          </a:p>
          <a:p>
            <a:pPr marL="765810" lvl="1" indent="-283464">
              <a:buFont typeface="Wingdings 2"/>
              <a:buChar char=""/>
              <a:defRPr/>
            </a:pPr>
            <a:endParaRPr lang="en-US" sz="2800" i="1" dirty="0"/>
          </a:p>
          <a:p>
            <a:pPr marL="765810" lvl="1" indent="-283464">
              <a:buFont typeface="Wingdings 2"/>
              <a:buChar char=""/>
              <a:defRPr/>
            </a:pPr>
            <a:r>
              <a:rPr lang="en-US" sz="2800" dirty="0">
                <a:solidFill>
                  <a:srgbClr val="00B050"/>
                </a:solidFill>
              </a:rPr>
              <a:t>Illegal: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i="1" dirty="0" smtClean="0"/>
              <a:t>What </a:t>
            </a:r>
            <a:r>
              <a:rPr lang="en-US" sz="2800" i="1" dirty="0"/>
              <a:t>country are you from</a:t>
            </a:r>
            <a:r>
              <a:rPr lang="en-US" sz="2800" i="1" dirty="0" smtClean="0"/>
              <a:t>?”</a:t>
            </a:r>
            <a:endParaRPr lang="en-US" sz="2800" dirty="0"/>
          </a:p>
          <a:p>
            <a:pPr marL="765810" lvl="1" indent="-283464">
              <a:buFont typeface="Wingdings 2"/>
              <a:buChar char=""/>
              <a:defRPr/>
            </a:pPr>
            <a:endParaRPr lang="en-US" dirty="0">
              <a:latin typeface="Tahoma" pitchFamily="34" charset="0"/>
            </a:endParaRPr>
          </a:p>
          <a:p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81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872155" y="361634"/>
            <a:ext cx="8950037" cy="6151310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5647" y="313257"/>
            <a:ext cx="9146353" cy="613754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+mn-lt"/>
              </a:rPr>
              <a:t>Answering Interview Questions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06861" y="1135273"/>
            <a:ext cx="6109941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" indent="0" algn="ctr">
              <a:buNone/>
              <a:defRPr/>
            </a:pPr>
            <a:r>
              <a:rPr lang="en-US" sz="3300" dirty="0">
                <a:solidFill>
                  <a:srgbClr val="00B050"/>
                </a:solidFill>
              </a:rPr>
              <a:t>General Tips:</a:t>
            </a:r>
          </a:p>
          <a:p>
            <a:pPr marL="61722" indent="0" algn="ctr">
              <a:buNone/>
              <a:defRPr/>
            </a:pPr>
            <a:endParaRPr lang="en-US" sz="3300" dirty="0"/>
          </a:p>
          <a:p>
            <a:pPr marL="274320" indent="-212598">
              <a:buFont typeface="Wingdings 2"/>
              <a:buChar char=""/>
              <a:defRPr/>
            </a:pPr>
            <a:r>
              <a:rPr lang="en-US" sz="3300" dirty="0"/>
              <a:t>Tell the </a:t>
            </a:r>
            <a:r>
              <a:rPr lang="en-US" sz="3300" dirty="0">
                <a:solidFill>
                  <a:srgbClr val="00B050"/>
                </a:solidFill>
              </a:rPr>
              <a:t>truth</a:t>
            </a:r>
            <a:r>
              <a:rPr lang="en-US" sz="3300" dirty="0"/>
              <a:t> but don’t over-share</a:t>
            </a:r>
          </a:p>
          <a:p>
            <a:pPr marL="274320" indent="-212598">
              <a:buFont typeface="Wingdings 2"/>
              <a:buChar char=""/>
              <a:defRPr/>
            </a:pPr>
            <a:endParaRPr lang="en-US" sz="3300" dirty="0"/>
          </a:p>
          <a:p>
            <a:pPr marL="274320" indent="-212598">
              <a:buFont typeface="Wingdings 2"/>
              <a:buChar char=""/>
              <a:defRPr/>
            </a:pPr>
            <a:r>
              <a:rPr lang="en-US" sz="3300" dirty="0"/>
              <a:t>Pay attention to </a:t>
            </a:r>
            <a:r>
              <a:rPr lang="en-US" sz="3300" dirty="0">
                <a:solidFill>
                  <a:srgbClr val="00B050"/>
                </a:solidFill>
              </a:rPr>
              <a:t>non-verbal cues</a:t>
            </a:r>
          </a:p>
          <a:p>
            <a:pPr marL="274320" indent="-212598">
              <a:buFont typeface="Wingdings 2"/>
              <a:buChar char=""/>
              <a:defRPr/>
            </a:pPr>
            <a:endParaRPr lang="en-US" sz="3300" dirty="0"/>
          </a:p>
          <a:p>
            <a:pPr marL="274320" indent="-212598">
              <a:buFont typeface="Wingdings 2"/>
              <a:buChar char=""/>
              <a:defRPr/>
            </a:pPr>
            <a:r>
              <a:rPr lang="en-US" sz="3300" dirty="0"/>
              <a:t>Be </a:t>
            </a:r>
            <a:r>
              <a:rPr lang="en-US" sz="3300" dirty="0">
                <a:solidFill>
                  <a:srgbClr val="00B050"/>
                </a:solidFill>
              </a:rPr>
              <a:t>confident</a:t>
            </a:r>
          </a:p>
          <a:p>
            <a:pPr marL="274320" indent="-212598">
              <a:buFont typeface="Wingdings 2"/>
              <a:buChar char=""/>
              <a:defRPr/>
            </a:pPr>
            <a:endParaRPr lang="en-US" sz="3300" dirty="0"/>
          </a:p>
          <a:p>
            <a:pPr marL="274320" indent="-212598">
              <a:buFont typeface="Wingdings 2"/>
              <a:buChar char=""/>
              <a:defRPr/>
            </a:pPr>
            <a:r>
              <a:rPr lang="en-US" sz="3300" dirty="0"/>
              <a:t>Be </a:t>
            </a:r>
            <a:r>
              <a:rPr lang="en-US" sz="3300" dirty="0">
                <a:solidFill>
                  <a:srgbClr val="00B050"/>
                </a:solidFill>
              </a:rPr>
              <a:t>professional and positive </a:t>
            </a:r>
            <a:r>
              <a:rPr lang="en-US" sz="3300" dirty="0"/>
              <a:t>at all times</a:t>
            </a:r>
          </a:p>
          <a:p>
            <a:pPr marL="274320" indent="-212598">
              <a:buFont typeface="Wingdings 2"/>
              <a:buChar char=""/>
              <a:defRPr/>
            </a:pPr>
            <a:endParaRPr lang="en-US" dirty="0"/>
          </a:p>
          <a:p>
            <a:pPr marL="274320" indent="-212598">
              <a:buNone/>
              <a:defRPr/>
            </a:pPr>
            <a:endParaRPr lang="en-US" dirty="0"/>
          </a:p>
          <a:p>
            <a:pPr marL="274320" indent="-212598"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13" name="Picture 12" descr="301 Moved Permanentl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68" y="1358770"/>
            <a:ext cx="2788227" cy="2788227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0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604052" y="361633"/>
            <a:ext cx="9303026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4381" y="290619"/>
            <a:ext cx="6167887" cy="613754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+mn-lt"/>
              </a:rPr>
              <a:t>Practice, Practice, Practice!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182466" y="1122926"/>
            <a:ext cx="8857672" cy="394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" indent="0">
              <a:buNone/>
              <a:defRPr/>
            </a:pPr>
            <a:r>
              <a:rPr lang="en-US" sz="2800" dirty="0">
                <a:solidFill>
                  <a:srgbClr val="00B050"/>
                </a:solidFill>
              </a:rPr>
              <a:t>Practice</a:t>
            </a:r>
            <a:r>
              <a:rPr lang="en-US" sz="2800" dirty="0"/>
              <a:t> </a:t>
            </a:r>
            <a:r>
              <a:rPr lang="en-US" sz="2800" dirty="0" smtClean="0"/>
              <a:t>with friends/family</a:t>
            </a:r>
            <a:r>
              <a:rPr lang="en-US" sz="2800" dirty="0"/>
              <a:t>, or </a:t>
            </a:r>
            <a:r>
              <a:rPr lang="en-US" sz="2800" dirty="0" smtClean="0"/>
              <a:t>with </a:t>
            </a:r>
            <a:r>
              <a:rPr lang="en-US" sz="2800" dirty="0" smtClean="0"/>
              <a:t>Career </a:t>
            </a:r>
            <a:r>
              <a:rPr lang="en-US" sz="2800" dirty="0"/>
              <a:t>Services </a:t>
            </a:r>
            <a:r>
              <a:rPr lang="en-US" sz="2800" dirty="0" smtClean="0"/>
              <a:t>in </a:t>
            </a:r>
            <a:r>
              <a:rPr lang="en-US" sz="2800" dirty="0" smtClean="0"/>
              <a:t>a </a:t>
            </a:r>
            <a:r>
              <a:rPr lang="en-US" sz="2800" dirty="0"/>
              <a:t>mock interview</a:t>
            </a:r>
          </a:p>
          <a:p>
            <a:pPr marL="61722" indent="0">
              <a:buNone/>
              <a:defRPr/>
            </a:pPr>
            <a:endParaRPr lang="en-US" sz="2800" dirty="0"/>
          </a:p>
          <a:p>
            <a:pPr marL="61722" indent="0"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</a:rPr>
              <a:t>Review </a:t>
            </a:r>
            <a:r>
              <a:rPr lang="en-US" sz="2800" dirty="0"/>
              <a:t>common interview questions		</a:t>
            </a:r>
            <a:endParaRPr lang="en-US" sz="2800" b="1" dirty="0">
              <a:solidFill>
                <a:srgbClr val="C00000"/>
              </a:solidFill>
            </a:endParaRPr>
          </a:p>
          <a:p>
            <a:pPr marL="61722" indent="0">
              <a:buNone/>
              <a:defRPr/>
            </a:pPr>
            <a:endParaRPr lang="en-US" sz="2800" dirty="0"/>
          </a:p>
          <a:p>
            <a:pPr marL="61722" indent="0">
              <a:buNone/>
              <a:defRPr/>
            </a:pPr>
            <a:r>
              <a:rPr lang="en-US" sz="2800" dirty="0"/>
              <a:t>Have </a:t>
            </a:r>
            <a:r>
              <a:rPr lang="en-US" sz="2800" dirty="0">
                <a:solidFill>
                  <a:srgbClr val="00B050"/>
                </a:solidFill>
              </a:rPr>
              <a:t>appropriate stories </a:t>
            </a:r>
            <a:r>
              <a:rPr lang="en-US" sz="2800" dirty="0"/>
              <a:t>to </a:t>
            </a:r>
            <a:r>
              <a:rPr lang="en-US" sz="2800" dirty="0" smtClean="0"/>
              <a:t>tell for </a:t>
            </a:r>
            <a:r>
              <a:rPr lang="en-US" sz="2800" dirty="0"/>
              <a:t>behavioral based questions.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490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519081" y="361633"/>
            <a:ext cx="7968173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49931" y="315179"/>
            <a:ext cx="6140111" cy="494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" indent="0">
              <a:buNone/>
              <a:defRPr/>
            </a:pPr>
            <a:r>
              <a:rPr lang="en-US" sz="16000" b="1" u="sng" dirty="0" smtClean="0">
                <a:solidFill>
                  <a:srgbClr val="C00000"/>
                </a:solidFill>
              </a:rPr>
              <a:t>Use the </a:t>
            </a:r>
            <a:r>
              <a:rPr lang="en-US" sz="16000" b="1" u="sng" dirty="0" smtClean="0">
                <a:solidFill>
                  <a:srgbClr val="C00000"/>
                </a:solidFill>
              </a:rPr>
              <a:t>S.T.A.R. </a:t>
            </a:r>
            <a:r>
              <a:rPr lang="en-US" sz="16000" b="1" u="sng" dirty="0" smtClean="0">
                <a:solidFill>
                  <a:srgbClr val="C00000"/>
                </a:solidFill>
              </a:rPr>
              <a:t>Technique</a:t>
            </a:r>
            <a:r>
              <a:rPr lang="en-US" sz="16000" b="1" dirty="0">
                <a:solidFill>
                  <a:srgbClr val="C00000"/>
                </a:solidFill>
              </a:rPr>
              <a:t/>
            </a:r>
            <a:br>
              <a:rPr lang="en-US" sz="16000" b="1" dirty="0">
                <a:solidFill>
                  <a:srgbClr val="C00000"/>
                </a:solidFill>
              </a:rPr>
            </a:br>
            <a:r>
              <a:rPr lang="en-US" sz="16000" dirty="0"/>
              <a:t>		</a:t>
            </a:r>
            <a:endParaRPr lang="en-US" sz="16000" b="1" dirty="0">
              <a:solidFill>
                <a:srgbClr val="C00000"/>
              </a:solidFill>
            </a:endParaRPr>
          </a:p>
          <a:p>
            <a:pPr marL="61722" indent="0" algn="ctr">
              <a:buNone/>
              <a:defRPr/>
            </a:pPr>
            <a:endParaRPr lang="en-US" dirty="0">
              <a:latin typeface="Verdana" pitchFamily="34" charset="0"/>
            </a:endParaRPr>
          </a:p>
        </p:txBody>
      </p:sp>
      <p:pic>
        <p:nvPicPr>
          <p:cNvPr id="13" name="Content Placeholder 3" descr="Star PNG Transparent Images | PNG 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27" y="1034976"/>
            <a:ext cx="4267200" cy="42672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398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872155" y="361633"/>
            <a:ext cx="8950037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681019" y="449990"/>
            <a:ext cx="8857672" cy="443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9022" lvl="3" indent="0">
              <a:buNone/>
              <a:defRPr/>
            </a:pPr>
            <a:r>
              <a:rPr lang="en-US" dirty="0">
                <a:latin typeface="Verdana" pitchFamily="34" charset="0"/>
              </a:rPr>
              <a:t>			</a:t>
            </a:r>
            <a:endParaRPr lang="en-US" sz="4200" b="1" dirty="0">
              <a:solidFill>
                <a:srgbClr val="C00000"/>
              </a:solidFill>
              <a:latin typeface="Verdana" pitchFamily="34" charset="0"/>
            </a:endParaRPr>
          </a:p>
          <a:p>
            <a:pPr marL="61722" indent="0">
              <a:buNone/>
              <a:defRPr/>
            </a:pPr>
            <a:endParaRPr lang="en-US" dirty="0">
              <a:latin typeface="Verdana" pitchFamily="34" charset="0"/>
            </a:endParaRPr>
          </a:p>
        </p:txBody>
      </p:sp>
      <p:pic>
        <p:nvPicPr>
          <p:cNvPr id="1026" name="Picture 2" descr="Image result for star meth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86" y="449990"/>
            <a:ext cx="6779491" cy="536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57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872155" y="361633"/>
            <a:ext cx="8950037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467902" y="252263"/>
            <a:ext cx="5641675" cy="1531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" indent="0">
              <a:buNone/>
              <a:defRPr/>
            </a:pPr>
            <a:r>
              <a:rPr lang="en-US" sz="16000" b="1" u="sng" dirty="0">
                <a:solidFill>
                  <a:srgbClr val="C00000"/>
                </a:solidFill>
              </a:rPr>
              <a:t>Common </a:t>
            </a:r>
            <a:r>
              <a:rPr lang="en-US" sz="16000" b="1" u="sng" dirty="0" smtClean="0">
                <a:solidFill>
                  <a:srgbClr val="C00000"/>
                </a:solidFill>
              </a:rPr>
              <a:t>Questions </a:t>
            </a:r>
          </a:p>
          <a:p>
            <a:pPr marL="61722" indent="0">
              <a:buNone/>
              <a:defRPr/>
            </a:pPr>
            <a:r>
              <a:rPr lang="en-US" sz="11200" b="1" u="sng" dirty="0" smtClean="0">
                <a:solidFill>
                  <a:srgbClr val="00B050"/>
                </a:solidFill>
              </a:rPr>
              <a:t>Always </a:t>
            </a:r>
            <a:r>
              <a:rPr lang="en-US" sz="11200" b="1" u="sng" dirty="0">
                <a:solidFill>
                  <a:srgbClr val="00B050"/>
                </a:solidFill>
              </a:rPr>
              <a:t>Prepare for </a:t>
            </a:r>
            <a:r>
              <a:rPr lang="en-US" sz="11200" b="1" u="sng" dirty="0" smtClean="0">
                <a:solidFill>
                  <a:srgbClr val="00B050"/>
                </a:solidFill>
              </a:rPr>
              <a:t>these Questions</a:t>
            </a:r>
            <a:r>
              <a:rPr lang="en-US" sz="16000" b="1" dirty="0">
                <a:solidFill>
                  <a:srgbClr val="C00000"/>
                </a:solidFill>
              </a:rPr>
              <a:t>	</a:t>
            </a:r>
          </a:p>
          <a:p>
            <a:pPr marL="61722" indent="0" algn="ctr">
              <a:buNone/>
              <a:defRPr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67902" y="1497221"/>
            <a:ext cx="8709891" cy="369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“Tell me about yourself.”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“Why are you the best candidate for the position?”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“What are your greatest strengths &amp; weaknesses?”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“Where do you see yourself in 5 years?”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94" y="226168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815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872155" y="361633"/>
            <a:ext cx="8950037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734273" y="447651"/>
            <a:ext cx="8902292" cy="741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" indent="0">
              <a:buNone/>
              <a:defRPr/>
            </a:pPr>
            <a:r>
              <a:rPr lang="en-US" sz="16000" b="1" u="sng" dirty="0">
                <a:solidFill>
                  <a:srgbClr val="C00000"/>
                </a:solidFill>
              </a:rPr>
              <a:t>Always have Questions for the Employer</a:t>
            </a:r>
            <a:r>
              <a:rPr lang="en-US" sz="16000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endParaRPr lang="en-US" sz="4200" b="1" dirty="0">
              <a:solidFill>
                <a:srgbClr val="C00000"/>
              </a:solidFill>
            </a:endParaRPr>
          </a:p>
          <a:p>
            <a:pPr marL="61722" indent="0" algn="ctr">
              <a:buNone/>
              <a:defRPr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32742" y="1189153"/>
            <a:ext cx="8709891" cy="4522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/>
              <a:t>Remember you are </a:t>
            </a:r>
            <a:r>
              <a:rPr lang="en-US" sz="3200" dirty="0">
                <a:solidFill>
                  <a:srgbClr val="00B050"/>
                </a:solidFill>
              </a:rPr>
              <a:t>interviewing the employer</a:t>
            </a:r>
            <a:r>
              <a:rPr lang="en-US" sz="3200" dirty="0"/>
              <a:t> for fit as much as they are interviewing you.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Your questions should demonstrate </a:t>
            </a:r>
            <a:r>
              <a:rPr lang="en-US" sz="3200" dirty="0">
                <a:solidFill>
                  <a:srgbClr val="00B050"/>
                </a:solidFill>
              </a:rPr>
              <a:t>interest </a:t>
            </a:r>
            <a:r>
              <a:rPr lang="en-US" sz="3200" dirty="0"/>
              <a:t>and be </a:t>
            </a:r>
            <a:r>
              <a:rPr lang="en-US" sz="3200" dirty="0">
                <a:solidFill>
                  <a:srgbClr val="00B050"/>
                </a:solidFill>
              </a:rPr>
              <a:t>informed.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Should </a:t>
            </a:r>
            <a:r>
              <a:rPr lang="en-US" sz="3200" dirty="0">
                <a:solidFill>
                  <a:srgbClr val="00B050"/>
                </a:solidFill>
              </a:rPr>
              <a:t>NEVER be about salary </a:t>
            </a:r>
            <a:r>
              <a:rPr lang="en-US" sz="3200" dirty="0"/>
              <a:t>or benefits in the first interview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9" y="287626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645112" y="361633"/>
            <a:ext cx="8862664" cy="6362439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872155" y="1783530"/>
            <a:ext cx="8224345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27201" y="884758"/>
            <a:ext cx="9245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95055" y="9721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36618" y="1122926"/>
            <a:ext cx="8327736" cy="483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383112" y="412753"/>
            <a:ext cx="5270740" cy="741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" indent="0">
              <a:buNone/>
              <a:defRPr/>
            </a:pPr>
            <a:r>
              <a:rPr lang="en-US" sz="10000" b="1" u="sng" dirty="0">
                <a:solidFill>
                  <a:srgbClr val="C00000"/>
                </a:solidFill>
              </a:rPr>
              <a:t>Interview Follow up</a:t>
            </a:r>
            <a:r>
              <a:rPr lang="en-US" sz="10000" b="1" dirty="0">
                <a:solidFill>
                  <a:srgbClr val="C00000"/>
                </a:solidFill>
              </a:rPr>
              <a:t>	</a:t>
            </a:r>
            <a:r>
              <a:rPr lang="en-US" b="1" dirty="0">
                <a:solidFill>
                  <a:srgbClr val="C00000"/>
                </a:solidFill>
              </a:rPr>
              <a:t>	</a:t>
            </a:r>
            <a:endParaRPr lang="en-US" sz="4200" b="1" dirty="0">
              <a:solidFill>
                <a:srgbClr val="C00000"/>
              </a:solidFill>
            </a:endParaRPr>
          </a:p>
          <a:p>
            <a:pPr marL="61722" indent="0" algn="ctr">
              <a:buNone/>
              <a:defRPr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45112" y="1417521"/>
            <a:ext cx="8612882" cy="74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Send a </a:t>
            </a:r>
            <a:r>
              <a:rPr lang="en-US" sz="2800" dirty="0">
                <a:solidFill>
                  <a:srgbClr val="00B050"/>
                </a:solidFill>
              </a:rPr>
              <a:t>thank you letter </a:t>
            </a:r>
            <a:r>
              <a:rPr lang="en-US" sz="2800" dirty="0" smtClean="0">
                <a:solidFill>
                  <a:srgbClr val="00B050"/>
                </a:solidFill>
              </a:rPr>
              <a:t>or email </a:t>
            </a:r>
            <a:r>
              <a:rPr lang="en-US" sz="2800" dirty="0" smtClean="0"/>
              <a:t>right </a:t>
            </a:r>
            <a:r>
              <a:rPr lang="en-US" sz="2800" dirty="0"/>
              <a:t>after the interview.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12" descr="-Confessions of a Woman in Over Her Head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59" y="2023777"/>
            <a:ext cx="3580246" cy="344404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9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816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057401" y="143623"/>
            <a:ext cx="9859616" cy="658498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08" y="325965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8200" y="482831"/>
            <a:ext cx="2692879" cy="1020762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rgbClr val="C00000"/>
                </a:solidFill>
                <a:latin typeface="+mn-lt"/>
              </a:rPr>
              <a:t>Questions?</a:t>
            </a:r>
            <a:endParaRPr lang="en-US" sz="4000" b="1" u="sng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750277" y="1702570"/>
            <a:ext cx="6488724" cy="4545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B050"/>
                </a:solidFill>
                <a:cs typeface="Lucida Sans Unicode" pitchFamily="34" charset="0"/>
              </a:rPr>
              <a:t>Tennille Hamler, MA</a:t>
            </a:r>
          </a:p>
          <a:p>
            <a:pPr marL="0" indent="0" algn="ctr">
              <a:buNone/>
            </a:pPr>
            <a:r>
              <a:rPr lang="en-US" sz="2800" i="1" dirty="0">
                <a:cs typeface="Lucida Sans Unicode" pitchFamily="34" charset="0"/>
              </a:rPr>
              <a:t>Career Specialist – STEM Majors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2060"/>
                </a:solidFill>
                <a:cs typeface="Lucida Sans Unicode" pitchFamily="34" charset="0"/>
                <a:hlinkClick r:id="rId4"/>
              </a:rPr>
              <a:t>toverman@msudenver.edu</a:t>
            </a:r>
            <a:endParaRPr lang="en-US" sz="2800" dirty="0">
              <a:solidFill>
                <a:srgbClr val="002060"/>
              </a:solidFill>
              <a:cs typeface="Lucida Sans Unicode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cs typeface="Lucida Sans Unicode" pitchFamily="34" charset="0"/>
              </a:rPr>
              <a:t>303-615-1021</a:t>
            </a:r>
          </a:p>
          <a:p>
            <a:pPr marL="0" indent="0" algn="ctr">
              <a:buNone/>
            </a:pPr>
            <a:endParaRPr lang="en-US" sz="2800" b="1" dirty="0">
              <a:cs typeface="Lucida Sans Unicode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B050"/>
                </a:solidFill>
                <a:cs typeface="Lucida Sans Unicode" pitchFamily="34" charset="0"/>
              </a:rPr>
              <a:t>Office of Career Services</a:t>
            </a:r>
          </a:p>
          <a:p>
            <a:pPr marL="0" indent="0" algn="ctr">
              <a:buNone/>
            </a:pPr>
            <a:r>
              <a:rPr lang="en-US" sz="2800" dirty="0" smtClean="0">
                <a:cs typeface="Lucida Sans Unicode" pitchFamily="34" charset="0"/>
              </a:rPr>
              <a:t>AD 270</a:t>
            </a:r>
            <a:endParaRPr lang="en-US" sz="2800" dirty="0">
              <a:cs typeface="Lucida Sans Unicode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2060"/>
                </a:solidFill>
                <a:cs typeface="Lucida Sans Unicode" pitchFamily="34" charset="0"/>
                <a:hlinkClick r:id="rId5"/>
              </a:rPr>
              <a:t>www.msudenver.edu/career</a:t>
            </a:r>
            <a:endParaRPr lang="en-US" sz="2800" dirty="0">
              <a:solidFill>
                <a:srgbClr val="002060"/>
              </a:solidFill>
              <a:cs typeface="Lucida Sans Unicode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cs typeface="Lucida Sans Unicode" pitchFamily="34" charset="0"/>
              </a:rPr>
              <a:t>303-615-1133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57106" y="5550303"/>
            <a:ext cx="3268693" cy="73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C00000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309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519081" y="195379"/>
            <a:ext cx="8832545" cy="6259209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7" y="195379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08303" y="335311"/>
            <a:ext cx="3526096" cy="78919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Know Yourself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14647" y="1389642"/>
            <a:ext cx="6713407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What 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type of job </a:t>
            </a:r>
            <a:r>
              <a:rPr lang="en-US" sz="3200" dirty="0">
                <a:latin typeface="+mj-lt"/>
              </a:rPr>
              <a:t>are you looking for</a:t>
            </a:r>
            <a:r>
              <a:rPr lang="en-US" sz="3200" dirty="0" smtClean="0">
                <a:latin typeface="+mj-lt"/>
              </a:rPr>
              <a:t>?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What 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skills</a:t>
            </a:r>
            <a:r>
              <a:rPr lang="en-US" sz="3200" dirty="0">
                <a:latin typeface="+mj-lt"/>
              </a:rPr>
              <a:t> do you have</a:t>
            </a:r>
            <a:r>
              <a:rPr lang="en-US" sz="3200" dirty="0" smtClean="0">
                <a:latin typeface="+mj-lt"/>
              </a:rPr>
              <a:t>?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What 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kind of culture </a:t>
            </a:r>
            <a:r>
              <a:rPr lang="en-US" sz="3200" dirty="0">
                <a:latin typeface="+mj-lt"/>
              </a:rPr>
              <a:t>are you seeking</a:t>
            </a:r>
            <a:r>
              <a:rPr lang="en-US" sz="3200" dirty="0" smtClean="0">
                <a:latin typeface="+mj-lt"/>
              </a:rPr>
              <a:t>?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Do you have 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geographic preferences</a:t>
            </a:r>
            <a:r>
              <a:rPr lang="en-US" sz="3200" dirty="0">
                <a:latin typeface="+mj-lt"/>
              </a:rPr>
              <a:t>?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40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503907" y="195380"/>
            <a:ext cx="8847719" cy="642057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3" y="365125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87886" y="1466195"/>
            <a:ext cx="5879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Job </a:t>
            </a:r>
            <a:r>
              <a:rPr lang="en-US" sz="2800" dirty="0" smtClean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Titles</a:t>
            </a:r>
          </a:p>
          <a:p>
            <a:pPr algn="ctr"/>
            <a:r>
              <a:rPr lang="en-US" sz="2800" dirty="0" smtClean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Skills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and abilities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required</a:t>
            </a:r>
          </a:p>
          <a:p>
            <a:pPr algn="ctr"/>
            <a:r>
              <a:rPr lang="en-US" sz="2800" dirty="0" smtClean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Salary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range</a:t>
            </a:r>
          </a:p>
          <a:p>
            <a:pPr algn="ctr"/>
            <a:r>
              <a:rPr lang="en-US" sz="2800" dirty="0" smtClean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Growth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otential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Employment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o</a:t>
            </a:r>
            <a:r>
              <a:rPr lang="en-US" sz="2800" dirty="0" smtClean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utlook</a:t>
            </a:r>
            <a:endParaRPr lang="en-US" sz="2800" dirty="0">
              <a:solidFill>
                <a:srgbClr val="00B050"/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  <a:hlinkClick r:id="rId4"/>
            </a:endParaRPr>
          </a:p>
          <a:p>
            <a:pPr algn="ctr"/>
            <a:r>
              <a:rPr lang="en-US" sz="2800" b="1" u="sng" dirty="0">
                <a:solidFill>
                  <a:srgbClr val="00B050"/>
                </a:solidFill>
                <a:latin typeface="+mj-lt"/>
                <a:ea typeface="Tahoma" pitchFamily="34" charset="0"/>
                <a:cs typeface="Tahoma" pitchFamily="34" charset="0"/>
              </a:rPr>
              <a:t>TOOLS: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 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O*NET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Bureau of Labor &amp;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Statistics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Vault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97510" y="365125"/>
            <a:ext cx="688726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solidFill>
                  <a:srgbClr val="C00000"/>
                </a:solidFill>
              </a:rPr>
              <a:t>Know </a:t>
            </a:r>
            <a:r>
              <a:rPr lang="en-US" sz="4000" b="1" u="sng" dirty="0">
                <a:solidFill>
                  <a:srgbClr val="C00000"/>
                </a:solidFill>
              </a:rPr>
              <a:t>t</a:t>
            </a:r>
            <a:r>
              <a:rPr lang="en-US" sz="4000" b="1" u="sng" dirty="0" smtClean="0">
                <a:solidFill>
                  <a:srgbClr val="C00000"/>
                </a:solidFill>
              </a:rPr>
              <a:t>he Job </a:t>
            </a:r>
            <a:r>
              <a:rPr lang="en-US" sz="4000" b="1" u="sng" dirty="0">
                <a:solidFill>
                  <a:srgbClr val="C00000"/>
                </a:solidFill>
              </a:rPr>
              <a:t>y</a:t>
            </a:r>
            <a:r>
              <a:rPr lang="en-US" sz="4000" b="1" u="sng" dirty="0" smtClean="0">
                <a:solidFill>
                  <a:srgbClr val="C00000"/>
                </a:solidFill>
              </a:rPr>
              <a:t>ou </a:t>
            </a:r>
            <a:r>
              <a:rPr lang="en-US" sz="4000" b="1" u="sng" dirty="0" smtClean="0">
                <a:solidFill>
                  <a:srgbClr val="C00000"/>
                </a:solidFill>
              </a:rPr>
              <a:t>Want </a:t>
            </a:r>
            <a:r>
              <a:rPr lang="en-US" sz="4000" b="1" u="sng" dirty="0" smtClean="0">
                <a:solidFill>
                  <a:srgbClr val="C00000"/>
                </a:solidFill>
              </a:rPr>
              <a:t>to </a:t>
            </a:r>
            <a:r>
              <a:rPr lang="en-US" sz="4000" b="1" u="sng" dirty="0" smtClean="0">
                <a:solidFill>
                  <a:srgbClr val="C00000"/>
                </a:solidFill>
              </a:rPr>
              <a:t>Do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671481" y="195380"/>
            <a:ext cx="9342445" cy="622335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7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34854" y="1632747"/>
            <a:ext cx="90790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Build a 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resume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that targets the job you </a:t>
            </a:r>
            <a:r>
              <a:rPr lang="en-US" sz="3200" dirty="0" smtClean="0">
                <a:latin typeface="+mj-lt"/>
              </a:rPr>
              <a:t>want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b="1" dirty="0">
                <a:solidFill>
                  <a:srgbClr val="00B050"/>
                </a:solidFill>
                <a:latin typeface="+mj-lt"/>
              </a:rPr>
              <a:t>Cover letter &amp; 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reference </a:t>
            </a:r>
            <a:r>
              <a:rPr lang="en-US" sz="3200" dirty="0">
                <a:latin typeface="+mj-lt"/>
              </a:rPr>
              <a:t>p</a:t>
            </a:r>
            <a:r>
              <a:rPr lang="en-US" sz="3200" dirty="0" smtClean="0">
                <a:latin typeface="+mj-lt"/>
              </a:rPr>
              <a:t>age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Professional 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attire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Professional </a:t>
            </a:r>
            <a:r>
              <a:rPr lang="en-US" sz="3200" b="1" dirty="0">
                <a:solidFill>
                  <a:srgbClr val="00B050"/>
                </a:solidFill>
                <a:latin typeface="+mj-lt"/>
              </a:rPr>
              <a:t>online </a:t>
            </a:r>
            <a:r>
              <a:rPr lang="en-US" sz="3200" b="1" dirty="0" smtClean="0">
                <a:solidFill>
                  <a:srgbClr val="00B050"/>
                </a:solidFill>
                <a:latin typeface="+mj-lt"/>
              </a:rPr>
              <a:t>presence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71482" y="628403"/>
            <a:ext cx="9126071" cy="789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 smtClean="0">
                <a:solidFill>
                  <a:srgbClr val="C00000"/>
                </a:solidFill>
              </a:rPr>
              <a:t>Prepare your Personal Marketing Materials</a:t>
            </a:r>
            <a:endParaRPr lang="en-US" sz="40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745808" y="195380"/>
            <a:ext cx="10266897" cy="634885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0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82511" y="631015"/>
            <a:ext cx="7990521" cy="7891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Where are most job vacancies found?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RRA News Service: 6/5/11 - 6/12/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23" y="1603983"/>
            <a:ext cx="5271055" cy="39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1745809" y="195380"/>
            <a:ext cx="9605818" cy="642057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6" y="297383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65810"/>
              </p:ext>
            </p:extLst>
          </p:nvPr>
        </p:nvGraphicFramePr>
        <p:xfrm>
          <a:off x="2746693" y="1157287"/>
          <a:ext cx="8001000" cy="4862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824737" y="409276"/>
            <a:ext cx="7990521" cy="78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rgbClr val="C00000"/>
                </a:solidFill>
              </a:rPr>
              <a:t>J</a:t>
            </a:r>
            <a:r>
              <a:rPr lang="en-US" b="1" u="sng" dirty="0" smtClean="0">
                <a:solidFill>
                  <a:srgbClr val="C00000"/>
                </a:solidFill>
              </a:rPr>
              <a:t>ob Vacancy Breakdown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6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537882" y="195379"/>
            <a:ext cx="11510682" cy="633092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4" y="301829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1980" y="177866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Career Fairs &amp; Campus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Cold </a:t>
            </a:r>
            <a:r>
              <a:rPr lang="en-US" sz="3200" dirty="0" smtClean="0"/>
              <a:t>Calls (Target Employer List)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MSU Denver JobLink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57400" y="504364"/>
            <a:ext cx="7990521" cy="78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Don’t Forget About…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2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werpoint template second 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r="-10087"/>
          <a:stretch>
            <a:fillRect/>
          </a:stretch>
        </p:blipFill>
        <p:spPr>
          <a:xfrm>
            <a:off x="2425148" y="97689"/>
            <a:ext cx="9766851" cy="6253415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7" y="280879"/>
            <a:ext cx="2117785" cy="11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057400" y="1981201"/>
            <a:ext cx="8001000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9082" y="2196354"/>
            <a:ext cx="7539318" cy="35186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671482" y="1981200"/>
            <a:ext cx="7539318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73824" y="1684444"/>
            <a:ext cx="76878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professional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Network </a:t>
            </a:r>
            <a:r>
              <a:rPr lang="en-US" sz="2400" dirty="0">
                <a:latin typeface="+mj-lt"/>
              </a:rPr>
              <a:t>– let everyone know you are looking for “X” </a:t>
            </a:r>
            <a:r>
              <a:rPr lang="en-US" sz="2400" dirty="0" smtClean="0">
                <a:latin typeface="+mj-lt"/>
              </a:rPr>
              <a:t>job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Follow up </a:t>
            </a:r>
            <a:r>
              <a:rPr lang="en-US" sz="2400" dirty="0">
                <a:latin typeface="+mj-lt"/>
              </a:rPr>
              <a:t>with employers </a:t>
            </a:r>
            <a:endParaRPr lang="en-US" sz="2400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Maintain excellent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notes – stay organized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US" sz="2400" i="1" dirty="0" smtClean="0">
                <a:latin typeface="+mj-lt"/>
              </a:rPr>
              <a:t>Try to remain </a:t>
            </a:r>
            <a:r>
              <a:rPr lang="en-US" sz="2400" i="1" dirty="0" smtClean="0">
                <a:solidFill>
                  <a:srgbClr val="00B050"/>
                </a:solidFill>
                <a:latin typeface="+mj-lt"/>
              </a:rPr>
              <a:t>positive </a:t>
            </a:r>
            <a:r>
              <a:rPr lang="en-US" sz="2400" i="1" dirty="0">
                <a:solidFill>
                  <a:srgbClr val="00B050"/>
                </a:solidFill>
                <a:latin typeface="+mj-lt"/>
              </a:rPr>
              <a:t>and enthusiastic.</a:t>
            </a:r>
          </a:p>
          <a:p>
            <a:pPr algn="ctr">
              <a:lnSpc>
                <a:spcPct val="90000"/>
              </a:lnSpc>
            </a:pPr>
            <a:r>
              <a:rPr lang="en-US" sz="2400" i="1" dirty="0">
                <a:solidFill>
                  <a:srgbClr val="00B050"/>
                </a:solidFill>
                <a:latin typeface="+mj-lt"/>
              </a:rPr>
              <a:t>Thank everyone </a:t>
            </a:r>
            <a:r>
              <a:rPr lang="en-US" sz="2400" i="1" dirty="0">
                <a:latin typeface="+mj-lt"/>
              </a:rPr>
              <a:t>who helps you!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16109" y="367556"/>
            <a:ext cx="7990521" cy="78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General Job Search Tips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724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Lucida Sans Unicode</vt:lpstr>
      <vt:lpstr>Tahoma</vt:lpstr>
      <vt:lpstr>Verdana</vt:lpstr>
      <vt:lpstr>Wingdings</vt:lpstr>
      <vt:lpstr>Wingdings 2</vt:lpstr>
      <vt:lpstr>Office Theme</vt:lpstr>
      <vt:lpstr>Job Search Basics &amp; Interviewing</vt:lpstr>
      <vt:lpstr>The Job Search</vt:lpstr>
      <vt:lpstr>Know Yourself</vt:lpstr>
      <vt:lpstr>Know the Job you Want to Do</vt:lpstr>
      <vt:lpstr>PowerPoint Presentation</vt:lpstr>
      <vt:lpstr>Where are most job vacancies found?</vt:lpstr>
      <vt:lpstr>PowerPoint Presentation</vt:lpstr>
      <vt:lpstr>PowerPoint Presentation</vt:lpstr>
      <vt:lpstr>PowerPoint Presentation</vt:lpstr>
      <vt:lpstr>Build your NETWORK</vt:lpstr>
      <vt:lpstr>FYI…</vt:lpstr>
      <vt:lpstr>But, I Don’t Have a Network?</vt:lpstr>
      <vt:lpstr>Building Your Elevator Pitch</vt:lpstr>
      <vt:lpstr>Sample Elevator Pitch</vt:lpstr>
      <vt:lpstr>Using Social Media to Network</vt:lpstr>
      <vt:lpstr>PowerPoint Presentation</vt:lpstr>
      <vt:lpstr> You’ve Scored an INTERVIEW…Now What?</vt:lpstr>
      <vt:lpstr> General  Interview Prep:  </vt:lpstr>
      <vt:lpstr>Dress Appropriately</vt:lpstr>
      <vt:lpstr>Make a Solid First Impression</vt:lpstr>
      <vt:lpstr>Types of Interview Questions</vt:lpstr>
      <vt:lpstr>Answering Interview Questions</vt:lpstr>
      <vt:lpstr>Practice, Practice, Practice!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Metropolitan State 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Hamler, Tennille</dc:creator>
  <cp:lastModifiedBy>Hamler, Tennille</cp:lastModifiedBy>
  <cp:revision>27</cp:revision>
  <dcterms:created xsi:type="dcterms:W3CDTF">2019-03-21T18:39:58Z</dcterms:created>
  <dcterms:modified xsi:type="dcterms:W3CDTF">2019-04-11T20:18:14Z</dcterms:modified>
</cp:coreProperties>
</file>