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71" r:id="rId4"/>
    <p:sldId id="268" r:id="rId5"/>
    <p:sldId id="267" r:id="rId6"/>
    <p:sldId id="262" r:id="rId7"/>
    <p:sldId id="263" r:id="rId8"/>
    <p:sldId id="264" r:id="rId9"/>
    <p:sldId id="270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1F3F"/>
    <a:srgbClr val="223187"/>
    <a:srgbClr val="156560"/>
    <a:srgbClr val="305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62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a Irurita" userId="3f502b0f47ac17da" providerId="LiveId" clId="{3DFBA710-E92F-45D1-B7A4-07FAEB5FCC1D}"/>
    <pc:docChg chg="undo custSel addSld delSld modSld">
      <pc:chgData name="Cata Irurita" userId="3f502b0f47ac17da" providerId="LiveId" clId="{3DFBA710-E92F-45D1-B7A4-07FAEB5FCC1D}" dt="2025-03-21T00:22:29.257" v="43" actId="680"/>
      <pc:docMkLst>
        <pc:docMk/>
      </pc:docMkLst>
      <pc:sldChg chg="addSp delSp modSp mod">
        <pc:chgData name="Cata Irurita" userId="3f502b0f47ac17da" providerId="LiveId" clId="{3DFBA710-E92F-45D1-B7A4-07FAEB5FCC1D}" dt="2025-03-21T00:17:57.102" v="17" actId="14100"/>
        <pc:sldMkLst>
          <pc:docMk/>
          <pc:sldMk cId="223561233" sldId="261"/>
        </pc:sldMkLst>
        <pc:spChg chg="add del mod">
          <ac:chgData name="Cata Irurita" userId="3f502b0f47ac17da" providerId="LiveId" clId="{3DFBA710-E92F-45D1-B7A4-07FAEB5FCC1D}" dt="2025-03-20T23:32:39.003" v="2" actId="478"/>
          <ac:spMkLst>
            <pc:docMk/>
            <pc:sldMk cId="223561233" sldId="261"/>
            <ac:spMk id="2" creationId="{B3CF4E34-6F49-4542-BDA6-EC7AC0E6E17F}"/>
          </ac:spMkLst>
        </pc:spChg>
        <pc:spChg chg="add del mod">
          <ac:chgData name="Cata Irurita" userId="3f502b0f47ac17da" providerId="LiveId" clId="{3DFBA710-E92F-45D1-B7A4-07FAEB5FCC1D}" dt="2025-03-20T23:34:45.513" v="12" actId="478"/>
          <ac:spMkLst>
            <pc:docMk/>
            <pc:sldMk cId="223561233" sldId="261"/>
            <ac:spMk id="3" creationId="{BF6A359B-58CD-4E71-AAE3-9A58D301EF58}"/>
          </ac:spMkLst>
        </pc:spChg>
        <pc:picChg chg="mod modCrop">
          <ac:chgData name="Cata Irurita" userId="3f502b0f47ac17da" providerId="LiveId" clId="{3DFBA710-E92F-45D1-B7A4-07FAEB5FCC1D}" dt="2025-03-21T00:17:57.102" v="17" actId="14100"/>
          <ac:picMkLst>
            <pc:docMk/>
            <pc:sldMk cId="223561233" sldId="261"/>
            <ac:picMk id="10" creationId="{00000000-0000-0000-0000-000000000000}"/>
          </ac:picMkLst>
        </pc:picChg>
      </pc:sldChg>
      <pc:sldChg chg="addSp delSp modSp mod setBg">
        <pc:chgData name="Cata Irurita" userId="3f502b0f47ac17da" providerId="LiveId" clId="{3DFBA710-E92F-45D1-B7A4-07FAEB5FCC1D}" dt="2025-03-21T00:22:05.818" v="41" actId="1076"/>
        <pc:sldMkLst>
          <pc:docMk/>
          <pc:sldMk cId="3676528325" sldId="263"/>
        </pc:sldMkLst>
        <pc:spChg chg="add del mod">
          <ac:chgData name="Cata Irurita" userId="3f502b0f47ac17da" providerId="LiveId" clId="{3DFBA710-E92F-45D1-B7A4-07FAEB5FCC1D}" dt="2025-03-21T00:22:05.818" v="41" actId="1076"/>
          <ac:spMkLst>
            <pc:docMk/>
            <pc:sldMk cId="3676528325" sldId="263"/>
            <ac:spMk id="2" creationId="{00000000-0000-0000-0000-000000000000}"/>
          </ac:spMkLst>
        </pc:spChg>
      </pc:sldChg>
      <pc:sldChg chg="delSp modSp del mod">
        <pc:chgData name="Cata Irurita" userId="3f502b0f47ac17da" providerId="LiveId" clId="{3DFBA710-E92F-45D1-B7A4-07FAEB5FCC1D}" dt="2025-03-21T00:21:07.095" v="34" actId="47"/>
        <pc:sldMkLst>
          <pc:docMk/>
          <pc:sldMk cId="637995583" sldId="265"/>
        </pc:sldMkLst>
        <pc:spChg chg="del mod">
          <ac:chgData name="Cata Irurita" userId="3f502b0f47ac17da" providerId="LiveId" clId="{3DFBA710-E92F-45D1-B7A4-07FAEB5FCC1D}" dt="2025-03-21T00:20:09.648" v="27" actId="21"/>
          <ac:spMkLst>
            <pc:docMk/>
            <pc:sldMk cId="637995583" sldId="265"/>
            <ac:spMk id="5" creationId="{00000000-0000-0000-0000-000000000000}"/>
          </ac:spMkLst>
        </pc:spChg>
        <pc:spChg chg="del mod">
          <ac:chgData name="Cata Irurita" userId="3f502b0f47ac17da" providerId="LiveId" clId="{3DFBA710-E92F-45D1-B7A4-07FAEB5FCC1D}" dt="2025-03-21T00:20:09.648" v="27" actId="21"/>
          <ac:spMkLst>
            <pc:docMk/>
            <pc:sldMk cId="637995583" sldId="265"/>
            <ac:spMk id="8" creationId="{00000000-0000-0000-0000-000000000000}"/>
          </ac:spMkLst>
        </pc:spChg>
        <pc:spChg chg="del mod">
          <ac:chgData name="Cata Irurita" userId="3f502b0f47ac17da" providerId="LiveId" clId="{3DFBA710-E92F-45D1-B7A4-07FAEB5FCC1D}" dt="2025-03-21T00:20:09.648" v="27" actId="21"/>
          <ac:spMkLst>
            <pc:docMk/>
            <pc:sldMk cId="637995583" sldId="265"/>
            <ac:spMk id="17" creationId="{00000000-0000-0000-0000-000000000000}"/>
          </ac:spMkLst>
        </pc:spChg>
        <pc:spChg chg="del mod">
          <ac:chgData name="Cata Irurita" userId="3f502b0f47ac17da" providerId="LiveId" clId="{3DFBA710-E92F-45D1-B7A4-07FAEB5FCC1D}" dt="2025-03-21T00:20:09.648" v="27" actId="21"/>
          <ac:spMkLst>
            <pc:docMk/>
            <pc:sldMk cId="637995583" sldId="265"/>
            <ac:spMk id="18" creationId="{00000000-0000-0000-0000-000000000000}"/>
          </ac:spMkLst>
        </pc:spChg>
        <pc:picChg chg="del">
          <ac:chgData name="Cata Irurita" userId="3f502b0f47ac17da" providerId="LiveId" clId="{3DFBA710-E92F-45D1-B7A4-07FAEB5FCC1D}" dt="2025-03-21T00:20:38.314" v="30" actId="478"/>
          <ac:picMkLst>
            <pc:docMk/>
            <pc:sldMk cId="637995583" sldId="265"/>
            <ac:picMk id="12" creationId="{E7E3C938-6650-4E07-8C60-83414DECD9FE}"/>
          </ac:picMkLst>
        </pc:picChg>
        <pc:cxnChg chg="del mod">
          <ac:chgData name="Cata Irurita" userId="3f502b0f47ac17da" providerId="LiveId" clId="{3DFBA710-E92F-45D1-B7A4-07FAEB5FCC1D}" dt="2025-03-21T00:20:42.877" v="31" actId="21"/>
          <ac:cxnSpMkLst>
            <pc:docMk/>
            <pc:sldMk cId="637995583" sldId="265"/>
            <ac:cxnSpMk id="11" creationId="{00000000-0000-0000-0000-000000000000}"/>
          </ac:cxnSpMkLst>
        </pc:cxnChg>
      </pc:sldChg>
      <pc:sldChg chg="delSp mod setBg">
        <pc:chgData name="Cata Irurita" userId="3f502b0f47ac17da" providerId="LiveId" clId="{3DFBA710-E92F-45D1-B7A4-07FAEB5FCC1D}" dt="2025-03-21T00:21:34.491" v="36"/>
        <pc:sldMkLst>
          <pc:docMk/>
          <pc:sldMk cId="270020549" sldId="268"/>
        </pc:sldMkLst>
        <pc:spChg chg="del">
          <ac:chgData name="Cata Irurita" userId="3f502b0f47ac17da" providerId="LiveId" clId="{3DFBA710-E92F-45D1-B7A4-07FAEB5FCC1D}" dt="2025-03-21T00:21:30.181" v="35" actId="478"/>
          <ac:spMkLst>
            <pc:docMk/>
            <pc:sldMk cId="270020549" sldId="268"/>
            <ac:spMk id="4" creationId="{04B01EF6-03A1-4CBA-ADE9-5191A683A942}"/>
          </ac:spMkLst>
        </pc:spChg>
      </pc:sldChg>
      <pc:sldChg chg="addSp delSp modSp new mod setBg">
        <pc:chgData name="Cata Irurita" userId="3f502b0f47ac17da" providerId="LiveId" clId="{3DFBA710-E92F-45D1-B7A4-07FAEB5FCC1D}" dt="2025-03-21T00:20:57.275" v="33"/>
        <pc:sldMkLst>
          <pc:docMk/>
          <pc:sldMk cId="1622793795" sldId="271"/>
        </pc:sldMkLst>
        <pc:spChg chg="del">
          <ac:chgData name="Cata Irurita" userId="3f502b0f47ac17da" providerId="LiveId" clId="{3DFBA710-E92F-45D1-B7A4-07FAEB5FCC1D}" dt="2025-03-21T00:19:42.130" v="24" actId="478"/>
          <ac:spMkLst>
            <pc:docMk/>
            <pc:sldMk cId="1622793795" sldId="271"/>
            <ac:spMk id="2" creationId="{9B783EA2-DEA2-472C-A708-FC78A56760BE}"/>
          </ac:spMkLst>
        </pc:spChg>
        <pc:spChg chg="del">
          <ac:chgData name="Cata Irurita" userId="3f502b0f47ac17da" providerId="LiveId" clId="{3DFBA710-E92F-45D1-B7A4-07FAEB5FCC1D}" dt="2025-03-21T00:19:44.520" v="25" actId="478"/>
          <ac:spMkLst>
            <pc:docMk/>
            <pc:sldMk cId="1622793795" sldId="271"/>
            <ac:spMk id="3" creationId="{CE2360D8-B24E-428B-908B-B1691D3BEDBA}"/>
          </ac:spMkLst>
        </pc:spChg>
        <pc:spChg chg="add mod">
          <ac:chgData name="Cata Irurita" userId="3f502b0f47ac17da" providerId="LiveId" clId="{3DFBA710-E92F-45D1-B7A4-07FAEB5FCC1D}" dt="2025-03-21T00:20:12.411" v="28"/>
          <ac:spMkLst>
            <pc:docMk/>
            <pc:sldMk cId="1622793795" sldId="271"/>
            <ac:spMk id="4" creationId="{45CC1A4C-DB4A-4649-B8B9-C7756C4230D9}"/>
          </ac:spMkLst>
        </pc:spChg>
        <pc:spChg chg="add mod">
          <ac:chgData name="Cata Irurita" userId="3f502b0f47ac17da" providerId="LiveId" clId="{3DFBA710-E92F-45D1-B7A4-07FAEB5FCC1D}" dt="2025-03-21T00:20:12.411" v="28"/>
          <ac:spMkLst>
            <pc:docMk/>
            <pc:sldMk cId="1622793795" sldId="271"/>
            <ac:spMk id="5" creationId="{DF710E17-BE9F-4251-826C-37A8BA27EB32}"/>
          </ac:spMkLst>
        </pc:spChg>
        <pc:spChg chg="add mod">
          <ac:chgData name="Cata Irurita" userId="3f502b0f47ac17da" providerId="LiveId" clId="{3DFBA710-E92F-45D1-B7A4-07FAEB5FCC1D}" dt="2025-03-21T00:20:12.411" v="28"/>
          <ac:spMkLst>
            <pc:docMk/>
            <pc:sldMk cId="1622793795" sldId="271"/>
            <ac:spMk id="6" creationId="{D38D2835-DA42-43A3-B63E-7A5C71326A44}"/>
          </ac:spMkLst>
        </pc:spChg>
        <pc:spChg chg="add mod">
          <ac:chgData name="Cata Irurita" userId="3f502b0f47ac17da" providerId="LiveId" clId="{3DFBA710-E92F-45D1-B7A4-07FAEB5FCC1D}" dt="2025-03-21T00:20:12.411" v="28"/>
          <ac:spMkLst>
            <pc:docMk/>
            <pc:sldMk cId="1622793795" sldId="271"/>
            <ac:spMk id="7" creationId="{B2F4429A-9F3D-4B15-BB5A-08801AE9E62C}"/>
          </ac:spMkLst>
        </pc:spChg>
        <pc:picChg chg="add mod">
          <ac:chgData name="Cata Irurita" userId="3f502b0f47ac17da" providerId="LiveId" clId="{3DFBA710-E92F-45D1-B7A4-07FAEB5FCC1D}" dt="2025-03-21T00:20:57.275" v="33"/>
          <ac:picMkLst>
            <pc:docMk/>
            <pc:sldMk cId="1622793795" sldId="271"/>
            <ac:picMk id="9" creationId="{7A13DA60-6A67-4A36-B0B4-93E22DB5E1EA}"/>
          </ac:picMkLst>
        </pc:picChg>
        <pc:cxnChg chg="add mod">
          <ac:chgData name="Cata Irurita" userId="3f502b0f47ac17da" providerId="LiveId" clId="{3DFBA710-E92F-45D1-B7A4-07FAEB5FCC1D}" dt="2025-03-21T00:20:45.449" v="32"/>
          <ac:cxnSpMkLst>
            <pc:docMk/>
            <pc:sldMk cId="1622793795" sldId="271"/>
            <ac:cxnSpMk id="8" creationId="{59183787-0421-48BD-B6FE-DA3CBDF8CDA4}"/>
          </ac:cxnSpMkLst>
        </pc:cxnChg>
      </pc:sldChg>
      <pc:sldChg chg="new del">
        <pc:chgData name="Cata Irurita" userId="3f502b0f47ac17da" providerId="LiveId" clId="{3DFBA710-E92F-45D1-B7A4-07FAEB5FCC1D}" dt="2025-03-21T00:22:29.257" v="43" actId="680"/>
        <pc:sldMkLst>
          <pc:docMk/>
          <pc:sldMk cId="1913450822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0D36-BEC2-421C-A946-2607C21ECE3E}" type="datetimeFigureOut">
              <a:rPr lang="es-CO" smtClean="0"/>
              <a:t>20/03/2025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4B06-9E02-45F4-8E76-1549887C1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629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0D36-BEC2-421C-A946-2607C21ECE3E}" type="datetimeFigureOut">
              <a:rPr lang="es-CO" smtClean="0"/>
              <a:t>20/03/2025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4B06-9E02-45F4-8E76-1549887C1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933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0D36-BEC2-421C-A946-2607C21ECE3E}" type="datetimeFigureOut">
              <a:rPr lang="es-CO" smtClean="0"/>
              <a:t>20/03/2025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4B06-9E02-45F4-8E76-1549887C1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314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0D36-BEC2-421C-A946-2607C21ECE3E}" type="datetimeFigureOut">
              <a:rPr lang="es-CO" smtClean="0"/>
              <a:t>20/03/2025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4B06-9E02-45F4-8E76-1549887C1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070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0D36-BEC2-421C-A946-2607C21ECE3E}" type="datetimeFigureOut">
              <a:rPr lang="es-CO" smtClean="0"/>
              <a:t>20/03/2025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4B06-9E02-45F4-8E76-1549887C1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850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0D36-BEC2-421C-A946-2607C21ECE3E}" type="datetimeFigureOut">
              <a:rPr lang="es-CO" smtClean="0"/>
              <a:t>20/03/2025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4B06-9E02-45F4-8E76-1549887C1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311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0D36-BEC2-421C-A946-2607C21ECE3E}" type="datetimeFigureOut">
              <a:rPr lang="es-CO" smtClean="0"/>
              <a:t>20/03/2025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4B06-9E02-45F4-8E76-1549887C1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060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0D36-BEC2-421C-A946-2607C21ECE3E}" type="datetimeFigureOut">
              <a:rPr lang="es-CO" smtClean="0"/>
              <a:t>20/03/2025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4B06-9E02-45F4-8E76-1549887C1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871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0D36-BEC2-421C-A946-2607C21ECE3E}" type="datetimeFigureOut">
              <a:rPr lang="es-CO" smtClean="0"/>
              <a:t>20/03/2025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4B06-9E02-45F4-8E76-1549887C1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973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0D36-BEC2-421C-A946-2607C21ECE3E}" type="datetimeFigureOut">
              <a:rPr lang="es-CO" smtClean="0"/>
              <a:t>20/03/2025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4B06-9E02-45F4-8E76-1549887C1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713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0D36-BEC2-421C-A946-2607C21ECE3E}" type="datetimeFigureOut">
              <a:rPr lang="es-CO" smtClean="0"/>
              <a:t>20/03/2025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4B06-9E02-45F4-8E76-1549887C1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089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0D36-BEC2-421C-A946-2607C21ECE3E}" type="datetimeFigureOut">
              <a:rPr lang="es-CO" smtClean="0"/>
              <a:t>20/03/2025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C4B06-9E02-45F4-8E76-1549887C1F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372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8"/>
          <a:stretch/>
        </p:blipFill>
        <p:spPr>
          <a:xfrm>
            <a:off x="-284970" y="0"/>
            <a:ext cx="12515069" cy="6858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CuadroTexto 7"/>
          <p:cNvSpPr txBox="1"/>
          <p:nvPr/>
        </p:nvSpPr>
        <p:spPr>
          <a:xfrm>
            <a:off x="469557" y="4643275"/>
            <a:ext cx="7801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Mapa Estratégico de la organización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69557" y="5866054"/>
            <a:ext cx="63843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100" i="1" dirty="0">
                <a:solidFill>
                  <a:schemeClr val="bg1">
                    <a:lumMod val="85000"/>
                  </a:schemeClr>
                </a:solidFill>
                <a:latin typeface="Playfair Display" panose="00000500000000000000" pitchFamily="50" charset="0"/>
              </a:rPr>
              <a:t>Nombre de la empresa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601363" y="5564784"/>
            <a:ext cx="4316626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0D908988-BC25-411E-9C1F-E19DF7BE1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85" y="5992916"/>
            <a:ext cx="1657215" cy="86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52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154859" y="397328"/>
            <a:ext cx="643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2">
                    <a:lumMod val="75000"/>
                  </a:schemeClr>
                </a:solidFill>
                <a:latin typeface="Playfair Display" panose="00000500000000000000" pitchFamily="50" charset="0"/>
                <a:ea typeface="Roboto" panose="02000000000000000000" pitchFamily="2" charset="0"/>
              </a:rPr>
              <a:t>Mapa Estratégico de la organización / </a:t>
            </a:r>
            <a:r>
              <a:rPr lang="es-CO" sz="1200" i="1" dirty="0">
                <a:solidFill>
                  <a:schemeClr val="bg2">
                    <a:lumMod val="75000"/>
                  </a:schemeClr>
                </a:solidFill>
                <a:latin typeface="Playfair Display" panose="00000500000000000000" pitchFamily="50" charset="0"/>
                <a:ea typeface="Roboto" panose="02000000000000000000" pitchFamily="2" charset="0"/>
              </a:rPr>
              <a:t>Nombre de la empresa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64991" y="6393493"/>
            <a:ext cx="897924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859482" y="1854254"/>
            <a:ext cx="42644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"A través del capital relacional aumentamos el capital económico</a:t>
            </a:r>
          </a:p>
          <a:p>
            <a:pPr algn="r"/>
            <a:r>
              <a:rPr lang="es-CO" sz="36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 las organizaciones”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5651157" y="5684692"/>
            <a:ext cx="6005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i="1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Grandes organizaciones en América.</a:t>
            </a:r>
          </a:p>
        </p:txBody>
      </p:sp>
      <p:sp>
        <p:nvSpPr>
          <p:cNvPr id="3" name="Forma libre 2"/>
          <p:cNvSpPr/>
          <p:nvPr/>
        </p:nvSpPr>
        <p:spPr>
          <a:xfrm>
            <a:off x="6326909" y="1702737"/>
            <a:ext cx="4093406" cy="3288146"/>
          </a:xfrm>
          <a:custGeom>
            <a:avLst/>
            <a:gdLst>
              <a:gd name="connsiteX0" fmla="*/ 0 w 3380509"/>
              <a:gd name="connsiteY0" fmla="*/ 2715491 h 2715491"/>
              <a:gd name="connsiteX1" fmla="*/ 1099127 w 3380509"/>
              <a:gd name="connsiteY1" fmla="*/ 803563 h 2715491"/>
              <a:gd name="connsiteX2" fmla="*/ 2253673 w 3380509"/>
              <a:gd name="connsiteY2" fmla="*/ 1607127 h 2715491"/>
              <a:gd name="connsiteX3" fmla="*/ 3380509 w 3380509"/>
              <a:gd name="connsiteY3" fmla="*/ 0 h 2715491"/>
              <a:gd name="connsiteX0" fmla="*/ 0 w 3380509"/>
              <a:gd name="connsiteY0" fmla="*/ 2715491 h 2715491"/>
              <a:gd name="connsiteX1" fmla="*/ 1099127 w 3380509"/>
              <a:gd name="connsiteY1" fmla="*/ 803563 h 2715491"/>
              <a:gd name="connsiteX2" fmla="*/ 2253673 w 3380509"/>
              <a:gd name="connsiteY2" fmla="*/ 1607127 h 2715491"/>
              <a:gd name="connsiteX3" fmla="*/ 3380509 w 3380509"/>
              <a:gd name="connsiteY3" fmla="*/ 0 h 2715491"/>
              <a:gd name="connsiteX0" fmla="*/ 0 w 3380509"/>
              <a:gd name="connsiteY0" fmla="*/ 2715491 h 2715491"/>
              <a:gd name="connsiteX1" fmla="*/ 1194372 w 3380509"/>
              <a:gd name="connsiteY1" fmla="*/ 796760 h 2715491"/>
              <a:gd name="connsiteX2" fmla="*/ 2253673 w 3380509"/>
              <a:gd name="connsiteY2" fmla="*/ 1607127 h 2715491"/>
              <a:gd name="connsiteX3" fmla="*/ 3380509 w 3380509"/>
              <a:gd name="connsiteY3" fmla="*/ 0 h 2715491"/>
              <a:gd name="connsiteX0" fmla="*/ 0 w 3380509"/>
              <a:gd name="connsiteY0" fmla="*/ 2715491 h 2715491"/>
              <a:gd name="connsiteX1" fmla="*/ 1194372 w 3380509"/>
              <a:gd name="connsiteY1" fmla="*/ 796760 h 2715491"/>
              <a:gd name="connsiteX2" fmla="*/ 2253673 w 3380509"/>
              <a:gd name="connsiteY2" fmla="*/ 1607127 h 2715491"/>
              <a:gd name="connsiteX3" fmla="*/ 3380509 w 3380509"/>
              <a:gd name="connsiteY3" fmla="*/ 0 h 2715491"/>
              <a:gd name="connsiteX0" fmla="*/ 0 w 3380509"/>
              <a:gd name="connsiteY0" fmla="*/ 2715491 h 2715491"/>
              <a:gd name="connsiteX1" fmla="*/ 1194372 w 3380509"/>
              <a:gd name="connsiteY1" fmla="*/ 796760 h 2715491"/>
              <a:gd name="connsiteX2" fmla="*/ 2253673 w 3380509"/>
              <a:gd name="connsiteY2" fmla="*/ 1607127 h 2715491"/>
              <a:gd name="connsiteX3" fmla="*/ 3380509 w 3380509"/>
              <a:gd name="connsiteY3" fmla="*/ 0 h 2715491"/>
              <a:gd name="connsiteX0" fmla="*/ 0 w 3380509"/>
              <a:gd name="connsiteY0" fmla="*/ 2715491 h 2715491"/>
              <a:gd name="connsiteX1" fmla="*/ 1194372 w 3380509"/>
              <a:gd name="connsiteY1" fmla="*/ 796760 h 2715491"/>
              <a:gd name="connsiteX2" fmla="*/ 2253673 w 3380509"/>
              <a:gd name="connsiteY2" fmla="*/ 1607127 h 2715491"/>
              <a:gd name="connsiteX3" fmla="*/ 3380509 w 3380509"/>
              <a:gd name="connsiteY3" fmla="*/ 0 h 2715491"/>
              <a:gd name="connsiteX0" fmla="*/ 0 w 3380509"/>
              <a:gd name="connsiteY0" fmla="*/ 2715491 h 2715491"/>
              <a:gd name="connsiteX1" fmla="*/ 1194372 w 3380509"/>
              <a:gd name="connsiteY1" fmla="*/ 796760 h 2715491"/>
              <a:gd name="connsiteX2" fmla="*/ 2253673 w 3380509"/>
              <a:gd name="connsiteY2" fmla="*/ 1607127 h 2715491"/>
              <a:gd name="connsiteX3" fmla="*/ 3380509 w 3380509"/>
              <a:gd name="connsiteY3" fmla="*/ 0 h 2715491"/>
              <a:gd name="connsiteX0" fmla="*/ 0 w 3380509"/>
              <a:gd name="connsiteY0" fmla="*/ 2715491 h 2715491"/>
              <a:gd name="connsiteX1" fmla="*/ 1194372 w 3380509"/>
              <a:gd name="connsiteY1" fmla="*/ 796760 h 2715491"/>
              <a:gd name="connsiteX2" fmla="*/ 2253673 w 3380509"/>
              <a:gd name="connsiteY2" fmla="*/ 1607127 h 2715491"/>
              <a:gd name="connsiteX3" fmla="*/ 3380509 w 3380509"/>
              <a:gd name="connsiteY3" fmla="*/ 0 h 2715491"/>
              <a:gd name="connsiteX0" fmla="*/ 0 w 3380509"/>
              <a:gd name="connsiteY0" fmla="*/ 2715491 h 2715491"/>
              <a:gd name="connsiteX1" fmla="*/ 1194372 w 3380509"/>
              <a:gd name="connsiteY1" fmla="*/ 796760 h 2715491"/>
              <a:gd name="connsiteX2" fmla="*/ 2253673 w 3380509"/>
              <a:gd name="connsiteY2" fmla="*/ 1607127 h 2715491"/>
              <a:gd name="connsiteX3" fmla="*/ 3380509 w 3380509"/>
              <a:gd name="connsiteY3" fmla="*/ 0 h 271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0509" h="2715491">
                <a:moveTo>
                  <a:pt x="0" y="2715491"/>
                </a:moveTo>
                <a:cubicBezTo>
                  <a:pt x="756340" y="1076331"/>
                  <a:pt x="805153" y="797801"/>
                  <a:pt x="1194372" y="796760"/>
                </a:cubicBezTo>
                <a:cubicBezTo>
                  <a:pt x="1583591" y="795719"/>
                  <a:pt x="1893852" y="1603341"/>
                  <a:pt x="2253673" y="1607127"/>
                </a:cubicBezTo>
                <a:cubicBezTo>
                  <a:pt x="2613494" y="1610913"/>
                  <a:pt x="2622349" y="1529632"/>
                  <a:pt x="3380509" y="0"/>
                </a:cubicBezTo>
              </a:path>
            </a:pathLst>
          </a:custGeom>
          <a:noFill/>
          <a:ln w="15875">
            <a:solidFill>
              <a:schemeClr val="bg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DD6C92C-B222-460A-A061-FD8CE52358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85" y="5992916"/>
            <a:ext cx="1657215" cy="86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1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5CC1A4C-DB4A-4649-B8B9-C7756C4230D9}"/>
              </a:ext>
            </a:extLst>
          </p:cNvPr>
          <p:cNvSpPr txBox="1"/>
          <p:nvPr/>
        </p:nvSpPr>
        <p:spPr>
          <a:xfrm>
            <a:off x="1154859" y="397328"/>
            <a:ext cx="643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2">
                    <a:lumMod val="25000"/>
                  </a:schemeClr>
                </a:solidFill>
                <a:latin typeface="Playfair Display" panose="00000500000000000000" pitchFamily="50" charset="0"/>
                <a:ea typeface="Roboto" panose="02000000000000000000" pitchFamily="2" charset="0"/>
              </a:rPr>
              <a:t>Mapa Estratégico de la organización / </a:t>
            </a:r>
            <a:r>
              <a:rPr lang="es-CO" sz="1200" i="1" dirty="0">
                <a:solidFill>
                  <a:schemeClr val="bg2">
                    <a:lumMod val="25000"/>
                  </a:schemeClr>
                </a:solidFill>
                <a:latin typeface="Playfair Display" panose="00000500000000000000" pitchFamily="50" charset="0"/>
                <a:ea typeface="Roboto" panose="02000000000000000000" pitchFamily="2" charset="0"/>
              </a:rPr>
              <a:t>Nombre de la empresa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F710E17-BE9F-4251-826C-37A8BA27EB32}"/>
              </a:ext>
            </a:extLst>
          </p:cNvPr>
          <p:cNvSpPr txBox="1"/>
          <p:nvPr/>
        </p:nvSpPr>
        <p:spPr>
          <a:xfrm>
            <a:off x="859482" y="1854254"/>
            <a:ext cx="42644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solidFill>
                  <a:schemeClr val="bg2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"A través del capital relacional aumentamos el capital económico</a:t>
            </a:r>
          </a:p>
          <a:p>
            <a:pPr algn="r"/>
            <a:r>
              <a:rPr lang="es-CO" sz="3600" dirty="0">
                <a:solidFill>
                  <a:schemeClr val="bg2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 las organizaciones”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38D2835-DA42-43A3-B63E-7A5C71326A44}"/>
              </a:ext>
            </a:extLst>
          </p:cNvPr>
          <p:cNvSpPr txBox="1"/>
          <p:nvPr/>
        </p:nvSpPr>
        <p:spPr>
          <a:xfrm>
            <a:off x="5651157" y="5684692"/>
            <a:ext cx="6005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i="1" dirty="0">
                <a:solidFill>
                  <a:schemeClr val="bg2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Grandes organizaciones en América.</a:t>
            </a:r>
          </a:p>
        </p:txBody>
      </p:sp>
      <p:sp>
        <p:nvSpPr>
          <p:cNvPr id="7" name="Circular 4">
            <a:extLst>
              <a:ext uri="{FF2B5EF4-FFF2-40B4-BE49-F238E27FC236}">
                <a16:creationId xmlns:a16="http://schemas.microsoft.com/office/drawing/2014/main" id="{B2F4429A-9F3D-4B15-BB5A-08801AE9E62C}"/>
              </a:ext>
            </a:extLst>
          </p:cNvPr>
          <p:cNvSpPr/>
          <p:nvPr/>
        </p:nvSpPr>
        <p:spPr>
          <a:xfrm>
            <a:off x="6750996" y="1585608"/>
            <a:ext cx="3616872" cy="3616872"/>
          </a:xfrm>
          <a:custGeom>
            <a:avLst/>
            <a:gdLst>
              <a:gd name="connsiteX0" fmla="*/ 3616872 w 3616872"/>
              <a:gd name="connsiteY0" fmla="*/ 1808436 h 3616872"/>
              <a:gd name="connsiteX1" fmla="*/ 1808436 w 3616872"/>
              <a:gd name="connsiteY1" fmla="*/ 3616872 h 3616872"/>
              <a:gd name="connsiteX2" fmla="*/ 0 w 3616872"/>
              <a:gd name="connsiteY2" fmla="*/ 1808436 h 3616872"/>
              <a:gd name="connsiteX3" fmla="*/ 1808436 w 3616872"/>
              <a:gd name="connsiteY3" fmla="*/ 0 h 3616872"/>
              <a:gd name="connsiteX4" fmla="*/ 1808436 w 3616872"/>
              <a:gd name="connsiteY4" fmla="*/ 1808436 h 3616872"/>
              <a:gd name="connsiteX5" fmla="*/ 3616872 w 3616872"/>
              <a:gd name="connsiteY5" fmla="*/ 1808436 h 3616872"/>
              <a:gd name="connsiteX0" fmla="*/ 3616872 w 3708312"/>
              <a:gd name="connsiteY0" fmla="*/ 1808436 h 3616872"/>
              <a:gd name="connsiteX1" fmla="*/ 1808436 w 3708312"/>
              <a:gd name="connsiteY1" fmla="*/ 3616872 h 3616872"/>
              <a:gd name="connsiteX2" fmla="*/ 0 w 3708312"/>
              <a:gd name="connsiteY2" fmla="*/ 1808436 h 3616872"/>
              <a:gd name="connsiteX3" fmla="*/ 1808436 w 3708312"/>
              <a:gd name="connsiteY3" fmla="*/ 0 h 3616872"/>
              <a:gd name="connsiteX4" fmla="*/ 1808436 w 3708312"/>
              <a:gd name="connsiteY4" fmla="*/ 1808436 h 3616872"/>
              <a:gd name="connsiteX5" fmla="*/ 3708312 w 3708312"/>
              <a:gd name="connsiteY5" fmla="*/ 1899876 h 3616872"/>
              <a:gd name="connsiteX0" fmla="*/ 3616872 w 3616872"/>
              <a:gd name="connsiteY0" fmla="*/ 1808436 h 3616872"/>
              <a:gd name="connsiteX1" fmla="*/ 1808436 w 3616872"/>
              <a:gd name="connsiteY1" fmla="*/ 3616872 h 3616872"/>
              <a:gd name="connsiteX2" fmla="*/ 0 w 3616872"/>
              <a:gd name="connsiteY2" fmla="*/ 1808436 h 3616872"/>
              <a:gd name="connsiteX3" fmla="*/ 1808436 w 3616872"/>
              <a:gd name="connsiteY3" fmla="*/ 0 h 3616872"/>
              <a:gd name="connsiteX4" fmla="*/ 1808436 w 3616872"/>
              <a:gd name="connsiteY4" fmla="*/ 1808436 h 361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6872" h="3616872">
                <a:moveTo>
                  <a:pt x="3616872" y="1808436"/>
                </a:moveTo>
                <a:cubicBezTo>
                  <a:pt x="3616872" y="2807208"/>
                  <a:pt x="2807208" y="3616872"/>
                  <a:pt x="1808436" y="3616872"/>
                </a:cubicBezTo>
                <a:cubicBezTo>
                  <a:pt x="809664" y="3616872"/>
                  <a:pt x="0" y="2807208"/>
                  <a:pt x="0" y="1808436"/>
                </a:cubicBezTo>
                <a:cubicBezTo>
                  <a:pt x="0" y="809664"/>
                  <a:pt x="809664" y="0"/>
                  <a:pt x="1808436" y="0"/>
                </a:cubicBezTo>
                <a:lnTo>
                  <a:pt x="1808436" y="1808436"/>
                </a:lnTo>
              </a:path>
            </a:pathLst>
          </a:custGeom>
          <a:noFill/>
          <a:ln w="6350">
            <a:solidFill>
              <a:srgbClr val="223187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9183787-0421-48BD-B6FE-DA3CBDF8CDA4}"/>
              </a:ext>
            </a:extLst>
          </p:cNvPr>
          <p:cNvCxnSpPr/>
          <p:nvPr/>
        </p:nvCxnSpPr>
        <p:spPr>
          <a:xfrm>
            <a:off x="410520" y="6486258"/>
            <a:ext cx="897924" cy="0"/>
          </a:xfrm>
          <a:prstGeom prst="line">
            <a:avLst/>
          </a:prstGeom>
          <a:ln w="6350">
            <a:solidFill>
              <a:schemeClr val="bg2">
                <a:lumMod val="1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7A13DA60-6A67-4A36-B0B4-93E22DB5E1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531" y="5905990"/>
            <a:ext cx="1816418" cy="9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9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8AA76124-E794-4649-AFEB-75813F853E27}"/>
              </a:ext>
            </a:extLst>
          </p:cNvPr>
          <p:cNvSpPr txBox="1"/>
          <p:nvPr/>
        </p:nvSpPr>
        <p:spPr>
          <a:xfrm>
            <a:off x="1307259" y="549728"/>
            <a:ext cx="643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2">
                    <a:lumMod val="75000"/>
                  </a:schemeClr>
                </a:solidFill>
                <a:latin typeface="Playfair Display" panose="00000500000000000000" pitchFamily="50" charset="0"/>
                <a:ea typeface="Roboto" panose="02000000000000000000" pitchFamily="2" charset="0"/>
              </a:rPr>
              <a:t>Mapa Estratégico de la organización / </a:t>
            </a:r>
            <a:r>
              <a:rPr lang="es-CO" sz="1200" i="1" dirty="0">
                <a:solidFill>
                  <a:schemeClr val="bg2">
                    <a:lumMod val="75000"/>
                  </a:schemeClr>
                </a:solidFill>
                <a:latin typeface="Playfair Display" panose="00000500000000000000" pitchFamily="50" charset="0"/>
                <a:ea typeface="Roboto" panose="02000000000000000000" pitchFamily="2" charset="0"/>
              </a:rPr>
              <a:t>Nombre de la empresa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4B377F-4538-468C-8056-94E6CDCC9282}"/>
              </a:ext>
            </a:extLst>
          </p:cNvPr>
          <p:cNvCxnSpPr/>
          <p:nvPr/>
        </p:nvCxnSpPr>
        <p:spPr>
          <a:xfrm>
            <a:off x="524626" y="1046241"/>
            <a:ext cx="897924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3478687-3ECD-49EB-9D6C-0E13C6174822}"/>
              </a:ext>
            </a:extLst>
          </p:cNvPr>
          <p:cNvSpPr txBox="1"/>
          <p:nvPr/>
        </p:nvSpPr>
        <p:spPr>
          <a:xfrm>
            <a:off x="1011882" y="2006654"/>
            <a:ext cx="42644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"A través del capital relacional aumentamos el capital económico</a:t>
            </a:r>
          </a:p>
          <a:p>
            <a:pPr algn="r"/>
            <a:r>
              <a:rPr lang="es-CO" sz="36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 las organizaciones”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52E5C43-757D-4CE5-852D-EC74172503EC}"/>
              </a:ext>
            </a:extLst>
          </p:cNvPr>
          <p:cNvSpPr txBox="1"/>
          <p:nvPr/>
        </p:nvSpPr>
        <p:spPr>
          <a:xfrm>
            <a:off x="5803557" y="5837092"/>
            <a:ext cx="6005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i="1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Grandes organizaciones en América.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EB9061F-9228-49FA-9CE9-016A5DE6C8E2}"/>
              </a:ext>
            </a:extLst>
          </p:cNvPr>
          <p:cNvGrpSpPr/>
          <p:nvPr/>
        </p:nvGrpSpPr>
        <p:grpSpPr>
          <a:xfrm>
            <a:off x="7049311" y="1880195"/>
            <a:ext cx="3044757" cy="3194401"/>
            <a:chOff x="7033098" y="1854254"/>
            <a:chExt cx="2266545" cy="2241091"/>
          </a:xfrm>
        </p:grpSpPr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0AC1864-1FAF-4CF0-87CB-0818EA483B25}"/>
                </a:ext>
              </a:extLst>
            </p:cNvPr>
            <p:cNvCxnSpPr/>
            <p:nvPr/>
          </p:nvCxnSpPr>
          <p:spPr>
            <a:xfrm flipH="1">
              <a:off x="7033098" y="3103123"/>
              <a:ext cx="148833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DD5A3523-5CA1-48A7-B366-2D4B5F31F5F2}"/>
                </a:ext>
              </a:extLst>
            </p:cNvPr>
            <p:cNvCxnSpPr/>
            <p:nvPr/>
          </p:nvCxnSpPr>
          <p:spPr>
            <a:xfrm flipV="1">
              <a:off x="7042826" y="1854254"/>
              <a:ext cx="0" cy="124886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32C9D9ED-DF47-415F-BA13-B6C0B3530684}"/>
                </a:ext>
              </a:extLst>
            </p:cNvPr>
            <p:cNvCxnSpPr/>
            <p:nvPr/>
          </p:nvCxnSpPr>
          <p:spPr>
            <a:xfrm>
              <a:off x="7033098" y="1854254"/>
              <a:ext cx="226654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F10B5DBF-F028-4BE1-A677-25AF644C8DAD}"/>
                </a:ext>
              </a:extLst>
            </p:cNvPr>
            <p:cNvCxnSpPr/>
            <p:nvPr/>
          </p:nvCxnSpPr>
          <p:spPr>
            <a:xfrm>
              <a:off x="9289915" y="1854254"/>
              <a:ext cx="0" cy="223136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3446DDF6-5F0C-409D-8199-5C5069EBB238}"/>
                </a:ext>
              </a:extLst>
            </p:cNvPr>
            <p:cNvCxnSpPr/>
            <p:nvPr/>
          </p:nvCxnSpPr>
          <p:spPr>
            <a:xfrm flipH="1">
              <a:off x="7772400" y="4095345"/>
              <a:ext cx="152724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F6E6D2A8-A637-472A-AA6C-A72033891C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85" y="5992916"/>
            <a:ext cx="1657215" cy="86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52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154859" y="397328"/>
            <a:ext cx="643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2">
                    <a:lumMod val="75000"/>
                  </a:schemeClr>
                </a:solidFill>
                <a:latin typeface="Playfair Display" panose="00000500000000000000" pitchFamily="50" charset="0"/>
                <a:ea typeface="Roboto" panose="02000000000000000000" pitchFamily="2" charset="0"/>
              </a:rPr>
              <a:t>Mapa Estratégico de la organización / </a:t>
            </a:r>
            <a:r>
              <a:rPr lang="es-CO" sz="1200" i="1" dirty="0">
                <a:solidFill>
                  <a:schemeClr val="bg2">
                    <a:lumMod val="75000"/>
                  </a:schemeClr>
                </a:solidFill>
                <a:latin typeface="Playfair Display" panose="00000500000000000000" pitchFamily="50" charset="0"/>
                <a:ea typeface="Roboto" panose="02000000000000000000" pitchFamily="2" charset="0"/>
              </a:rPr>
              <a:t>Nombre de la empresa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5113" y="1132380"/>
            <a:ext cx="897924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859482" y="1854254"/>
            <a:ext cx="42644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6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"A través del capital relacional aumentamos el capital económico</a:t>
            </a:r>
          </a:p>
          <a:p>
            <a:pPr algn="r"/>
            <a:r>
              <a:rPr lang="es-CO" sz="36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 las organizaciones”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5651157" y="5684692"/>
            <a:ext cx="6005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i="1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Grandes organizaciones en América.</a:t>
            </a:r>
          </a:p>
        </p:txBody>
      </p:sp>
      <p:sp>
        <p:nvSpPr>
          <p:cNvPr id="5" name="Retraso 4"/>
          <p:cNvSpPr/>
          <p:nvPr/>
        </p:nvSpPr>
        <p:spPr>
          <a:xfrm>
            <a:off x="7540033" y="1334781"/>
            <a:ext cx="1943442" cy="1943442"/>
          </a:xfrm>
          <a:custGeom>
            <a:avLst/>
            <a:gdLst>
              <a:gd name="connsiteX0" fmla="*/ 0 w 1943441"/>
              <a:gd name="connsiteY0" fmla="*/ 0 h 1943441"/>
              <a:gd name="connsiteX1" fmla="*/ 971721 w 1943441"/>
              <a:gd name="connsiteY1" fmla="*/ 0 h 1943441"/>
              <a:gd name="connsiteX2" fmla="*/ 1943442 w 1943441"/>
              <a:gd name="connsiteY2" fmla="*/ 971721 h 1943441"/>
              <a:gd name="connsiteX3" fmla="*/ 971721 w 1943441"/>
              <a:gd name="connsiteY3" fmla="*/ 1943442 h 1943441"/>
              <a:gd name="connsiteX4" fmla="*/ 0 w 1943441"/>
              <a:gd name="connsiteY4" fmla="*/ 1943441 h 1943441"/>
              <a:gd name="connsiteX5" fmla="*/ 0 w 1943441"/>
              <a:gd name="connsiteY5" fmla="*/ 0 h 1943441"/>
              <a:gd name="connsiteX0" fmla="*/ 0 w 1943442"/>
              <a:gd name="connsiteY0" fmla="*/ 0 h 1943442"/>
              <a:gd name="connsiteX1" fmla="*/ 971721 w 1943442"/>
              <a:gd name="connsiteY1" fmla="*/ 0 h 1943442"/>
              <a:gd name="connsiteX2" fmla="*/ 1943442 w 1943442"/>
              <a:gd name="connsiteY2" fmla="*/ 971721 h 1943442"/>
              <a:gd name="connsiteX3" fmla="*/ 971721 w 1943442"/>
              <a:gd name="connsiteY3" fmla="*/ 1943442 h 1943442"/>
              <a:gd name="connsiteX4" fmla="*/ 0 w 1943442"/>
              <a:gd name="connsiteY4" fmla="*/ 1943441 h 1943442"/>
              <a:gd name="connsiteX5" fmla="*/ 91440 w 1943442"/>
              <a:gd name="connsiteY5" fmla="*/ 91440 h 1943442"/>
              <a:gd name="connsiteX0" fmla="*/ 0 w 1943442"/>
              <a:gd name="connsiteY0" fmla="*/ 0 h 1943442"/>
              <a:gd name="connsiteX1" fmla="*/ 971721 w 1943442"/>
              <a:gd name="connsiteY1" fmla="*/ 0 h 1943442"/>
              <a:gd name="connsiteX2" fmla="*/ 1943442 w 1943442"/>
              <a:gd name="connsiteY2" fmla="*/ 971721 h 1943442"/>
              <a:gd name="connsiteX3" fmla="*/ 971721 w 1943442"/>
              <a:gd name="connsiteY3" fmla="*/ 1943442 h 1943442"/>
              <a:gd name="connsiteX4" fmla="*/ 0 w 1943442"/>
              <a:gd name="connsiteY4" fmla="*/ 1943441 h 1943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3442" h="1943442">
                <a:moveTo>
                  <a:pt x="0" y="0"/>
                </a:moveTo>
                <a:lnTo>
                  <a:pt x="971721" y="0"/>
                </a:lnTo>
                <a:cubicBezTo>
                  <a:pt x="1508388" y="0"/>
                  <a:pt x="1943442" y="435054"/>
                  <a:pt x="1943442" y="971721"/>
                </a:cubicBezTo>
                <a:cubicBezTo>
                  <a:pt x="1943442" y="1508388"/>
                  <a:pt x="1508388" y="1943442"/>
                  <a:pt x="971721" y="1943442"/>
                </a:cubicBezTo>
                <a:lnTo>
                  <a:pt x="0" y="1943441"/>
                </a:lnTo>
              </a:path>
            </a:pathLst>
          </a:cu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traso 11"/>
          <p:cNvSpPr/>
          <p:nvPr/>
        </p:nvSpPr>
        <p:spPr>
          <a:xfrm>
            <a:off x="7676218" y="3278222"/>
            <a:ext cx="2322821" cy="1943442"/>
          </a:xfrm>
          <a:custGeom>
            <a:avLst/>
            <a:gdLst>
              <a:gd name="connsiteX0" fmla="*/ 0 w 1943441"/>
              <a:gd name="connsiteY0" fmla="*/ 0 h 1943441"/>
              <a:gd name="connsiteX1" fmla="*/ 971721 w 1943441"/>
              <a:gd name="connsiteY1" fmla="*/ 0 h 1943441"/>
              <a:gd name="connsiteX2" fmla="*/ 1943442 w 1943441"/>
              <a:gd name="connsiteY2" fmla="*/ 971721 h 1943441"/>
              <a:gd name="connsiteX3" fmla="*/ 971721 w 1943441"/>
              <a:gd name="connsiteY3" fmla="*/ 1943442 h 1943441"/>
              <a:gd name="connsiteX4" fmla="*/ 0 w 1943441"/>
              <a:gd name="connsiteY4" fmla="*/ 1943441 h 1943441"/>
              <a:gd name="connsiteX5" fmla="*/ 0 w 1943441"/>
              <a:gd name="connsiteY5" fmla="*/ 0 h 1943441"/>
              <a:gd name="connsiteX0" fmla="*/ 0 w 1943442"/>
              <a:gd name="connsiteY0" fmla="*/ 0 h 1943442"/>
              <a:gd name="connsiteX1" fmla="*/ 971721 w 1943442"/>
              <a:gd name="connsiteY1" fmla="*/ 0 h 1943442"/>
              <a:gd name="connsiteX2" fmla="*/ 1943442 w 1943442"/>
              <a:gd name="connsiteY2" fmla="*/ 971721 h 1943442"/>
              <a:gd name="connsiteX3" fmla="*/ 971721 w 1943442"/>
              <a:gd name="connsiteY3" fmla="*/ 1943442 h 1943442"/>
              <a:gd name="connsiteX4" fmla="*/ 0 w 1943442"/>
              <a:gd name="connsiteY4" fmla="*/ 1943441 h 1943442"/>
              <a:gd name="connsiteX5" fmla="*/ 91440 w 1943442"/>
              <a:gd name="connsiteY5" fmla="*/ 91440 h 1943442"/>
              <a:gd name="connsiteX0" fmla="*/ 0 w 1943442"/>
              <a:gd name="connsiteY0" fmla="*/ 0 h 1943442"/>
              <a:gd name="connsiteX1" fmla="*/ 971721 w 1943442"/>
              <a:gd name="connsiteY1" fmla="*/ 0 h 1943442"/>
              <a:gd name="connsiteX2" fmla="*/ 1943442 w 1943442"/>
              <a:gd name="connsiteY2" fmla="*/ 971721 h 1943442"/>
              <a:gd name="connsiteX3" fmla="*/ 971721 w 1943442"/>
              <a:gd name="connsiteY3" fmla="*/ 1943442 h 1943442"/>
              <a:gd name="connsiteX4" fmla="*/ 0 w 1943442"/>
              <a:gd name="connsiteY4" fmla="*/ 1943441 h 1943442"/>
              <a:gd name="connsiteX0" fmla="*/ 379379 w 2322821"/>
              <a:gd name="connsiteY0" fmla="*/ 0 h 1943442"/>
              <a:gd name="connsiteX1" fmla="*/ 1351100 w 2322821"/>
              <a:gd name="connsiteY1" fmla="*/ 0 h 1943442"/>
              <a:gd name="connsiteX2" fmla="*/ 2322821 w 2322821"/>
              <a:gd name="connsiteY2" fmla="*/ 971721 h 1943442"/>
              <a:gd name="connsiteX3" fmla="*/ 1351100 w 2322821"/>
              <a:gd name="connsiteY3" fmla="*/ 1943442 h 1943442"/>
              <a:gd name="connsiteX4" fmla="*/ 0 w 2322821"/>
              <a:gd name="connsiteY4" fmla="*/ 1943441 h 1943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2821" h="1943442">
                <a:moveTo>
                  <a:pt x="379379" y="0"/>
                </a:moveTo>
                <a:lnTo>
                  <a:pt x="1351100" y="0"/>
                </a:lnTo>
                <a:cubicBezTo>
                  <a:pt x="1887767" y="0"/>
                  <a:pt x="2322821" y="435054"/>
                  <a:pt x="2322821" y="971721"/>
                </a:cubicBezTo>
                <a:cubicBezTo>
                  <a:pt x="2322821" y="1508388"/>
                  <a:pt x="1887767" y="1943442"/>
                  <a:pt x="1351100" y="1943442"/>
                </a:cubicBezTo>
                <a:lnTo>
                  <a:pt x="0" y="1943441"/>
                </a:lnTo>
              </a:path>
            </a:pathLst>
          </a:custGeom>
          <a:noFill/>
          <a:ln w="6350">
            <a:solidFill>
              <a:schemeClr val="bg1">
                <a:lumMod val="7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1C16ABC-9AE1-4F8C-943D-37D44115AE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85" y="5992916"/>
            <a:ext cx="1657215" cy="86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2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56560"/>
            </a:gs>
            <a:gs pos="23000">
              <a:schemeClr val="bg1">
                <a:lumMod val="95000"/>
                <a:alpha val="0"/>
              </a:schemeClr>
            </a:gs>
            <a:gs pos="100000">
              <a:srgbClr val="30526C"/>
            </a:gs>
            <a:gs pos="70000">
              <a:schemeClr val="bg1">
                <a:alpha val="71000"/>
                <a:lumMod val="86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recto 13"/>
          <p:cNvCxnSpPr/>
          <p:nvPr/>
        </p:nvCxnSpPr>
        <p:spPr>
          <a:xfrm>
            <a:off x="5398967" y="3187169"/>
            <a:ext cx="1345575" cy="0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7190510" y="963169"/>
            <a:ext cx="4244108" cy="522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sz="3200" b="1" dirty="0">
                <a:solidFill>
                  <a:schemeClr val="bg2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Externos:</a:t>
            </a:r>
          </a:p>
          <a:p>
            <a:pPr>
              <a:lnSpc>
                <a:spcPct val="150000"/>
              </a:lnSpc>
            </a:pPr>
            <a:r>
              <a:rPr lang="es-CO" sz="1600" dirty="0">
                <a:solidFill>
                  <a:schemeClr val="bg2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Clientes (Segmentación)</a:t>
            </a:r>
          </a:p>
          <a:p>
            <a:pPr>
              <a:lnSpc>
                <a:spcPct val="150000"/>
              </a:lnSpc>
            </a:pPr>
            <a:r>
              <a:rPr lang="es-CO" sz="1600" dirty="0">
                <a:solidFill>
                  <a:schemeClr val="bg2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Proveedores</a:t>
            </a:r>
          </a:p>
          <a:p>
            <a:pPr>
              <a:lnSpc>
                <a:spcPct val="150000"/>
              </a:lnSpc>
            </a:pPr>
            <a:r>
              <a:rPr lang="es-CO" sz="1600" dirty="0">
                <a:solidFill>
                  <a:schemeClr val="bg2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Inversores y Analistas financieros</a:t>
            </a:r>
          </a:p>
          <a:p>
            <a:pPr>
              <a:lnSpc>
                <a:spcPct val="150000"/>
              </a:lnSpc>
            </a:pPr>
            <a:r>
              <a:rPr lang="es-CO" sz="1600" dirty="0">
                <a:solidFill>
                  <a:schemeClr val="bg2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Gobiernos y Reguladores</a:t>
            </a:r>
          </a:p>
          <a:p>
            <a:pPr>
              <a:lnSpc>
                <a:spcPct val="150000"/>
              </a:lnSpc>
            </a:pPr>
            <a:r>
              <a:rPr lang="es-CO" sz="1600" dirty="0">
                <a:solidFill>
                  <a:schemeClr val="bg2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Grupos ecologistas</a:t>
            </a:r>
          </a:p>
          <a:p>
            <a:pPr>
              <a:lnSpc>
                <a:spcPct val="150000"/>
              </a:lnSpc>
            </a:pPr>
            <a:r>
              <a:rPr lang="es-CO" sz="1600" dirty="0">
                <a:solidFill>
                  <a:schemeClr val="bg2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Comunidad local</a:t>
            </a:r>
          </a:p>
          <a:p>
            <a:pPr>
              <a:lnSpc>
                <a:spcPct val="150000"/>
              </a:lnSpc>
            </a:pPr>
            <a:r>
              <a:rPr lang="es-CO" sz="1600" dirty="0">
                <a:solidFill>
                  <a:schemeClr val="bg2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Medios de Comunicación</a:t>
            </a:r>
          </a:p>
          <a:p>
            <a:pPr>
              <a:lnSpc>
                <a:spcPct val="150000"/>
              </a:lnSpc>
            </a:pPr>
            <a:r>
              <a:rPr lang="es-CO" sz="1600" dirty="0">
                <a:solidFill>
                  <a:schemeClr val="bg2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Organizaciones no Gubernamentales</a:t>
            </a:r>
          </a:p>
          <a:p>
            <a:pPr>
              <a:lnSpc>
                <a:spcPct val="150000"/>
              </a:lnSpc>
            </a:pPr>
            <a:r>
              <a:rPr lang="es-CO" sz="1600" dirty="0">
                <a:solidFill>
                  <a:schemeClr val="bg2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Competidores</a:t>
            </a:r>
          </a:p>
          <a:p>
            <a:pPr>
              <a:lnSpc>
                <a:spcPct val="150000"/>
              </a:lnSpc>
            </a:pPr>
            <a:r>
              <a:rPr lang="es-CO" sz="1600" dirty="0">
                <a:solidFill>
                  <a:schemeClr val="bg2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Academia</a:t>
            </a:r>
          </a:p>
          <a:p>
            <a:pPr>
              <a:lnSpc>
                <a:spcPct val="150000"/>
              </a:lnSpc>
            </a:pPr>
            <a:r>
              <a:rPr lang="es-CO" sz="1600" dirty="0">
                <a:solidFill>
                  <a:schemeClr val="bg2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Líderes de opinión</a:t>
            </a:r>
          </a:p>
          <a:p>
            <a:pPr>
              <a:lnSpc>
                <a:spcPct val="150000"/>
              </a:lnSpc>
            </a:pPr>
            <a:r>
              <a:rPr lang="es-CO" sz="1600" dirty="0">
                <a:solidFill>
                  <a:schemeClr val="bg2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Influenciadores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154859" y="397328"/>
            <a:ext cx="643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Playfair Display" panose="00000500000000000000" pitchFamily="50" charset="0"/>
                <a:ea typeface="Roboto" panose="02000000000000000000" pitchFamily="2" charset="0"/>
              </a:rPr>
              <a:t>Mapa Estratégico de la organización / </a:t>
            </a:r>
            <a:r>
              <a:rPr lang="es-CO" sz="1200" i="1" dirty="0">
                <a:solidFill>
                  <a:schemeClr val="bg2">
                    <a:lumMod val="50000"/>
                  </a:schemeClr>
                </a:solidFill>
                <a:latin typeface="Playfair Display" panose="00000500000000000000" pitchFamily="50" charset="0"/>
                <a:ea typeface="Roboto" panose="02000000000000000000" pitchFamily="2" charset="0"/>
              </a:rPr>
              <a:t>Nombre de la empresa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1154859" y="963169"/>
            <a:ext cx="42441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O" sz="3200" b="1" dirty="0">
                <a:solidFill>
                  <a:schemeClr val="bg2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Internos:</a:t>
            </a:r>
          </a:p>
          <a:p>
            <a:pPr>
              <a:lnSpc>
                <a:spcPct val="150000"/>
              </a:lnSpc>
            </a:pPr>
            <a:r>
              <a:rPr lang="es-CO" sz="1600" dirty="0">
                <a:solidFill>
                  <a:schemeClr val="bg2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Empleados</a:t>
            </a:r>
          </a:p>
          <a:p>
            <a:pPr>
              <a:lnSpc>
                <a:spcPct val="150000"/>
              </a:lnSpc>
            </a:pPr>
            <a:r>
              <a:rPr lang="es-CO" sz="1600" dirty="0">
                <a:solidFill>
                  <a:schemeClr val="bg2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Familias de empleados</a:t>
            </a:r>
          </a:p>
          <a:p>
            <a:pPr>
              <a:lnSpc>
                <a:spcPct val="150000"/>
              </a:lnSpc>
            </a:pPr>
            <a:r>
              <a:rPr lang="es-CO" sz="1600" dirty="0">
                <a:solidFill>
                  <a:schemeClr val="bg2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Propietarios y accionistas</a:t>
            </a:r>
          </a:p>
          <a:p>
            <a:pPr>
              <a:lnSpc>
                <a:spcPct val="150000"/>
              </a:lnSpc>
            </a:pPr>
            <a:r>
              <a:rPr lang="es-CO" sz="1600" dirty="0">
                <a:solidFill>
                  <a:schemeClr val="bg2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Consejeros</a:t>
            </a:r>
          </a:p>
          <a:p>
            <a:pPr>
              <a:lnSpc>
                <a:spcPct val="150000"/>
              </a:lnSpc>
            </a:pPr>
            <a:r>
              <a:rPr lang="es-CO" sz="1600" dirty="0">
                <a:solidFill>
                  <a:schemeClr val="bg2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Sindicatos y representantes</a:t>
            </a:r>
          </a:p>
          <a:p>
            <a:pPr>
              <a:lnSpc>
                <a:spcPct val="150000"/>
              </a:lnSpc>
            </a:pPr>
            <a:r>
              <a:rPr lang="es-CO" sz="1600" dirty="0">
                <a:solidFill>
                  <a:schemeClr val="bg2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 los empleados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27D1B91-032D-4C18-8A7E-D6D664C7E1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785" y="5992916"/>
            <a:ext cx="1657215" cy="86906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D50C8389-72B5-4AC1-ADC6-85FE684348AA}"/>
              </a:ext>
            </a:extLst>
          </p:cNvPr>
          <p:cNvGrpSpPr/>
          <p:nvPr/>
        </p:nvGrpSpPr>
        <p:grpSpPr>
          <a:xfrm>
            <a:off x="0" y="4010157"/>
            <a:ext cx="6832090" cy="2318327"/>
            <a:chOff x="-87548" y="4010157"/>
            <a:chExt cx="6832090" cy="2318327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A7CEB302-3E65-45AD-A8E6-10536B1A5572}"/>
                </a:ext>
              </a:extLst>
            </p:cNvPr>
            <p:cNvSpPr/>
            <p:nvPr/>
          </p:nvSpPr>
          <p:spPr>
            <a:xfrm>
              <a:off x="4426215" y="4010157"/>
              <a:ext cx="2318327" cy="23183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Retraso 4">
              <a:extLst>
                <a:ext uri="{FF2B5EF4-FFF2-40B4-BE49-F238E27FC236}">
                  <a16:creationId xmlns:a16="http://schemas.microsoft.com/office/drawing/2014/main" id="{75B07BA7-DE54-453A-BDC9-D498DCF3F3AA}"/>
                </a:ext>
              </a:extLst>
            </p:cNvPr>
            <p:cNvSpPr/>
            <p:nvPr/>
          </p:nvSpPr>
          <p:spPr>
            <a:xfrm>
              <a:off x="-87548" y="4387173"/>
              <a:ext cx="3888680" cy="1797234"/>
            </a:xfrm>
            <a:custGeom>
              <a:avLst/>
              <a:gdLst>
                <a:gd name="connsiteX0" fmla="*/ 0 w 1797233"/>
                <a:gd name="connsiteY0" fmla="*/ 0 h 1797233"/>
                <a:gd name="connsiteX1" fmla="*/ 898617 w 1797233"/>
                <a:gd name="connsiteY1" fmla="*/ 0 h 1797233"/>
                <a:gd name="connsiteX2" fmla="*/ 1797234 w 1797233"/>
                <a:gd name="connsiteY2" fmla="*/ 898617 h 1797233"/>
                <a:gd name="connsiteX3" fmla="*/ 898617 w 1797233"/>
                <a:gd name="connsiteY3" fmla="*/ 1797234 h 1797233"/>
                <a:gd name="connsiteX4" fmla="*/ 0 w 1797233"/>
                <a:gd name="connsiteY4" fmla="*/ 1797233 h 1797233"/>
                <a:gd name="connsiteX5" fmla="*/ 0 w 1797233"/>
                <a:gd name="connsiteY5" fmla="*/ 0 h 1797233"/>
                <a:gd name="connsiteX0" fmla="*/ 2081719 w 3878953"/>
                <a:gd name="connsiteY0" fmla="*/ 0 h 1797234"/>
                <a:gd name="connsiteX1" fmla="*/ 2980336 w 3878953"/>
                <a:gd name="connsiteY1" fmla="*/ 0 h 1797234"/>
                <a:gd name="connsiteX2" fmla="*/ 3878953 w 3878953"/>
                <a:gd name="connsiteY2" fmla="*/ 898617 h 1797234"/>
                <a:gd name="connsiteX3" fmla="*/ 2980336 w 3878953"/>
                <a:gd name="connsiteY3" fmla="*/ 1797234 h 1797234"/>
                <a:gd name="connsiteX4" fmla="*/ 0 w 3878953"/>
                <a:gd name="connsiteY4" fmla="*/ 1797233 h 1797234"/>
                <a:gd name="connsiteX5" fmla="*/ 2081719 w 3878953"/>
                <a:gd name="connsiteY5" fmla="*/ 0 h 1797234"/>
                <a:gd name="connsiteX0" fmla="*/ 0 w 3888680"/>
                <a:gd name="connsiteY0" fmla="*/ 0 h 1797234"/>
                <a:gd name="connsiteX1" fmla="*/ 2990063 w 3888680"/>
                <a:gd name="connsiteY1" fmla="*/ 0 h 1797234"/>
                <a:gd name="connsiteX2" fmla="*/ 3888680 w 3888680"/>
                <a:gd name="connsiteY2" fmla="*/ 898617 h 1797234"/>
                <a:gd name="connsiteX3" fmla="*/ 2990063 w 3888680"/>
                <a:gd name="connsiteY3" fmla="*/ 1797234 h 1797234"/>
                <a:gd name="connsiteX4" fmla="*/ 9727 w 3888680"/>
                <a:gd name="connsiteY4" fmla="*/ 1797233 h 1797234"/>
                <a:gd name="connsiteX5" fmla="*/ 0 w 3888680"/>
                <a:gd name="connsiteY5" fmla="*/ 0 h 179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88680" h="1797234">
                  <a:moveTo>
                    <a:pt x="0" y="0"/>
                  </a:moveTo>
                  <a:lnTo>
                    <a:pt x="2990063" y="0"/>
                  </a:lnTo>
                  <a:cubicBezTo>
                    <a:pt x="3486355" y="0"/>
                    <a:pt x="3888680" y="402325"/>
                    <a:pt x="3888680" y="898617"/>
                  </a:cubicBezTo>
                  <a:cubicBezTo>
                    <a:pt x="3888680" y="1394909"/>
                    <a:pt x="3486355" y="1797234"/>
                    <a:pt x="2990063" y="1797234"/>
                  </a:cubicBezTo>
                  <a:lnTo>
                    <a:pt x="9727" y="1797233"/>
                  </a:lnTo>
                  <a:cubicBezTo>
                    <a:pt x="6485" y="1198155"/>
                    <a:pt x="3242" y="59907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317678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7038"/>
          <a:stretch/>
        </p:blipFill>
        <p:spPr>
          <a:xfrm>
            <a:off x="6781986" y="0"/>
            <a:ext cx="5423995" cy="685015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-3897" y="0"/>
            <a:ext cx="9485745" cy="6858000"/>
          </a:xfrm>
          <a:custGeom>
            <a:avLst/>
            <a:gdLst>
              <a:gd name="connsiteX0" fmla="*/ 0 w 9485745"/>
              <a:gd name="connsiteY0" fmla="*/ 0 h 6858000"/>
              <a:gd name="connsiteX1" fmla="*/ 9485745 w 9485745"/>
              <a:gd name="connsiteY1" fmla="*/ 0 h 6858000"/>
              <a:gd name="connsiteX2" fmla="*/ 9485745 w 9485745"/>
              <a:gd name="connsiteY2" fmla="*/ 6858000 h 6858000"/>
              <a:gd name="connsiteX3" fmla="*/ 0 w 9485745"/>
              <a:gd name="connsiteY3" fmla="*/ 6858000 h 6858000"/>
              <a:gd name="connsiteX4" fmla="*/ 0 w 9485745"/>
              <a:gd name="connsiteY4" fmla="*/ 0 h 6858000"/>
              <a:gd name="connsiteX0" fmla="*/ 0 w 9485745"/>
              <a:gd name="connsiteY0" fmla="*/ 0 h 6858000"/>
              <a:gd name="connsiteX1" fmla="*/ 9485745 w 9485745"/>
              <a:gd name="connsiteY1" fmla="*/ 0 h 6858000"/>
              <a:gd name="connsiteX2" fmla="*/ 9485745 w 9485745"/>
              <a:gd name="connsiteY2" fmla="*/ 6858000 h 6858000"/>
              <a:gd name="connsiteX3" fmla="*/ 0 w 9485745"/>
              <a:gd name="connsiteY3" fmla="*/ 6858000 h 6858000"/>
              <a:gd name="connsiteX4" fmla="*/ 0 w 9485745"/>
              <a:gd name="connsiteY4" fmla="*/ 0 h 6858000"/>
              <a:gd name="connsiteX0" fmla="*/ 0 w 9485745"/>
              <a:gd name="connsiteY0" fmla="*/ 0 h 6858000"/>
              <a:gd name="connsiteX1" fmla="*/ 9485745 w 9485745"/>
              <a:gd name="connsiteY1" fmla="*/ 0 h 6858000"/>
              <a:gd name="connsiteX2" fmla="*/ 9485745 w 9485745"/>
              <a:gd name="connsiteY2" fmla="*/ 6858000 h 6858000"/>
              <a:gd name="connsiteX3" fmla="*/ 0 w 9485745"/>
              <a:gd name="connsiteY3" fmla="*/ 6858000 h 6858000"/>
              <a:gd name="connsiteX4" fmla="*/ 0 w 9485745"/>
              <a:gd name="connsiteY4" fmla="*/ 0 h 6858000"/>
              <a:gd name="connsiteX0" fmla="*/ 0 w 9485745"/>
              <a:gd name="connsiteY0" fmla="*/ 0 h 6858000"/>
              <a:gd name="connsiteX1" fmla="*/ 9485745 w 9485745"/>
              <a:gd name="connsiteY1" fmla="*/ 0 h 6858000"/>
              <a:gd name="connsiteX2" fmla="*/ 9485745 w 9485745"/>
              <a:gd name="connsiteY2" fmla="*/ 6858000 h 6858000"/>
              <a:gd name="connsiteX3" fmla="*/ 0 w 9485745"/>
              <a:gd name="connsiteY3" fmla="*/ 6858000 h 6858000"/>
              <a:gd name="connsiteX4" fmla="*/ 0 w 9485745"/>
              <a:gd name="connsiteY4" fmla="*/ 0 h 6858000"/>
              <a:gd name="connsiteX0" fmla="*/ 0 w 9485745"/>
              <a:gd name="connsiteY0" fmla="*/ 0 h 6858000"/>
              <a:gd name="connsiteX1" fmla="*/ 9485745 w 9485745"/>
              <a:gd name="connsiteY1" fmla="*/ 0 h 6858000"/>
              <a:gd name="connsiteX2" fmla="*/ 9485745 w 9485745"/>
              <a:gd name="connsiteY2" fmla="*/ 6858000 h 6858000"/>
              <a:gd name="connsiteX3" fmla="*/ 0 w 9485745"/>
              <a:gd name="connsiteY3" fmla="*/ 6858000 h 6858000"/>
              <a:gd name="connsiteX4" fmla="*/ 0 w 9485745"/>
              <a:gd name="connsiteY4" fmla="*/ 0 h 6858000"/>
              <a:gd name="connsiteX0" fmla="*/ 0 w 9485745"/>
              <a:gd name="connsiteY0" fmla="*/ 0 h 6858002"/>
              <a:gd name="connsiteX1" fmla="*/ 9485745 w 9485745"/>
              <a:gd name="connsiteY1" fmla="*/ 0 h 6858002"/>
              <a:gd name="connsiteX2" fmla="*/ 9485745 w 9485745"/>
              <a:gd name="connsiteY2" fmla="*/ 6858000 h 6858002"/>
              <a:gd name="connsiteX3" fmla="*/ 0 w 9485745"/>
              <a:gd name="connsiteY3" fmla="*/ 6858000 h 6858002"/>
              <a:gd name="connsiteX4" fmla="*/ 0 w 9485745"/>
              <a:gd name="connsiteY4" fmla="*/ 0 h 6858002"/>
              <a:gd name="connsiteX0" fmla="*/ 0 w 9485745"/>
              <a:gd name="connsiteY0" fmla="*/ 0 h 6858000"/>
              <a:gd name="connsiteX1" fmla="*/ 9485745 w 9485745"/>
              <a:gd name="connsiteY1" fmla="*/ 0 h 6858000"/>
              <a:gd name="connsiteX2" fmla="*/ 9485745 w 9485745"/>
              <a:gd name="connsiteY2" fmla="*/ 6858000 h 6858000"/>
              <a:gd name="connsiteX3" fmla="*/ 0 w 9485745"/>
              <a:gd name="connsiteY3" fmla="*/ 6858000 h 6858000"/>
              <a:gd name="connsiteX4" fmla="*/ 0 w 9485745"/>
              <a:gd name="connsiteY4" fmla="*/ 0 h 6858000"/>
              <a:gd name="connsiteX0" fmla="*/ 0 w 9485745"/>
              <a:gd name="connsiteY0" fmla="*/ 0 h 6858000"/>
              <a:gd name="connsiteX1" fmla="*/ 9485745 w 9485745"/>
              <a:gd name="connsiteY1" fmla="*/ 0 h 6858000"/>
              <a:gd name="connsiteX2" fmla="*/ 9485745 w 9485745"/>
              <a:gd name="connsiteY2" fmla="*/ 6858000 h 6858000"/>
              <a:gd name="connsiteX3" fmla="*/ 0 w 9485745"/>
              <a:gd name="connsiteY3" fmla="*/ 6858000 h 6858000"/>
              <a:gd name="connsiteX4" fmla="*/ 0 w 9485745"/>
              <a:gd name="connsiteY4" fmla="*/ 0 h 6858000"/>
              <a:gd name="connsiteX0" fmla="*/ 0 w 9485745"/>
              <a:gd name="connsiteY0" fmla="*/ 0 h 6858000"/>
              <a:gd name="connsiteX1" fmla="*/ 9485745 w 9485745"/>
              <a:gd name="connsiteY1" fmla="*/ 0 h 6858000"/>
              <a:gd name="connsiteX2" fmla="*/ 9485745 w 9485745"/>
              <a:gd name="connsiteY2" fmla="*/ 6858000 h 6858000"/>
              <a:gd name="connsiteX3" fmla="*/ 0 w 9485745"/>
              <a:gd name="connsiteY3" fmla="*/ 6858000 h 6858000"/>
              <a:gd name="connsiteX4" fmla="*/ 0 w 9485745"/>
              <a:gd name="connsiteY4" fmla="*/ 0 h 6858000"/>
              <a:gd name="connsiteX0" fmla="*/ 0 w 9485745"/>
              <a:gd name="connsiteY0" fmla="*/ 0 h 6858000"/>
              <a:gd name="connsiteX1" fmla="*/ 9485745 w 9485745"/>
              <a:gd name="connsiteY1" fmla="*/ 0 h 6858000"/>
              <a:gd name="connsiteX2" fmla="*/ 9485745 w 9485745"/>
              <a:gd name="connsiteY2" fmla="*/ 6858000 h 6858000"/>
              <a:gd name="connsiteX3" fmla="*/ 0 w 9485745"/>
              <a:gd name="connsiteY3" fmla="*/ 6858000 h 6858000"/>
              <a:gd name="connsiteX4" fmla="*/ 0 w 948574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85745" h="6858000">
                <a:moveTo>
                  <a:pt x="0" y="0"/>
                </a:moveTo>
                <a:lnTo>
                  <a:pt x="9485745" y="0"/>
                </a:lnTo>
                <a:cubicBezTo>
                  <a:pt x="6400800" y="771235"/>
                  <a:pt x="6373092" y="6151418"/>
                  <a:pt x="9485745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761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 recto 10"/>
          <p:cNvCxnSpPr/>
          <p:nvPr/>
        </p:nvCxnSpPr>
        <p:spPr>
          <a:xfrm>
            <a:off x="1154859" y="3173315"/>
            <a:ext cx="89792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019228" y="1920118"/>
            <a:ext cx="541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ASERTIVIDAD</a:t>
            </a:r>
            <a:endParaRPr lang="es-CO" sz="3200" b="1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019228" y="3812240"/>
            <a:ext cx="4744263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Adaptar nuestra comunicación al contexto y a las personas, manteniendo siempre transparencia, coherencia, respeto y autenticidad, y asegurando claridad en nuestras decisiones y acciones.</a:t>
            </a:r>
            <a:endParaRPr lang="es-CO" sz="1600" dirty="0">
              <a:solidFill>
                <a:schemeClr val="bg2">
                  <a:lumMod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154859" y="397328"/>
            <a:ext cx="643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2">
                    <a:lumMod val="75000"/>
                  </a:schemeClr>
                </a:solidFill>
                <a:latin typeface="Playfair Display" panose="00000500000000000000" pitchFamily="50" charset="0"/>
                <a:ea typeface="Roboto" panose="02000000000000000000" pitchFamily="2" charset="0"/>
              </a:rPr>
              <a:t>Mapa Estratégico de la organización / </a:t>
            </a:r>
            <a:r>
              <a:rPr lang="es-CO" sz="1200" i="1" dirty="0">
                <a:solidFill>
                  <a:schemeClr val="bg2">
                    <a:lumMod val="75000"/>
                  </a:schemeClr>
                </a:solidFill>
                <a:latin typeface="Playfair Display" panose="00000500000000000000" pitchFamily="50" charset="0"/>
                <a:ea typeface="Roboto" panose="02000000000000000000" pitchFamily="2" charset="0"/>
              </a:rPr>
              <a:t>Nombre de la empresa</a:t>
            </a:r>
          </a:p>
        </p:txBody>
      </p:sp>
    </p:spTree>
    <p:extLst>
      <p:ext uri="{BB962C8B-B14F-4D97-AF65-F5344CB8AC3E}">
        <p14:creationId xmlns:p14="http://schemas.microsoft.com/office/powerpoint/2010/main" val="367652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7000">
              <a:srgbClr val="30526C">
                <a:alpha val="85000"/>
              </a:srgbClr>
            </a:gs>
            <a:gs pos="32000">
              <a:schemeClr val="bg1">
                <a:lumMod val="95000"/>
                <a:alpha val="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/>
          <p:cNvCxnSpPr/>
          <p:nvPr/>
        </p:nvCxnSpPr>
        <p:spPr>
          <a:xfrm>
            <a:off x="3014300" y="3237969"/>
            <a:ext cx="897924" cy="0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263611" y="2722696"/>
            <a:ext cx="24845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3200" b="1" dirty="0">
                <a:solidFill>
                  <a:schemeClr val="bg2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Principios</a:t>
            </a:r>
          </a:p>
          <a:p>
            <a:pPr algn="r"/>
            <a:r>
              <a:rPr lang="es-CO" sz="3200" b="1" dirty="0">
                <a:solidFill>
                  <a:schemeClr val="bg2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guía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203856" y="1178918"/>
            <a:ext cx="3094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bg2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Operamos con transparencia y coherencia en todas nuestras decisiones y acciones.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1154859" y="397328"/>
            <a:ext cx="6433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2">
                    <a:lumMod val="50000"/>
                  </a:schemeClr>
                </a:solidFill>
                <a:latin typeface="Playfair Display" panose="00000500000000000000" pitchFamily="50" charset="0"/>
                <a:ea typeface="Roboto" panose="02000000000000000000" pitchFamily="2" charset="0"/>
              </a:rPr>
              <a:t>Mapa Estratégico de la organización / </a:t>
            </a:r>
            <a:r>
              <a:rPr lang="es-CO" sz="1200" i="1" dirty="0">
                <a:solidFill>
                  <a:schemeClr val="bg2">
                    <a:lumMod val="50000"/>
                  </a:schemeClr>
                </a:solidFill>
                <a:latin typeface="Playfair Display" panose="00000500000000000000" pitchFamily="50" charset="0"/>
                <a:ea typeface="Roboto" panose="02000000000000000000" pitchFamily="2" charset="0"/>
              </a:rPr>
              <a:t>Nombre de la empresa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203856" y="2946953"/>
            <a:ext cx="3094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bg2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Comunicamos la verdad con claridad y en el momento oportuno, evitando conflictos innecesarios.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4203856" y="4961209"/>
            <a:ext cx="3094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solidFill>
                  <a:schemeClr val="bg2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Adaptamos nuestra comunicación al contexto y a la persona, manteniendo la autenticidad y el respeto.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8170874" y="1240475"/>
            <a:ext cx="3094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2">
                    <a:lumMod val="10000"/>
                  </a:schemeClr>
                </a:solidFill>
                <a:latin typeface="Playfair Display" panose="00000500000000000000" pitchFamily="50" charset="0"/>
                <a:ea typeface="Roboto" panose="02000000000000000000" pitchFamily="2" charset="0"/>
              </a:rPr>
              <a:t>Auditorías y encuestas de percepción.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8170874" y="2823842"/>
            <a:ext cx="30941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2">
                    <a:lumMod val="10000"/>
                  </a:schemeClr>
                </a:solidFill>
                <a:latin typeface="Playfair Display" panose="00000500000000000000" pitchFamily="50" charset="0"/>
                <a:ea typeface="Roboto" panose="02000000000000000000" pitchFamily="2" charset="0"/>
              </a:rPr>
              <a:t>Encuestas de percepción de honestidad y evaluación de tiempos de respuesta.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8170874" y="4991986"/>
            <a:ext cx="30941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2">
                    <a:lumMod val="10000"/>
                  </a:schemeClr>
                </a:solidFill>
                <a:latin typeface="Playfair Display" panose="00000500000000000000" pitchFamily="50" charset="0"/>
                <a:ea typeface="Roboto" panose="02000000000000000000" pitchFamily="2" charset="0"/>
              </a:rPr>
              <a:t>Encuestas de satisfacción y auditorías de comunicaciones.</a:t>
            </a:r>
          </a:p>
        </p:txBody>
      </p:sp>
      <p:cxnSp>
        <p:nvCxnSpPr>
          <p:cNvPr id="29" name="Conector recto 28"/>
          <p:cNvCxnSpPr>
            <a:stCxn id="18" idx="3"/>
            <a:endCxn id="26" idx="1"/>
          </p:cNvCxnSpPr>
          <p:nvPr/>
        </p:nvCxnSpPr>
        <p:spPr>
          <a:xfrm>
            <a:off x="7298037" y="3485562"/>
            <a:ext cx="872837" cy="0"/>
          </a:xfrm>
          <a:prstGeom prst="line">
            <a:avLst/>
          </a:prstGeom>
          <a:ln w="6350">
            <a:solidFill>
              <a:srgbClr val="1565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>
            <a:stCxn id="10" idx="3"/>
            <a:endCxn id="25" idx="1"/>
          </p:cNvCxnSpPr>
          <p:nvPr/>
        </p:nvCxnSpPr>
        <p:spPr>
          <a:xfrm>
            <a:off x="7298037" y="1594417"/>
            <a:ext cx="872837" cy="1"/>
          </a:xfrm>
          <a:prstGeom prst="line">
            <a:avLst/>
          </a:prstGeom>
          <a:ln w="6350">
            <a:solidFill>
              <a:srgbClr val="1565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19" idx="3"/>
            <a:endCxn id="28" idx="1"/>
          </p:cNvCxnSpPr>
          <p:nvPr/>
        </p:nvCxnSpPr>
        <p:spPr>
          <a:xfrm>
            <a:off x="7298037" y="5499818"/>
            <a:ext cx="872837" cy="0"/>
          </a:xfrm>
          <a:prstGeom prst="line">
            <a:avLst/>
          </a:prstGeom>
          <a:ln w="6350">
            <a:solidFill>
              <a:srgbClr val="1565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>
            <a:extLst>
              <a:ext uri="{FF2B5EF4-FFF2-40B4-BE49-F238E27FC236}">
                <a16:creationId xmlns:a16="http://schemas.microsoft.com/office/drawing/2014/main" id="{D99C43A3-10FD-4319-89D1-B424A82BB5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531" y="5905990"/>
            <a:ext cx="1816418" cy="9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4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D908988-BC25-411E-9C1F-E19DF7BE1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07" y="1556089"/>
            <a:ext cx="6486433" cy="340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10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303</Words>
  <Application>Microsoft Office PowerPoint</Application>
  <PresentationFormat>Panorámica</PresentationFormat>
  <Paragraphs>51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Playfair Display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&lt;!-- Generator: Adobe Illustrator 19.0.0, SVG Export Plug-In  --&gt; &lt;svg version="1.1"   xmlns="http://www.w3.org/2000/svg" xmlns:xlink="http://www.w3.org/1999/xlink" xmlns:a="http://ns.adobe.com/AdobeSVGViewerExtensions/3.0/"   x="0px" y="0px" width="2302.8px" height="2485px" viewBox="0 0 2302.8 2485" style="enable-background:new 0 0 2302.8 2485;"   xml:space="preserve"&gt; &lt;style type="text/css"&gt;  .st0{clip-path:url(#SVGID_2_);}  .st1{clip-path:url(#SVGID_4_);} &lt;/style&gt; &lt;defs&gt; &lt;/defs&gt; &lt;g&gt;  &lt;defs&gt;   &lt;rect id="SVGID_1_" x="1003.7" y="102.9" width="1299.1" height="708.5"/&gt;  &lt;/defs&gt;  &lt;use xlink:href="#SVGID_1_"  style="overflow:visible;fill:#00284D;"/&gt;  &lt;clipPath id="SVGID_2_"&gt;   &lt;use xlink:href="#SVGID_1_"  style="overflow:visible;"/&gt;  &lt;/clipPath&gt;  &lt;g transform="matrix(1 0 0 1 -6.103516e-005 0)" class="st0"&gt;       &lt;image style="overflow:visible;" width="5413" height="2953" id="XMLID_2_" xlink:href="data:image/png;base64,iVBORw0KGgoAAAANSUhEUgAAFSkAAAuOCAYAAABx3x3TAAAACXBIWXMAAC4jAAAuIwF4pT92AAAAGXRFWHRTb2Z0d2FyZQBBZG9iZSBJbWFnZVJlYWR5ccllPAAGfLlJREFUeNrs3VGS5LpuINDC7Nq79A5mKZiI+ehw21XOUksUAeKcn+twPUkgQFBS3kzery8AAAAAAAAAAAAAAAAAAAAAAAAAAAAAAAAAAAAAAAAAAAAAAAAAAAAAAAAAAAAAAAAAAAAAAAAAAAAAAAAAAGCo+C//d/7bYQ/8b+Pfzh2X4vhfzh13x3gj7tiQ7//6v42vRfleV/ertYkidf8f/9t4cnavq/uSnoz1db/S71Go7o/M7f/t3PHCGD+GsKHu3/4plmV7Zd3/qScL1H3L/f2But/uyXi/7lf7fVlPxup1/sasiaevv/j4WNE3C+OP969/a/xRvP5LnmVejj8K1//yfbve+hHRaP7evjdvmv9RuP6Xnj+K3v9i7wzYPYeX90A0mAO3bou74185vyuM4fmOe+/5vF7+bl8rCtSqev6i17hiV/7ilHkRr506Oq0Vb14n6q0VJde/6DIn3p1/8dplT8zf3TCKxNlWyOApvdJ2OGag/FkDe5fRHJQ/+QMAAAAAAAAAAACgtv/7n//x/794+n+kYrIcffm5tUmpVXdz6u0x5p78ZYW65+C67z536vff84Ms0F5wyBwO5Xn3DMU3KO04/mM2KAWY+4Z9RAZT/pC/V/OXagUAHdigdHTw8id/AAAAAAAAAAAAAAxjk9LRYvTla1cmJH7k8BfXPcypbT0Ze/JXYi2J5n3T+dyh33/PZgWgvUDP0a9g9/+jBAWPz07jB/CGfWwGQ/6Qv1fzF2oFAB2kICYHL3/yBwAAAAAAAAAAAMAwNikdLUdfvnZlUuJHDn9x3fXcvp7MPXXPCkXP5n3T+dzZsqCbxObj4WDaA/QcywoW259hFhwfncYP4A372Aym/CF/5+RPrQDgKSGIycHLn/wBAAAAAAAAAAAAMIxNSkeL0ZevXZmQ+LLD71qbGFD6qNuT0TTuFktO4Z6MzXHH7px0WnRy8/FwMO0Beo6Dy733GSo9wwHN+Xi8cAZD/ngof9L8Q1rCXAeAhlIQk4OXP/kDAAAAAAAAAAA</dc:title>
  <dc:creator>GELVEZ</dc:creator>
  <cp:lastModifiedBy>Cata Irurita</cp:lastModifiedBy>
  <cp:revision>24</cp:revision>
  <dcterms:created xsi:type="dcterms:W3CDTF">2025-03-11T15:34:26Z</dcterms:created>
  <dcterms:modified xsi:type="dcterms:W3CDTF">2025-03-21T00:22:34Z</dcterms:modified>
</cp:coreProperties>
</file>