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8" r:id="rId2"/>
  </p:sldMasterIdLst>
  <p:notesMasterIdLst>
    <p:notesMasterId r:id="rId23"/>
  </p:notesMasterIdLst>
  <p:handoutMasterIdLst>
    <p:handoutMasterId r:id="rId24"/>
  </p:handoutMasterIdLst>
  <p:sldIdLst>
    <p:sldId id="362" r:id="rId3"/>
    <p:sldId id="363" r:id="rId4"/>
    <p:sldId id="369" r:id="rId5"/>
    <p:sldId id="392" r:id="rId6"/>
    <p:sldId id="393" r:id="rId7"/>
    <p:sldId id="404" r:id="rId8"/>
    <p:sldId id="387" r:id="rId9"/>
    <p:sldId id="391" r:id="rId10"/>
    <p:sldId id="405" r:id="rId11"/>
    <p:sldId id="394" r:id="rId12"/>
    <p:sldId id="395" r:id="rId13"/>
    <p:sldId id="406" r:id="rId14"/>
    <p:sldId id="396" r:id="rId15"/>
    <p:sldId id="397" r:id="rId16"/>
    <p:sldId id="408" r:id="rId17"/>
    <p:sldId id="399" r:id="rId18"/>
    <p:sldId id="409" r:id="rId19"/>
    <p:sldId id="398" r:id="rId20"/>
    <p:sldId id="400" r:id="rId21"/>
    <p:sldId id="40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58"/>
    <a:srgbClr val="01527F"/>
    <a:srgbClr val="011C27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6" autoAdjust="0"/>
    <p:restoredTop sz="96271"/>
  </p:normalViewPr>
  <p:slideViewPr>
    <p:cSldViewPr snapToGrid="0" snapToObjects="1">
      <p:cViewPr varScale="1">
        <p:scale>
          <a:sx n="72" d="100"/>
          <a:sy n="72" d="100"/>
        </p:scale>
        <p:origin x="48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708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07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6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47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-1251391" y="-411145"/>
            <a:ext cx="1619148" cy="1217525"/>
          </a:xfrm>
          <a:prstGeom prst="roundRect">
            <a:avLst>
              <a:gd name="adj" fmla="val 14907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-580937" y="-335230"/>
            <a:ext cx="1324516" cy="714803"/>
          </a:xfrm>
          <a:prstGeom prst="roundRect">
            <a:avLst>
              <a:gd name="adj" fmla="val 2314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0387" y="292506"/>
            <a:ext cx="174134" cy="1741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44373" y="147940"/>
            <a:ext cx="283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寻路算法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40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0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0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7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4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5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65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91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2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10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90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5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60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03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5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2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5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6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0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94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81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6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35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14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15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1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56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82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62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56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22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7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083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40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8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99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2025/6/3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45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2025/6/3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78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9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69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8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4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51" r:id="rId47"/>
    <p:sldLayoutId id="2147483652" r:id="rId48"/>
    <p:sldLayoutId id="2147483653" r:id="rId4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gi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tags" Target="../tags/tag12.xml"/><Relationship Id="rId7" Type="http://schemas.openxmlformats.org/officeDocument/2006/relationships/image" Target="../media/image6.gi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gi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05840" y="416193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8327" y="2292704"/>
            <a:ext cx="313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PATHFIND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ALGORITHM</a:t>
            </a:r>
          </a:p>
          <a:p>
            <a:pPr algn="dist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4665" y="2669123"/>
            <a:ext cx="4585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寻路算法</a:t>
            </a:r>
            <a:endParaRPr kumimoji="1" lang="en-US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3125" y="4192905"/>
            <a:ext cx="3190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分享人：王启发</a:t>
            </a:r>
            <a:endParaRPr kumimoji="1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">
            <a:extLst>
              <a:ext uri="{FF2B5EF4-FFF2-40B4-BE49-F238E27FC236}">
                <a16:creationId xmlns:a16="http://schemas.microsoft.com/office/drawing/2014/main" id="{78542741-D005-4D38-B054-35AE21A70C1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1897456" y="1407195"/>
            <a:ext cx="8638022" cy="43821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基本思想</a:t>
            </a:r>
            <a:r>
              <a:rPr lang="zh-CN" altLang="en-US" dirty="0">
                <a:sym typeface="+mn-lt"/>
              </a:rPr>
              <a:t>：在</a:t>
            </a:r>
            <a:r>
              <a:rPr lang="en-US" altLang="zh-CN" dirty="0">
                <a:sym typeface="+mn-lt"/>
              </a:rPr>
              <a:t>BFS</a:t>
            </a:r>
            <a:r>
              <a:rPr lang="zh-CN" altLang="en-US" dirty="0">
                <a:sym typeface="+mn-lt"/>
              </a:rPr>
              <a:t>的基础上，根据每条边的移动成本，优先搜索低成本的节点；</a:t>
            </a:r>
          </a:p>
        </p:txBody>
      </p:sp>
      <p:sp>
        <p:nvSpPr>
          <p:cNvPr id="38" name="h">
            <a:extLst>
              <a:ext uri="{FF2B5EF4-FFF2-40B4-BE49-F238E27FC236}">
                <a16:creationId xmlns:a16="http://schemas.microsoft.com/office/drawing/2014/main" id="{5898386B-D965-4F76-BA67-0628A28BF4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1897456" y="1886512"/>
            <a:ext cx="7963719" cy="4867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优点</a:t>
            </a:r>
            <a:r>
              <a:rPr lang="zh-CN" altLang="en-US" dirty="0">
                <a:sym typeface="+mn-lt"/>
              </a:rPr>
              <a:t>：扩展了</a:t>
            </a:r>
            <a:r>
              <a:rPr lang="en-US" altLang="zh-CN" dirty="0">
                <a:sym typeface="+mn-lt"/>
              </a:rPr>
              <a:t>BFS</a:t>
            </a:r>
            <a:r>
              <a:rPr lang="zh-CN" altLang="en-US" dirty="0">
                <a:sym typeface="+mn-lt"/>
              </a:rPr>
              <a:t>算法，使其可以在更复杂的地图中使用。</a:t>
            </a:r>
          </a:p>
        </p:txBody>
      </p:sp>
      <p:sp>
        <p:nvSpPr>
          <p:cNvPr id="74" name="h">
            <a:extLst>
              <a:ext uri="{FF2B5EF4-FFF2-40B4-BE49-F238E27FC236}">
                <a16:creationId xmlns:a16="http://schemas.microsoft.com/office/drawing/2014/main" id="{7844B374-4475-4C0A-A976-9669EF18AB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1897457" y="2385414"/>
            <a:ext cx="7963720" cy="10389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缺点</a:t>
            </a:r>
            <a:r>
              <a:rPr lang="zh-CN" altLang="en-US" dirty="0">
                <a:sym typeface="+mn-lt"/>
              </a:rPr>
              <a:t>：本质上还是</a:t>
            </a:r>
            <a:r>
              <a:rPr lang="en-US" altLang="zh-CN" dirty="0">
                <a:sym typeface="+mn-lt"/>
              </a:rPr>
              <a:t>BFS</a:t>
            </a:r>
            <a:r>
              <a:rPr lang="zh-CN" altLang="en-US" dirty="0">
                <a:sym typeface="+mn-lt"/>
              </a:rPr>
              <a:t>的那一套底层逻辑，只是在搜索过程中加入了成本的优先级。对搜索的效率提升有限。且在复杂地图中需要遍历多次相同节点，以便找到最好的路径。</a:t>
            </a:r>
          </a:p>
        </p:txBody>
      </p:sp>
      <p:sp>
        <p:nvSpPr>
          <p:cNvPr id="75" name="=">
            <a:extLst>
              <a:ext uri="{FF2B5EF4-FFF2-40B4-BE49-F238E27FC236}">
                <a16:creationId xmlns:a16="http://schemas.microsoft.com/office/drawing/2014/main" id="{047C21F5-4860-4B14-8976-D0C59267C9D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1334590" y="884908"/>
            <a:ext cx="2044713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统一成本搜索算法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F37B1C-6192-4A94-B2A7-C78EA36A4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915" y="3680443"/>
            <a:ext cx="56388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691B482-7FD7-479D-A6C7-364C72A6D32F}"/>
              </a:ext>
            </a:extLst>
          </p:cNvPr>
          <p:cNvSpPr/>
          <p:nvPr/>
        </p:nvSpPr>
        <p:spPr>
          <a:xfrm>
            <a:off x="1210876" y="1124080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5325BA-AA0F-4C18-A7B2-BD86A90AC364}"/>
              </a:ext>
            </a:extLst>
          </p:cNvPr>
          <p:cNvSpPr/>
          <p:nvPr/>
        </p:nvSpPr>
        <p:spPr>
          <a:xfrm>
            <a:off x="1616765" y="3416530"/>
            <a:ext cx="8613913" cy="265572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将起点放入优先级队列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，成本为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是否为空，弹出队首作为当前搜索节点；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检查当前节点的边 和 节点的移动成本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curCost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，找到所有邻居；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检查当前邻居是否在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costSoFar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有成本记录：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有记录：检查当前搜索的移动成本（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curCost+edgeCost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）是否小于记录，小于则将邻居以及当前搜索的移动成本放入队列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，并记录成本，否则跳过；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无记录：将邻居以及当前搜索的移动成本（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curCost+edgeCost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，并记录成本；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循环步骤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2~4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，直至找到终点；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根据终点和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回溯路径。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960D36-5C30-42EB-9FAC-791391E20CD9}"/>
              </a:ext>
            </a:extLst>
          </p:cNvPr>
          <p:cNvSpPr/>
          <p:nvPr/>
        </p:nvSpPr>
        <p:spPr>
          <a:xfrm>
            <a:off x="1210876" y="2914588"/>
            <a:ext cx="2050552" cy="40985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算法实现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1C8BF4-5713-441C-8DFC-2D3A62FDA7F2}"/>
              </a:ext>
            </a:extLst>
          </p:cNvPr>
          <p:cNvSpPr/>
          <p:nvPr/>
        </p:nvSpPr>
        <p:spPr>
          <a:xfrm>
            <a:off x="1728564" y="1727023"/>
            <a:ext cx="8886427" cy="8460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PriorityQueue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优先级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队列，小段序队列，按移动成本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，路径图用于记录每个节点的走向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(K-&gt;V)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节点坐标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costSoFar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，成本表用于记录每个节点到起点的移动成本，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：移动成本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742" y="2448323"/>
            <a:ext cx="42290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GBFS</a:t>
            </a:r>
            <a:r>
              <a:rPr lang="zh-CN" altLang="en-US" dirty="0">
                <a:cs typeface="+mn-ea"/>
                <a:sym typeface="+mn-lt"/>
              </a:rPr>
              <a:t>算法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">
            <a:extLst>
              <a:ext uri="{FF2B5EF4-FFF2-40B4-BE49-F238E27FC236}">
                <a16:creationId xmlns:a16="http://schemas.microsoft.com/office/drawing/2014/main" id="{D36BD8AA-A505-4261-AFA6-4CAD1627E48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1428750" y="1407195"/>
            <a:ext cx="9115101" cy="43821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基本思想</a:t>
            </a:r>
            <a:r>
              <a:rPr lang="zh-CN" altLang="en-US" dirty="0">
                <a:sym typeface="+mn-lt"/>
              </a:rPr>
              <a:t>：在</a:t>
            </a:r>
            <a:r>
              <a:rPr lang="en-US" altLang="zh-CN" dirty="0">
                <a:sym typeface="+mn-lt"/>
              </a:rPr>
              <a:t>BFS</a:t>
            </a:r>
            <a:r>
              <a:rPr lang="zh-CN" altLang="en-US" dirty="0">
                <a:sym typeface="+mn-lt"/>
              </a:rPr>
              <a:t>的基础上，根据一下节点到终点的距离，优先搜索距离更近的节点。</a:t>
            </a:r>
          </a:p>
        </p:txBody>
      </p:sp>
      <p:sp>
        <p:nvSpPr>
          <p:cNvPr id="13" name="h">
            <a:extLst>
              <a:ext uri="{FF2B5EF4-FFF2-40B4-BE49-F238E27FC236}">
                <a16:creationId xmlns:a16="http://schemas.microsoft.com/office/drawing/2014/main" id="{FF25F895-A649-4C69-9735-673C88A1EB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1428751" y="1886512"/>
            <a:ext cx="7963719" cy="4867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优点</a:t>
            </a:r>
            <a:r>
              <a:rPr lang="zh-CN" altLang="en-US" dirty="0">
                <a:sym typeface="+mn-lt"/>
              </a:rPr>
              <a:t>：有了距离的倾向，提高了</a:t>
            </a:r>
            <a:r>
              <a:rPr lang="en-US" altLang="zh-CN" dirty="0">
                <a:sym typeface="+mn-lt"/>
              </a:rPr>
              <a:t>BFS</a:t>
            </a:r>
            <a:r>
              <a:rPr lang="zh-CN" altLang="en-US" dirty="0">
                <a:sym typeface="+mn-lt"/>
              </a:rPr>
              <a:t>的搜索效率。</a:t>
            </a:r>
          </a:p>
        </p:txBody>
      </p:sp>
      <p:sp>
        <p:nvSpPr>
          <p:cNvPr id="14" name="h">
            <a:extLst>
              <a:ext uri="{FF2B5EF4-FFF2-40B4-BE49-F238E27FC236}">
                <a16:creationId xmlns:a16="http://schemas.microsoft.com/office/drawing/2014/main" id="{1300307A-701B-4E20-AD0B-EFC1B30FB57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1428750" y="2385414"/>
            <a:ext cx="9115099" cy="4867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缺点</a:t>
            </a:r>
            <a:r>
              <a:rPr lang="zh-CN" altLang="en-US" dirty="0">
                <a:sym typeface="+mn-lt"/>
              </a:rPr>
              <a:t>：在复杂地图上，避障时容易走进死胡同，导致找到的路径不是成本最低的路径。</a:t>
            </a:r>
          </a:p>
        </p:txBody>
      </p:sp>
      <p:sp>
        <p:nvSpPr>
          <p:cNvPr id="15" name="=">
            <a:extLst>
              <a:ext uri="{FF2B5EF4-FFF2-40B4-BE49-F238E27FC236}">
                <a16:creationId xmlns:a16="http://schemas.microsoft.com/office/drawing/2014/main" id="{0CD51FED-9DB1-4235-8AC5-6201964AE7E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1334590" y="884908"/>
            <a:ext cx="2044713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贪婪最佳优先算法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01BDC-D578-4310-BD83-CAA50DB3B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0" y="3191792"/>
            <a:ext cx="5676900" cy="2762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D579D4-DD85-44E9-8B26-C9ED03BEF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550" y="3247417"/>
            <a:ext cx="5581650" cy="280035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55C9561F-6504-4D6A-917C-B094C4A78D55}"/>
              </a:ext>
            </a:extLst>
          </p:cNvPr>
          <p:cNvSpPr/>
          <p:nvPr/>
        </p:nvSpPr>
        <p:spPr>
          <a:xfrm>
            <a:off x="1210876" y="1124080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92519A-11FE-40A9-80A9-25FEF56AC3C7}"/>
              </a:ext>
            </a:extLst>
          </p:cNvPr>
          <p:cNvSpPr/>
          <p:nvPr/>
        </p:nvSpPr>
        <p:spPr>
          <a:xfrm>
            <a:off x="1616765" y="3759074"/>
            <a:ext cx="8063945" cy="13630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将起点放入优先级队列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，优先级为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检查当前节点的边，将所有领居放入队列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中，优先级为邻居到终点的距离，同时作为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记录在路径图中；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循环步骤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2~4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，直至找到终点；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根据终点和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回溯路径。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6507D8-C5D9-406C-9BEA-978FD31A0F50}"/>
              </a:ext>
            </a:extLst>
          </p:cNvPr>
          <p:cNvSpPr/>
          <p:nvPr/>
        </p:nvSpPr>
        <p:spPr>
          <a:xfrm>
            <a:off x="1210876" y="3116473"/>
            <a:ext cx="2050552" cy="40985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算法实现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1ADED7-6A14-4150-9D1D-44EB9B29E97F}"/>
              </a:ext>
            </a:extLst>
          </p:cNvPr>
          <p:cNvSpPr/>
          <p:nvPr/>
        </p:nvSpPr>
        <p:spPr>
          <a:xfrm>
            <a:off x="1728564" y="1727023"/>
            <a:ext cx="8886427" cy="84600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PriorityQueue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优先级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队列，小段序队列，按曼哈顿距离排序。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，路径图用于记录每个节点的走向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(K-&gt;V)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节点坐标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costSoFar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，成本表用于记录每个节点到起点的移动成本，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：移动成本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742" y="2448323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cs typeface="+mn-ea"/>
                <a:sym typeface="+mn-lt"/>
              </a:rPr>
              <a:t>启发式搜索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3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84634" y="1081541"/>
            <a:ext cx="497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启发式搜索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Heuristic search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50CD69-821B-4938-9EFA-3849E1152154}"/>
              </a:ext>
            </a:extLst>
          </p:cNvPr>
          <p:cNvSpPr/>
          <p:nvPr/>
        </p:nvSpPr>
        <p:spPr>
          <a:xfrm>
            <a:off x="3081129" y="2547350"/>
            <a:ext cx="6029739" cy="1061381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路径节点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g(n)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实际移动成本，便于找到成本最低的路径；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h(n)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预估移动成本，在搜索过程中，优化算法效率。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D7D31E-0D93-40F4-938B-96683D4738ED}"/>
              </a:ext>
            </a:extLst>
          </p:cNvPr>
          <p:cNvSpPr/>
          <p:nvPr/>
        </p:nvSpPr>
        <p:spPr>
          <a:xfrm>
            <a:off x="4972027" y="1865620"/>
            <a:ext cx="2247941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f(n) = g(n) + h(n)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2F1A12-1A0D-427B-87FD-E5958854A7AF}"/>
              </a:ext>
            </a:extLst>
          </p:cNvPr>
          <p:cNvGrpSpPr/>
          <p:nvPr/>
        </p:nvGrpSpPr>
        <p:grpSpPr>
          <a:xfrm>
            <a:off x="1250359" y="4253074"/>
            <a:ext cx="4748441" cy="1199827"/>
            <a:chOff x="5198050" y="4252459"/>
            <a:chExt cx="4748441" cy="119982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6C2CD1-1199-4EDA-B094-62DBD634BF1F}"/>
                </a:ext>
              </a:extLst>
            </p:cNvPr>
            <p:cNvSpPr/>
            <p:nvPr/>
          </p:nvSpPr>
          <p:spPr>
            <a:xfrm>
              <a:off x="5198050" y="4487881"/>
              <a:ext cx="4748441" cy="72898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-72000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理想状态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：每次的预估成本都是最好路径的成本，算法会非常高效的找到最好路径。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455E19C-2AC2-4C24-A8B0-C6A9B4EEFD30}"/>
                </a:ext>
              </a:extLst>
            </p:cNvPr>
            <p:cNvSpPr/>
            <p:nvPr/>
          </p:nvSpPr>
          <p:spPr>
            <a:xfrm>
              <a:off x="5198050" y="4252459"/>
              <a:ext cx="4542766" cy="119982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C49FD9-AD1C-464C-8461-46EBB85E2298}"/>
              </a:ext>
            </a:extLst>
          </p:cNvPr>
          <p:cNvGrpSpPr/>
          <p:nvPr/>
        </p:nvGrpSpPr>
        <p:grpSpPr>
          <a:xfrm>
            <a:off x="6195663" y="4253075"/>
            <a:ext cx="5068685" cy="1199827"/>
            <a:chOff x="5198050" y="4252459"/>
            <a:chExt cx="4748441" cy="119982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1F7EF16-49BF-461C-BC00-ADA985FF2F92}"/>
                </a:ext>
              </a:extLst>
            </p:cNvPr>
            <p:cNvSpPr/>
            <p:nvPr/>
          </p:nvSpPr>
          <p:spPr>
            <a:xfrm>
              <a:off x="5198050" y="4487881"/>
              <a:ext cx="4748441" cy="72898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-720000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移动成本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：可以是单个的固定数值，也可以是综合计算后的数值。如，时间、距离等。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6094CF-8A70-481D-AD26-DBF76A420269}"/>
                </a:ext>
              </a:extLst>
            </p:cNvPr>
            <p:cNvSpPr/>
            <p:nvPr/>
          </p:nvSpPr>
          <p:spPr>
            <a:xfrm>
              <a:off x="5198050" y="4252459"/>
              <a:ext cx="4649122" cy="119982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742" y="2448323"/>
            <a:ext cx="2816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A*</a:t>
            </a:r>
            <a:r>
              <a:rPr lang="zh-CN" altLang="en-US" dirty="0">
                <a:cs typeface="+mn-ea"/>
                <a:sym typeface="+mn-lt"/>
              </a:rPr>
              <a:t>算法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06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1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">
            <a:extLst>
              <a:ext uri="{FF2B5EF4-FFF2-40B4-BE49-F238E27FC236}">
                <a16:creationId xmlns:a16="http://schemas.microsoft.com/office/drawing/2014/main" id="{0832CBF8-E2C5-42E2-8EE9-4538A76AA0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1428750" y="1423769"/>
            <a:ext cx="9115101" cy="9402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基本思想</a:t>
            </a:r>
            <a:r>
              <a:rPr lang="zh-CN" altLang="en-US" dirty="0">
                <a:sym typeface="+mn-lt"/>
              </a:rPr>
              <a:t>：结合了</a:t>
            </a:r>
            <a:r>
              <a:rPr lang="en-US" altLang="zh-CN" dirty="0"/>
              <a:t>Dijkstra</a:t>
            </a:r>
            <a:r>
              <a:rPr lang="zh-CN" altLang="en-US" dirty="0">
                <a:sym typeface="+mn-lt"/>
              </a:rPr>
              <a:t>和</a:t>
            </a:r>
            <a:r>
              <a:rPr lang="en-US" altLang="zh-CN" dirty="0">
                <a:sym typeface="+mn-lt"/>
              </a:rPr>
              <a:t>GBFS</a:t>
            </a:r>
            <a:r>
              <a:rPr lang="zh-CN" altLang="en-US" dirty="0">
                <a:sym typeface="+mn-lt"/>
              </a:rPr>
              <a:t>两种算法，使用启发式搜索。在考虑实际移动成本的基础上，使用预估成本作为优先级。</a:t>
            </a:r>
            <a:endParaRPr lang="en-US" altLang="zh-CN" dirty="0"/>
          </a:p>
        </p:txBody>
      </p:sp>
      <p:sp>
        <p:nvSpPr>
          <p:cNvPr id="27" name="h">
            <a:extLst>
              <a:ext uri="{FF2B5EF4-FFF2-40B4-BE49-F238E27FC236}">
                <a16:creationId xmlns:a16="http://schemas.microsoft.com/office/drawing/2014/main" id="{6852C8F6-6751-4DA1-8A34-B5F95D27A2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1">
            <a:off x="1428749" y="2174741"/>
            <a:ext cx="7963719" cy="4867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优点</a:t>
            </a:r>
            <a:r>
              <a:rPr lang="zh-CN" altLang="en-US" dirty="0">
                <a:sym typeface="+mn-lt"/>
              </a:rPr>
              <a:t>：结合了两种算法的优点，可以保证良好的效率找到最好的路径。</a:t>
            </a:r>
          </a:p>
        </p:txBody>
      </p:sp>
      <p:sp>
        <p:nvSpPr>
          <p:cNvPr id="28" name="h">
            <a:extLst>
              <a:ext uri="{FF2B5EF4-FFF2-40B4-BE49-F238E27FC236}">
                <a16:creationId xmlns:a16="http://schemas.microsoft.com/office/drawing/2014/main" id="{2F5EEDC0-2CF3-45B2-BA2E-A05E88FCDC3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1428751" y="2662239"/>
            <a:ext cx="9115099" cy="76676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缺点</a:t>
            </a:r>
            <a:r>
              <a:rPr lang="zh-CN" altLang="en-US" dirty="0">
                <a:sym typeface="+mn-lt"/>
              </a:rPr>
              <a:t>：只适用静态寻路，地图数据变更时，需要重新进行寻路。动态环境下需要更高级的</a:t>
            </a:r>
            <a:r>
              <a:rPr lang="en-US" altLang="zh-CN" dirty="0">
                <a:sym typeface="+mn-lt"/>
              </a:rPr>
              <a:t>LPA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D*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AD*</a:t>
            </a:r>
            <a:r>
              <a:rPr lang="zh-CN" altLang="en-US" dirty="0">
                <a:sym typeface="+mn-lt"/>
              </a:rPr>
              <a:t>等动态寻路算法。</a:t>
            </a:r>
          </a:p>
        </p:txBody>
      </p:sp>
      <p:sp>
        <p:nvSpPr>
          <p:cNvPr id="29" name="=">
            <a:extLst>
              <a:ext uri="{FF2B5EF4-FFF2-40B4-BE49-F238E27FC236}">
                <a16:creationId xmlns:a16="http://schemas.microsoft.com/office/drawing/2014/main" id="{6E470423-4321-48A9-8297-C6692AE1C76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1334590" y="884908"/>
            <a:ext cx="2044713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A*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BB0AE-3E49-4AB5-B42A-D3E18CADA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910" y="3612730"/>
            <a:ext cx="848677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5C7909FC-B86D-4F56-B1EA-9E2D579457F0}"/>
              </a:ext>
            </a:extLst>
          </p:cNvPr>
          <p:cNvSpPr/>
          <p:nvPr/>
        </p:nvSpPr>
        <p:spPr>
          <a:xfrm>
            <a:off x="1210876" y="1124080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6D817E-94CF-4B55-A4FE-FD4328603540}"/>
              </a:ext>
            </a:extLst>
          </p:cNvPr>
          <p:cNvSpPr/>
          <p:nvPr/>
        </p:nvSpPr>
        <p:spPr>
          <a:xfrm>
            <a:off x="1616765" y="3759074"/>
            <a:ext cx="8063945" cy="239719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将起点放入优先级队列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，成本为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是否为空，弹出队首作为当前搜索节点；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检查当前节点的边 和 节点的移动成本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curCost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，找到所有邻居；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检查当前邻居是否在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costSoFar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有成本记录：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有记录：检查当前搜索的移动成本（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curCost+edgeCost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）是否小于记录，小于则将邻居以及当前搜索的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heuristic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，并记录成本，否则跳过；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无记录：将邻居以及当前搜索的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heuristic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值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，并记录成本；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循环步骤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2~4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，直至找到终点；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根据终点和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回溯路径。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597E885-F0D8-49A2-B67C-A4BB0AC063B4}"/>
              </a:ext>
            </a:extLst>
          </p:cNvPr>
          <p:cNvSpPr/>
          <p:nvPr/>
        </p:nvSpPr>
        <p:spPr>
          <a:xfrm>
            <a:off x="1210876" y="3116473"/>
            <a:ext cx="2050552" cy="40985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算法实现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86BF61-FBCD-4B32-B25C-5F4F99187A77}"/>
              </a:ext>
            </a:extLst>
          </p:cNvPr>
          <p:cNvSpPr/>
          <p:nvPr/>
        </p:nvSpPr>
        <p:spPr>
          <a:xfrm>
            <a:off x="1728564" y="1727023"/>
            <a:ext cx="8886427" cy="110453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heuristic()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：用于计算启发值。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PriorityQueue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优先级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队列，小段序队列，按启发值排序。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，路径图用于记录每个节点的走向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(K-&gt;V)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节点坐标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costSoFar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，成本表用于记录每个节点到起点的移动成本，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：移动成本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;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56822" y="2161376"/>
            <a:ext cx="1941836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-1199204" y="5818701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7213" y="1140741"/>
            <a:ext cx="194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20111" y="2182158"/>
            <a:ext cx="18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-1668544" y="4484000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49234" y="5642055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1733" y="2952645"/>
            <a:ext cx="258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BFS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237787" y="-5787377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9391" y="221629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912745" y="98899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C1D62B-59CB-4943-AB7D-2F5705D598D8}"/>
              </a:ext>
            </a:extLst>
          </p:cNvPr>
          <p:cNvSpPr txBox="1"/>
          <p:nvPr/>
        </p:nvSpPr>
        <p:spPr>
          <a:xfrm>
            <a:off x="3206318" y="2952645"/>
            <a:ext cx="258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寻路算法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A1A707-7EC0-4AAE-BA5A-E81A91CEB5F4}"/>
              </a:ext>
            </a:extLst>
          </p:cNvPr>
          <p:cNvSpPr txBox="1"/>
          <p:nvPr/>
        </p:nvSpPr>
        <p:spPr>
          <a:xfrm>
            <a:off x="3206317" y="3871653"/>
            <a:ext cx="277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Dijkstra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8750E7-88ED-4F1E-B92E-36F562A9AE0C}"/>
              </a:ext>
            </a:extLst>
          </p:cNvPr>
          <p:cNvSpPr txBox="1"/>
          <p:nvPr/>
        </p:nvSpPr>
        <p:spPr>
          <a:xfrm>
            <a:off x="6401733" y="3871653"/>
            <a:ext cx="277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GBFS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6B37AD-94D6-43C4-A1FB-560DB235AF5D}"/>
              </a:ext>
            </a:extLst>
          </p:cNvPr>
          <p:cNvSpPr txBox="1"/>
          <p:nvPr/>
        </p:nvSpPr>
        <p:spPr>
          <a:xfrm>
            <a:off x="3206318" y="4790661"/>
            <a:ext cx="277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启发式搜索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7246CC-78AB-42DC-85D9-0F9B550CDD61}"/>
              </a:ext>
            </a:extLst>
          </p:cNvPr>
          <p:cNvSpPr txBox="1"/>
          <p:nvPr/>
        </p:nvSpPr>
        <p:spPr>
          <a:xfrm>
            <a:off x="6401733" y="4790661"/>
            <a:ext cx="277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A*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05840" y="416193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谢谢观看！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665" y="2669123"/>
            <a:ext cx="4585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Thanks</a:t>
            </a:r>
            <a:endParaRPr kumimoji="1"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43443" y="2715766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寻路算法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88535" y="2772323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80021" y="1801994"/>
            <a:ext cx="8612118" cy="7875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0000" indent="457200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在地图中从起点到目标点找到一条好路径。好路径一般指的是移动成本最低的路径：避开障碍物、最大限度的降低移动成本（燃料、时间、损耗等）。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80021" y="98945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什么是寻路算法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38B130-99EC-4177-801D-CA3194A2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45" y="2746314"/>
            <a:ext cx="7157909" cy="3627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048810" y="1125311"/>
            <a:ext cx="4742391" cy="1768675"/>
            <a:chOff x="1925382" y="2349127"/>
            <a:chExt cx="1909300" cy="216114"/>
          </a:xfrm>
        </p:grpSpPr>
        <p:sp>
          <p:nvSpPr>
            <p:cNvPr id="40" name="文本框 39"/>
            <p:cNvSpPr txBox="1"/>
            <p:nvPr/>
          </p:nvSpPr>
          <p:spPr>
            <a:xfrm>
              <a:off x="2037113" y="2349127"/>
              <a:ext cx="1671556" cy="392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25382" y="2408313"/>
              <a:ext cx="1909300" cy="1569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457200" algn="ctr">
                <a:lnSpc>
                  <a:spcPct val="15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寻路算法将图（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Graph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）作为输入的数据。图包括了若干节点（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node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），以及链接各节点的边（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edge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）。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D9D36D8-7C8A-4ABB-928B-C5976E116DAC}"/>
              </a:ext>
            </a:extLst>
          </p:cNvPr>
          <p:cNvSpPr txBox="1"/>
          <p:nvPr/>
        </p:nvSpPr>
        <p:spPr>
          <a:xfrm>
            <a:off x="4843042" y="431205"/>
            <a:ext cx="2505915" cy="5656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32ABEC5-1B75-4D00-81B2-F8D175C0E53A}"/>
              </a:ext>
            </a:extLst>
          </p:cNvPr>
          <p:cNvGrpSpPr/>
          <p:nvPr/>
        </p:nvGrpSpPr>
        <p:grpSpPr>
          <a:xfrm>
            <a:off x="6079689" y="1125311"/>
            <a:ext cx="4929809" cy="1974764"/>
            <a:chOff x="1925382" y="2349127"/>
            <a:chExt cx="1909300" cy="284021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106C468-2814-47A5-889A-789EF6E9C600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392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6A43282-CECE-4876-8D31-B31668026D65}"/>
                </a:ext>
              </a:extLst>
            </p:cNvPr>
            <p:cNvSpPr txBox="1"/>
            <p:nvPr/>
          </p:nvSpPr>
          <p:spPr>
            <a:xfrm>
              <a:off x="1925382" y="2408313"/>
              <a:ext cx="1909300" cy="22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457200" algn="ctr">
                <a:lnSpc>
                  <a:spcPct val="15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算法找到的“最佳”路径。路径由节点和边组成。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indent="457200" algn="ctr">
                <a:lnSpc>
                  <a:spcPct val="154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边只是一个抽象的概念，它只会告诉你如何从一个节点到另一个节点。如何移动到具体的位置，还需要其他移动逻辑配合，如：爬上下海、开门等。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9A287D3-9ED7-42D4-88C3-E4000028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502575"/>
            <a:ext cx="5057775" cy="2571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4894A9-9F9E-4689-9E09-33BFF8BFC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541" y="3502575"/>
            <a:ext cx="5075148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049942" y="2762798"/>
            <a:ext cx="3428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BFS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95034" y="2819355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="/>
          <p:cNvSpPr txBox="1"/>
          <p:nvPr>
            <p:custDataLst>
              <p:tags r:id="rId1"/>
            </p:custDataLst>
          </p:nvPr>
        </p:nvSpPr>
        <p:spPr>
          <a:xfrm flipH="1">
            <a:off x="1334591" y="77605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广度优先算法</a:t>
            </a:r>
          </a:p>
        </p:txBody>
      </p:sp>
      <p:sp>
        <p:nvSpPr>
          <p:cNvPr id="45" name="h"/>
          <p:cNvSpPr txBox="1"/>
          <p:nvPr>
            <p:custDataLst>
              <p:tags r:id="rId2"/>
            </p:custDataLst>
          </p:nvPr>
        </p:nvSpPr>
        <p:spPr>
          <a:xfrm flipH="1">
            <a:off x="1897454" y="1328861"/>
            <a:ext cx="7963720" cy="51526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基本思想</a:t>
            </a:r>
            <a:r>
              <a:rPr lang="zh-CN" altLang="en-US" dirty="0">
                <a:sym typeface="+mn-lt"/>
              </a:rPr>
              <a:t>：从起点开始，向邻居节点逐步扩展搜索，知道找到目标节点。</a:t>
            </a:r>
          </a:p>
        </p:txBody>
      </p:sp>
      <p:sp>
        <p:nvSpPr>
          <p:cNvPr id="27" name="h">
            <a:extLst>
              <a:ext uri="{FF2B5EF4-FFF2-40B4-BE49-F238E27FC236}">
                <a16:creationId xmlns:a16="http://schemas.microsoft.com/office/drawing/2014/main" id="{3913D45E-6220-4C7D-A546-0E4DA9B185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1897456" y="1960985"/>
            <a:ext cx="7963719" cy="7475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优点</a:t>
            </a:r>
            <a:r>
              <a:rPr lang="zh-CN" altLang="en-US" dirty="0">
                <a:sym typeface="+mn-lt"/>
              </a:rPr>
              <a:t>：由于广度优先的思想是，一层一层向外扩展，找到目标节点时，可以保证搜索到的路径是最近的路径，逻辑缓慢但稳定。</a:t>
            </a:r>
          </a:p>
        </p:txBody>
      </p:sp>
      <p:sp>
        <p:nvSpPr>
          <p:cNvPr id="28" name="h">
            <a:extLst>
              <a:ext uri="{FF2B5EF4-FFF2-40B4-BE49-F238E27FC236}">
                <a16:creationId xmlns:a16="http://schemas.microsoft.com/office/drawing/2014/main" id="{443E5F20-C958-4088-B488-BF6DE73376E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1897455" y="2825428"/>
            <a:ext cx="7963720" cy="83253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b="1" dirty="0">
                <a:sym typeface="+mn-lt"/>
              </a:rPr>
              <a:t>缺点</a:t>
            </a:r>
            <a:r>
              <a:rPr lang="zh-CN" altLang="en-US" dirty="0">
                <a:sym typeface="+mn-lt"/>
              </a:rPr>
              <a:t>：搜索过程中，对所有节点一视同仁，没有优先级，因此效率较低。且只考虑距离，不受移动成本影响。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8B19A1-EC10-45B1-A6C7-D208566EA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100" y="3774827"/>
            <a:ext cx="5257800" cy="270510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4C66B44A-5374-45E1-AF19-76CBE2EA25BC}"/>
              </a:ext>
            </a:extLst>
          </p:cNvPr>
          <p:cNvSpPr/>
          <p:nvPr/>
        </p:nvSpPr>
        <p:spPr>
          <a:xfrm>
            <a:off x="1210876" y="1520663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算法准备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92964A-6CD6-4998-BFEA-148583D46501}"/>
              </a:ext>
            </a:extLst>
          </p:cNvPr>
          <p:cNvSpPr/>
          <p:nvPr/>
        </p:nvSpPr>
        <p:spPr>
          <a:xfrm>
            <a:off x="2511284" y="3813113"/>
            <a:ext cx="7169426" cy="162159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将起点放入队列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是否为空，弹出队首作为当前搜索节点；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检查当前节点的边，将所有领居放入队列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中，同时作为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value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记录在路径图中；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循环步骤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，直至找当终点；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根据终点和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回溯路径。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6287E73-1C52-47E4-B49D-6F051EB8DE07}"/>
              </a:ext>
            </a:extLst>
          </p:cNvPr>
          <p:cNvSpPr/>
          <p:nvPr/>
        </p:nvSpPr>
        <p:spPr>
          <a:xfrm>
            <a:off x="1210876" y="3311171"/>
            <a:ext cx="2050552" cy="40985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算法实现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6541E87-A578-4303-AE92-CDBD0EA94E6A}"/>
              </a:ext>
            </a:extLst>
          </p:cNvPr>
          <p:cNvSpPr/>
          <p:nvPr/>
        </p:nvSpPr>
        <p:spPr>
          <a:xfrm>
            <a:off x="1728564" y="2123606"/>
            <a:ext cx="8734867" cy="5874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frontier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Queue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队列，搜索队列用于向前搜索；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cameFrom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Record&lt;K,V&gt;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，路径图用于记录每个节点的走向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(K-&gt;V)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：节点坐标、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节点坐标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73742" y="2646013"/>
            <a:ext cx="4984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Dijkstra</a:t>
            </a:r>
            <a:r>
              <a:rPr lang="zh-CN" altLang="en-US" dirty="0">
                <a:cs typeface="+mn-ea"/>
                <a:sym typeface="+mn-lt"/>
              </a:rPr>
              <a:t>算法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70257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KSO_WPP_MARK_KEY" val="e0b31fbc-dd69-4fa4-9e08-ff364e41fd26"/>
  <p:tag name="COMMONDATA" val="eyJoZGlkIjoiYjNkNDYxMmIwNmM5NTY2OTdkODYxNGM2OGY2YmI2O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1348</Words>
  <Application>Microsoft Office PowerPoint</Application>
  <PresentationFormat>宽屏</PresentationFormat>
  <Paragraphs>103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DengXian</vt:lpstr>
      <vt:lpstr>思源黑体</vt:lpstr>
      <vt:lpstr>微软雅黑</vt:lpstr>
      <vt:lpstr>造字工房悦黑体验版纤细体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Administrator</cp:lastModifiedBy>
  <cp:revision>35</cp:revision>
  <dcterms:created xsi:type="dcterms:W3CDTF">2018-06-17T04:53:00Z</dcterms:created>
  <dcterms:modified xsi:type="dcterms:W3CDTF">2025-06-03T06:04:25Z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DC1139D8EC0C4FDEABA2DBB49A713C4D_12</vt:lpwstr>
  </property>
  <property fmtid="{D5CDD505-2E9C-101B-9397-08002B2CF9AE}" pid="3" name="KSOProductBuildVer">
    <vt:lpwstr>2052-11.1.0.14309</vt:lpwstr>
  </property>
</Properties>
</file>