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61" r:id="rId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1/24/2023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446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3346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1347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0196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1/24/2023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6077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98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4238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140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9595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1/24/2023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1487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1/24/2023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31056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1/24/2023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15687712"/>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35" r:id="rId5"/>
    <p:sldLayoutId id="2147483730" r:id="rId6"/>
    <p:sldLayoutId id="2147483731" r:id="rId7"/>
    <p:sldLayoutId id="2147483732" r:id="rId8"/>
    <p:sldLayoutId id="2147483733" r:id="rId9"/>
    <p:sldLayoutId id="2147483734" r:id="rId10"/>
    <p:sldLayoutId id="2147483736"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7359EF3-BE1B-35C2-7F22-E9E271125C57}"/>
              </a:ext>
            </a:extLst>
          </p:cNvPr>
          <p:cNvPicPr>
            <a:picLocks noChangeAspect="1"/>
          </p:cNvPicPr>
          <p:nvPr/>
        </p:nvPicPr>
        <p:blipFill rotWithShape="1">
          <a:blip r:embed="rId2"/>
          <a:srcRect t="29779" b="13971"/>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1793704-7AC1-472A-A7EB-87C8A2C99D49}"/>
              </a:ext>
            </a:extLst>
          </p:cNvPr>
          <p:cNvSpPr>
            <a:spLocks noGrp="1"/>
          </p:cNvSpPr>
          <p:nvPr>
            <p:ph type="ctrTitle"/>
          </p:nvPr>
        </p:nvSpPr>
        <p:spPr>
          <a:xfrm>
            <a:off x="1578316" y="1348844"/>
            <a:ext cx="5409468" cy="3042706"/>
          </a:xfrm>
        </p:spPr>
        <p:txBody>
          <a:bodyPr>
            <a:normAutofit/>
          </a:bodyPr>
          <a:lstStyle/>
          <a:p>
            <a:r>
              <a:rPr lang="en-US" sz="3200" b="1" i="0" dirty="0">
                <a:solidFill>
                  <a:schemeClr val="bg2">
                    <a:lumMod val="25000"/>
                  </a:schemeClr>
                </a:solidFill>
                <a:effectLst/>
                <a:latin typeface="Söhne"/>
              </a:rPr>
              <a:t>Online Retail Enhancements</a:t>
            </a:r>
            <a:endParaRPr lang="en-NL" sz="11500" b="1" dirty="0">
              <a:solidFill>
                <a:schemeClr val="bg2">
                  <a:lumMod val="25000"/>
                </a:schemeClr>
              </a:solidFill>
            </a:endParaRPr>
          </a:p>
        </p:txBody>
      </p:sp>
      <p:sp>
        <p:nvSpPr>
          <p:cNvPr id="3" name="Subtitle 2">
            <a:extLst>
              <a:ext uri="{FF2B5EF4-FFF2-40B4-BE49-F238E27FC236}">
                <a16:creationId xmlns:a16="http://schemas.microsoft.com/office/drawing/2014/main" id="{EC05D1F9-B8A5-435B-9AF3-8F9CC7F027C6}"/>
              </a:ext>
            </a:extLst>
          </p:cNvPr>
          <p:cNvSpPr>
            <a:spLocks noGrp="1"/>
          </p:cNvSpPr>
          <p:nvPr>
            <p:ph type="subTitle" idx="1"/>
          </p:nvPr>
        </p:nvSpPr>
        <p:spPr>
          <a:xfrm>
            <a:off x="1578316" y="4682061"/>
            <a:ext cx="5409468" cy="950976"/>
          </a:xfrm>
        </p:spPr>
        <p:txBody>
          <a:bodyPr>
            <a:normAutofit/>
          </a:bodyPr>
          <a:lstStyle/>
          <a:p>
            <a:r>
              <a:rPr lang="en-US" dirty="0">
                <a:solidFill>
                  <a:schemeClr val="tx1"/>
                </a:solidFill>
              </a:rPr>
              <a:t>Using Data Science to </a:t>
            </a:r>
            <a:r>
              <a:rPr lang="en-US">
                <a:solidFill>
                  <a:schemeClr val="tx1"/>
                </a:solidFill>
              </a:rPr>
              <a:t>enhance our </a:t>
            </a:r>
            <a:r>
              <a:rPr lang="en-US" dirty="0">
                <a:solidFill>
                  <a:schemeClr val="tx1"/>
                </a:solidFill>
              </a:rPr>
              <a:t>Online Retail</a:t>
            </a:r>
            <a:endParaRPr lang="en-NL" dirty="0">
              <a:solidFill>
                <a:schemeClr val="tx1"/>
              </a:solidFill>
            </a:endParaRPr>
          </a:p>
        </p:txBody>
      </p:sp>
    </p:spTree>
    <p:extLst>
      <p:ext uri="{BB962C8B-B14F-4D97-AF65-F5344CB8AC3E}">
        <p14:creationId xmlns:p14="http://schemas.microsoft.com/office/powerpoint/2010/main" val="182677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C177-7BF4-44D3-B090-2F0FED48A74A}"/>
              </a:ext>
            </a:extLst>
          </p:cNvPr>
          <p:cNvSpPr>
            <a:spLocks noGrp="1"/>
          </p:cNvSpPr>
          <p:nvPr>
            <p:ph type="title"/>
          </p:nvPr>
        </p:nvSpPr>
        <p:spPr/>
        <p:txBody>
          <a:bodyPr/>
          <a:lstStyle/>
          <a:p>
            <a:r>
              <a:rPr lang="en-US" dirty="0"/>
              <a:t> Introduction to the dataset and the business case</a:t>
            </a:r>
            <a:endParaRPr lang="en-NL" dirty="0"/>
          </a:p>
        </p:txBody>
      </p:sp>
      <p:sp>
        <p:nvSpPr>
          <p:cNvPr id="3" name="Content Placeholder 2">
            <a:extLst>
              <a:ext uri="{FF2B5EF4-FFF2-40B4-BE49-F238E27FC236}">
                <a16:creationId xmlns:a16="http://schemas.microsoft.com/office/drawing/2014/main" id="{3C9ED903-2265-4D88-AEB2-B1D1BC3210AA}"/>
              </a:ext>
            </a:extLst>
          </p:cNvPr>
          <p:cNvSpPr>
            <a:spLocks noGrp="1"/>
          </p:cNvSpPr>
          <p:nvPr>
            <p:ph idx="1"/>
          </p:nvPr>
        </p:nvSpPr>
        <p:spPr/>
        <p:txBody>
          <a:bodyPr/>
          <a:lstStyle/>
          <a:p>
            <a:r>
              <a:rPr lang="en-US" dirty="0"/>
              <a:t>The CEO of the online retail store wants to understand the purchasing behavior of customers and identify patterns that can be leveraged to increase sales and profitability.</a:t>
            </a:r>
          </a:p>
          <a:p>
            <a:r>
              <a:rPr lang="en-US" dirty="0"/>
              <a:t>Problem to be Solved:</a:t>
            </a:r>
          </a:p>
          <a:p>
            <a:pPr lvl="1"/>
            <a:r>
              <a:rPr lang="en-US" dirty="0"/>
              <a:t>Identify the most popular products and product categories among customers.</a:t>
            </a:r>
          </a:p>
          <a:p>
            <a:pPr lvl="1"/>
            <a:r>
              <a:rPr lang="en-US" dirty="0"/>
              <a:t>Understand the demographics of the customers and their purchasing behavior.</a:t>
            </a:r>
          </a:p>
          <a:p>
            <a:pPr lvl="1"/>
            <a:r>
              <a:rPr lang="en-US" dirty="0"/>
              <a:t>Identify any trends or patterns in sales data.</a:t>
            </a:r>
          </a:p>
          <a:p>
            <a:pPr lvl="1"/>
            <a:r>
              <a:rPr lang="en-US" dirty="0"/>
              <a:t>Determine which customers are the most valuable to the company.</a:t>
            </a:r>
          </a:p>
          <a:p>
            <a:pPr lvl="1"/>
            <a:r>
              <a:rPr lang="en-US" dirty="0"/>
              <a:t>Identify any potential issues or areas for improvement in the company's operations.</a:t>
            </a:r>
            <a:endParaRPr lang="en-NL" dirty="0"/>
          </a:p>
        </p:txBody>
      </p:sp>
    </p:spTree>
    <p:extLst>
      <p:ext uri="{BB962C8B-B14F-4D97-AF65-F5344CB8AC3E}">
        <p14:creationId xmlns:p14="http://schemas.microsoft.com/office/powerpoint/2010/main" val="23750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1AD1-7305-461A-A047-67E9B00A58F1}"/>
              </a:ext>
            </a:extLst>
          </p:cNvPr>
          <p:cNvSpPr>
            <a:spLocks noGrp="1"/>
          </p:cNvSpPr>
          <p:nvPr>
            <p:ph type="title"/>
          </p:nvPr>
        </p:nvSpPr>
        <p:spPr/>
        <p:txBody>
          <a:bodyPr/>
          <a:lstStyle/>
          <a:p>
            <a:r>
              <a:rPr lang="en-US" dirty="0"/>
              <a:t>Key findings (e.g. most popular products, customer demographics, sales trends)</a:t>
            </a:r>
            <a:endParaRPr lang="en-NL" dirty="0"/>
          </a:p>
        </p:txBody>
      </p:sp>
      <p:pic>
        <p:nvPicPr>
          <p:cNvPr id="5" name="Content Placeholder 4">
            <a:extLst>
              <a:ext uri="{FF2B5EF4-FFF2-40B4-BE49-F238E27FC236}">
                <a16:creationId xmlns:a16="http://schemas.microsoft.com/office/drawing/2014/main" id="{23621756-7268-4F81-9E37-2493BA16D24B}"/>
              </a:ext>
            </a:extLst>
          </p:cNvPr>
          <p:cNvPicPr>
            <a:picLocks noGrp="1" noChangeAspect="1"/>
          </p:cNvPicPr>
          <p:nvPr>
            <p:ph idx="1"/>
          </p:nvPr>
        </p:nvPicPr>
        <p:blipFill>
          <a:blip r:embed="rId2"/>
          <a:stretch>
            <a:fillRect/>
          </a:stretch>
        </p:blipFill>
        <p:spPr>
          <a:xfrm>
            <a:off x="3320542" y="2103438"/>
            <a:ext cx="5550915" cy="3849687"/>
          </a:xfrm>
        </p:spPr>
      </p:pic>
    </p:spTree>
    <p:extLst>
      <p:ext uri="{BB962C8B-B14F-4D97-AF65-F5344CB8AC3E}">
        <p14:creationId xmlns:p14="http://schemas.microsoft.com/office/powerpoint/2010/main" val="388876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483D-A313-4504-A680-EBC2CD39F692}"/>
              </a:ext>
            </a:extLst>
          </p:cNvPr>
          <p:cNvSpPr>
            <a:spLocks noGrp="1"/>
          </p:cNvSpPr>
          <p:nvPr>
            <p:ph type="title"/>
          </p:nvPr>
        </p:nvSpPr>
        <p:spPr/>
        <p:txBody>
          <a:bodyPr>
            <a:normAutofit/>
          </a:bodyPr>
          <a:lstStyle/>
          <a:p>
            <a:r>
              <a:rPr lang="en-US" dirty="0"/>
              <a:t>Visualizations to support the findings</a:t>
            </a:r>
            <a:endParaRPr lang="en-NL" dirty="0"/>
          </a:p>
        </p:txBody>
      </p:sp>
      <p:sp>
        <p:nvSpPr>
          <p:cNvPr id="3" name="Content Placeholder 2">
            <a:extLst>
              <a:ext uri="{FF2B5EF4-FFF2-40B4-BE49-F238E27FC236}">
                <a16:creationId xmlns:a16="http://schemas.microsoft.com/office/drawing/2014/main" id="{87964516-7D66-4958-BE42-D77B7D6376E5}"/>
              </a:ext>
            </a:extLst>
          </p:cNvPr>
          <p:cNvSpPr>
            <a:spLocks noGrp="1"/>
          </p:cNvSpPr>
          <p:nvPr>
            <p:ph idx="1"/>
          </p:nvPr>
        </p:nvSpPr>
        <p:spPr/>
        <p:txBody>
          <a:bodyPr>
            <a:normAutofit lnSpcReduction="10000"/>
          </a:bodyPr>
          <a:lstStyle/>
          <a:p>
            <a:r>
              <a:rPr lang="en-US" dirty="0"/>
              <a:t>Line charts: Line charts can be used to show trends over time, such as sales or website traffic. This can help the CEO understand how the business is performing over a period of time and identify any patterns or changes.</a:t>
            </a:r>
          </a:p>
          <a:p>
            <a:endParaRPr lang="en-US" dirty="0"/>
          </a:p>
          <a:p>
            <a:r>
              <a:rPr lang="en-US" dirty="0"/>
              <a:t>Bar charts: Bar charts can be used to compare different categories or groups of data, such as sales by product category or website traffic by source. This can help the CEO identify which products or marketing channels are performing well and which are not.</a:t>
            </a:r>
          </a:p>
          <a:p>
            <a:endParaRPr lang="en-US" dirty="0"/>
          </a:p>
          <a:p>
            <a:r>
              <a:rPr lang="en-US" dirty="0"/>
              <a:t>Pie charts: Pie charts can be used to show the proportion of different categories or groups of data. For example, a pie chart can be used to show the proportion of sales by product category or the proportion of website traffic by source.</a:t>
            </a:r>
          </a:p>
          <a:p>
            <a:endParaRPr lang="en-US" dirty="0"/>
          </a:p>
          <a:p>
            <a:r>
              <a:rPr lang="en-US" dirty="0"/>
              <a:t>Heat maps: Heat maps can be used to show patterns and trends in data across multiple dimensions. For example, a heat map can be used to show the distribution of sales across different products, categories, and regions.</a:t>
            </a:r>
            <a:endParaRPr lang="en-NL" dirty="0"/>
          </a:p>
        </p:txBody>
      </p:sp>
    </p:spTree>
    <p:extLst>
      <p:ext uri="{BB962C8B-B14F-4D97-AF65-F5344CB8AC3E}">
        <p14:creationId xmlns:p14="http://schemas.microsoft.com/office/powerpoint/2010/main" val="25798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7561-5B2D-4EC1-8917-EB9AADF03735}"/>
              </a:ext>
            </a:extLst>
          </p:cNvPr>
          <p:cNvSpPr>
            <a:spLocks noGrp="1"/>
          </p:cNvSpPr>
          <p:nvPr>
            <p:ph type="title"/>
          </p:nvPr>
        </p:nvSpPr>
        <p:spPr/>
        <p:txBody>
          <a:bodyPr>
            <a:normAutofit fontScale="90000"/>
          </a:bodyPr>
          <a:lstStyle/>
          <a:p>
            <a:r>
              <a:rPr lang="en-US" dirty="0"/>
              <a:t>Recommendations for how the company can leverage these findings to increase sales and profitability</a:t>
            </a:r>
            <a:endParaRPr lang="en-NL" dirty="0"/>
          </a:p>
        </p:txBody>
      </p:sp>
      <p:sp>
        <p:nvSpPr>
          <p:cNvPr id="3" name="Content Placeholder 2">
            <a:extLst>
              <a:ext uri="{FF2B5EF4-FFF2-40B4-BE49-F238E27FC236}">
                <a16:creationId xmlns:a16="http://schemas.microsoft.com/office/drawing/2014/main" id="{6182253E-7F61-49E4-AE45-7B527752C5CC}"/>
              </a:ext>
            </a:extLst>
          </p:cNvPr>
          <p:cNvSpPr>
            <a:spLocks noGrp="1"/>
          </p:cNvSpPr>
          <p:nvPr>
            <p:ph idx="1"/>
          </p:nvPr>
        </p:nvSpPr>
        <p:spPr/>
        <p:txBody>
          <a:bodyPr>
            <a:normAutofit/>
          </a:bodyPr>
          <a:lstStyle/>
          <a:p>
            <a:r>
              <a:rPr lang="en-US" dirty="0"/>
              <a:t>Personalization: Use data on customer behavior and preferences to create personalized recommendations and targeted marketing campaigns.</a:t>
            </a:r>
          </a:p>
          <a:p>
            <a:r>
              <a:rPr lang="en-US" dirty="0"/>
              <a:t>Inventory management: Use data on sales patterns and customer demand to optimize inventory levels and reduce costs.</a:t>
            </a:r>
          </a:p>
          <a:p>
            <a:r>
              <a:rPr lang="en-US" dirty="0"/>
              <a:t>Pricing strategy: Use data on competitor prices and customer demand to set optimal prices for products.</a:t>
            </a:r>
          </a:p>
          <a:p>
            <a:r>
              <a:rPr lang="en-US" dirty="0"/>
              <a:t>Product development: Use data on customer needs and preferences to inform product development and design.</a:t>
            </a:r>
          </a:p>
          <a:p>
            <a:r>
              <a:rPr lang="en-US" dirty="0"/>
              <a:t>Marketing optimization: Use data on the effectiveness of different marketing channels and campaigns to optimize future marketing efforts.</a:t>
            </a:r>
          </a:p>
          <a:p>
            <a:r>
              <a:rPr lang="en-US" dirty="0"/>
              <a:t>Upselling and cross-selling: Use data on customer behavior and purchase history to identify opportunities for upselling and cross-selling.</a:t>
            </a:r>
            <a:endParaRPr lang="en-NL" dirty="0"/>
          </a:p>
        </p:txBody>
      </p:sp>
    </p:spTree>
    <p:extLst>
      <p:ext uri="{BB962C8B-B14F-4D97-AF65-F5344CB8AC3E}">
        <p14:creationId xmlns:p14="http://schemas.microsoft.com/office/powerpoint/2010/main" val="197670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213A-E109-4DF6-B2BA-499E58EC4848}"/>
              </a:ext>
            </a:extLst>
          </p:cNvPr>
          <p:cNvSpPr>
            <a:spLocks noGrp="1"/>
          </p:cNvSpPr>
          <p:nvPr>
            <p:ph type="title"/>
          </p:nvPr>
        </p:nvSpPr>
        <p:spPr/>
        <p:txBody>
          <a:bodyPr/>
          <a:lstStyle/>
          <a:p>
            <a:r>
              <a:rPr lang="en-US" dirty="0"/>
              <a:t> Conclusion and next steps</a:t>
            </a:r>
            <a:endParaRPr lang="en-NL" dirty="0"/>
          </a:p>
        </p:txBody>
      </p:sp>
      <p:sp>
        <p:nvSpPr>
          <p:cNvPr id="3" name="Content Placeholder 2">
            <a:extLst>
              <a:ext uri="{FF2B5EF4-FFF2-40B4-BE49-F238E27FC236}">
                <a16:creationId xmlns:a16="http://schemas.microsoft.com/office/drawing/2014/main" id="{C339141C-6B49-4C6F-AFB9-14F75AFF39E0}"/>
              </a:ext>
            </a:extLst>
          </p:cNvPr>
          <p:cNvSpPr>
            <a:spLocks noGrp="1"/>
          </p:cNvSpPr>
          <p:nvPr>
            <p:ph idx="1"/>
          </p:nvPr>
        </p:nvSpPr>
        <p:spPr/>
        <p:txBody>
          <a:bodyPr/>
          <a:lstStyle/>
          <a:p>
            <a:r>
              <a:rPr lang="en-US" dirty="0"/>
              <a:t>product development, marketing optimization, and upselling and cross-selling, as these areas have the potential to drive the most significant impact on sales and profitability.</a:t>
            </a:r>
          </a:p>
          <a:p>
            <a:endParaRPr lang="en-US" dirty="0"/>
          </a:p>
          <a:p>
            <a:r>
              <a:rPr lang="en-US" dirty="0"/>
              <a:t>The company should use predictive modeling, machine learning, optimization, natural language processing, and recommender systems to analyze data and inform business decisions.</a:t>
            </a:r>
          </a:p>
          <a:p>
            <a:endParaRPr lang="en-US" dirty="0"/>
          </a:p>
          <a:p>
            <a:r>
              <a:rPr lang="en-US" dirty="0"/>
              <a:t>The company should use visualizations to present data in an intuitive and user-friendly format and create dashboards to monitor key performance indicators in real-time.</a:t>
            </a:r>
            <a:endParaRPr lang="en-NL" dirty="0"/>
          </a:p>
        </p:txBody>
      </p:sp>
    </p:spTree>
    <p:extLst>
      <p:ext uri="{BB962C8B-B14F-4D97-AF65-F5344CB8AC3E}">
        <p14:creationId xmlns:p14="http://schemas.microsoft.com/office/powerpoint/2010/main" val="1452896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412426"/>
      </a:dk2>
      <a:lt2>
        <a:srgbClr val="E2E8E8"/>
      </a:lt2>
      <a:accent1>
        <a:srgbClr val="C62630"/>
      </a:accent1>
      <a:accent2>
        <a:srgbClr val="D83884"/>
      </a:accent2>
      <a:accent3>
        <a:srgbClr val="D87138"/>
      </a:accent3>
      <a:accent4>
        <a:srgbClr val="23B89A"/>
      </a:accent4>
      <a:accent5>
        <a:srgbClr val="37B0D2"/>
      </a:accent5>
      <a:accent6>
        <a:srgbClr val="2661C6"/>
      </a:accent6>
      <a:hlink>
        <a:srgbClr val="30928C"/>
      </a:hlink>
      <a:folHlink>
        <a:srgbClr val="7F7F7F"/>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131</TotalTime>
  <Words>523</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Garamond</vt:lpstr>
      <vt:lpstr>Sagona Book</vt:lpstr>
      <vt:lpstr>Sagona ExtraLight</vt:lpstr>
      <vt:lpstr>Söhne</vt:lpstr>
      <vt:lpstr>SavonVTI</vt:lpstr>
      <vt:lpstr>Online Retail Enhancements</vt:lpstr>
      <vt:lpstr> Introduction to the dataset and the business case</vt:lpstr>
      <vt:lpstr>Key findings (e.g. most popular products, customer demographics, sales trends)</vt:lpstr>
      <vt:lpstr>Visualizations to support the findings</vt:lpstr>
      <vt:lpstr>Recommendations for how the company can leverage these findings to increase sales and profitability</vt:lpstr>
      <vt:lpstr> 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Enhancements</dc:title>
  <dc:creator>Ahmed Abdelmoneam</dc:creator>
  <cp:lastModifiedBy>Ahmed Abdelmoneam</cp:lastModifiedBy>
  <cp:revision>4</cp:revision>
  <dcterms:created xsi:type="dcterms:W3CDTF">2023-01-24T09:15:10Z</dcterms:created>
  <dcterms:modified xsi:type="dcterms:W3CDTF">2023-01-24T11:26:45Z</dcterms:modified>
</cp:coreProperties>
</file>