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649" autoAdjust="0"/>
  </p:normalViewPr>
  <p:slideViewPr>
    <p:cSldViewPr snapToGrid="0">
      <p:cViewPr>
        <p:scale>
          <a:sx n="75" d="100"/>
          <a:sy n="75" d="100"/>
        </p:scale>
        <p:origin x="-54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51335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61019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09006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45138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E90B5-8A49-45C8-B6C3-81175A42FAD3}"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21206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7E90B5-8A49-45C8-B6C3-81175A42FAD3}"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391696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7E90B5-8A49-45C8-B6C3-81175A42FAD3}"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11284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7E90B5-8A49-45C8-B6C3-81175A42FAD3}"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8630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E90B5-8A49-45C8-B6C3-81175A42FAD3}"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59839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E90B5-8A49-45C8-B6C3-81175A42FAD3}"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97379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E90B5-8A49-45C8-B6C3-81175A42FAD3}"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289157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E90B5-8A49-45C8-B6C3-81175A42FAD3}"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A80A8-EDE1-4B40-800C-BD5CDB1A207C}" type="slidenum">
              <a:rPr lang="en-US" smtClean="0"/>
              <a:t>‹#›</a:t>
            </a:fld>
            <a:endParaRPr lang="en-US"/>
          </a:p>
        </p:txBody>
      </p:sp>
    </p:spTree>
    <p:extLst>
      <p:ext uri="{BB962C8B-B14F-4D97-AF65-F5344CB8AC3E}">
        <p14:creationId xmlns:p14="http://schemas.microsoft.com/office/powerpoint/2010/main" val="3749918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NAPZA</a:t>
            </a:r>
            <a:endParaRPr lang="en-US" dirty="0"/>
          </a:p>
        </p:txBody>
      </p:sp>
      <p:sp>
        <p:nvSpPr>
          <p:cNvPr id="3" name="Subtitle 2"/>
          <p:cNvSpPr>
            <a:spLocks noGrp="1"/>
          </p:cNvSpPr>
          <p:nvPr>
            <p:ph type="subTitle" idx="1"/>
          </p:nvPr>
        </p:nvSpPr>
        <p:spPr/>
        <p:txBody>
          <a:bodyPr/>
          <a:lstStyle/>
          <a:p>
            <a:r>
              <a:rPr lang="id-ID" dirty="0" smtClean="0"/>
              <a:t>Narkotika, Psikotropika, dan Zat-zat Adiktif</a:t>
            </a:r>
          </a:p>
          <a:p>
            <a:r>
              <a:rPr lang="id-ID" dirty="0" smtClean="0"/>
              <a:t>Oleh Suwarna Adhi </a:t>
            </a:r>
            <a:r>
              <a:rPr lang="id-ID" dirty="0" smtClean="0"/>
              <a:t>Galang</a:t>
            </a:r>
          </a:p>
        </p:txBody>
      </p:sp>
    </p:spTree>
    <p:extLst>
      <p:ext uri="{BB962C8B-B14F-4D97-AF65-F5344CB8AC3E}">
        <p14:creationId xmlns:p14="http://schemas.microsoft.com/office/powerpoint/2010/main" val="2034873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Cara </a:t>
            </a:r>
            <a:r>
              <a:rPr lang="en-US" sz="4000" dirty="0" err="1" smtClean="0"/>
              <a:t>Kerja</a:t>
            </a:r>
            <a:r>
              <a:rPr lang="en-US" sz="4000" dirty="0" smtClean="0"/>
              <a:t> </a:t>
            </a:r>
            <a:r>
              <a:rPr lang="en-US" sz="4000" dirty="0" err="1" smtClean="0"/>
              <a:t>Narkoba</a:t>
            </a:r>
            <a:endParaRPr lang="en-US" sz="4000" dirty="0"/>
          </a:p>
        </p:txBody>
      </p:sp>
      <p:sp>
        <p:nvSpPr>
          <p:cNvPr id="3" name="Content Placeholder 2"/>
          <p:cNvSpPr>
            <a:spLocks noGrp="1"/>
          </p:cNvSpPr>
          <p:nvPr>
            <p:ph idx="1"/>
          </p:nvPr>
        </p:nvSpPr>
        <p:spPr/>
        <p:txBody>
          <a:bodyPr>
            <a:normAutofit/>
          </a:bodyPr>
          <a:lstStyle/>
          <a:p>
            <a:r>
              <a:rPr lang="en-US" sz="2300" dirty="0" err="1" smtClean="0"/>
              <a:t>Narkoba</a:t>
            </a:r>
            <a:r>
              <a:rPr lang="en-US" sz="2300" dirty="0" smtClean="0"/>
              <a:t> </a:t>
            </a:r>
            <a:r>
              <a:rPr lang="en-US" sz="2300" dirty="0" err="1" smtClean="0"/>
              <a:t>berpengaruh</a:t>
            </a:r>
            <a:r>
              <a:rPr lang="en-US" sz="2300" dirty="0" smtClean="0"/>
              <a:t> </a:t>
            </a:r>
            <a:r>
              <a:rPr lang="en-US" sz="2300" dirty="0" err="1" smtClean="0"/>
              <a:t>pada</a:t>
            </a:r>
            <a:r>
              <a:rPr lang="en-US" sz="2300" dirty="0" smtClean="0"/>
              <a:t> </a:t>
            </a:r>
            <a:r>
              <a:rPr lang="en-US" sz="2300" dirty="0" err="1" smtClean="0"/>
              <a:t>bagian</a:t>
            </a:r>
            <a:r>
              <a:rPr lang="en-US" sz="2300" dirty="0" smtClean="0"/>
              <a:t> </a:t>
            </a:r>
            <a:r>
              <a:rPr lang="en-US" sz="2300" dirty="0" err="1" smtClean="0"/>
              <a:t>otak</a:t>
            </a:r>
            <a:r>
              <a:rPr lang="en-US" sz="2300" dirty="0" smtClean="0"/>
              <a:t> yang </a:t>
            </a:r>
            <a:r>
              <a:rPr lang="en-US" sz="2300" dirty="0" err="1" smtClean="0"/>
              <a:t>bertanggung</a:t>
            </a:r>
            <a:r>
              <a:rPr lang="en-US" sz="2300" dirty="0" smtClean="0"/>
              <a:t> </a:t>
            </a:r>
            <a:r>
              <a:rPr lang="en-US" sz="2300" dirty="0" err="1" smtClean="0"/>
              <a:t>jawab</a:t>
            </a:r>
            <a:r>
              <a:rPr lang="en-US" sz="2300" dirty="0" smtClean="0"/>
              <a:t> </a:t>
            </a:r>
            <a:r>
              <a:rPr lang="en-US" sz="2300" dirty="0" err="1" smtClean="0"/>
              <a:t>atas</a:t>
            </a:r>
            <a:r>
              <a:rPr lang="en-US" sz="2300" dirty="0" smtClean="0"/>
              <a:t> </a:t>
            </a:r>
            <a:r>
              <a:rPr lang="en-US" sz="2300" dirty="0" err="1" smtClean="0"/>
              <a:t>kehidupan</a:t>
            </a:r>
            <a:r>
              <a:rPr lang="en-US" sz="2300" dirty="0" smtClean="0"/>
              <a:t> </a:t>
            </a:r>
            <a:r>
              <a:rPr lang="en-US" sz="2300" dirty="0" err="1" smtClean="0"/>
              <a:t>perasaan</a:t>
            </a:r>
            <a:r>
              <a:rPr lang="en-US" sz="2300" dirty="0" smtClean="0"/>
              <a:t>, yang </a:t>
            </a:r>
            <a:r>
              <a:rPr lang="en-US" sz="2300" dirty="0" err="1" smtClean="0"/>
              <a:t>disebut</a:t>
            </a:r>
            <a:r>
              <a:rPr lang="en-US" sz="2300" dirty="0" smtClean="0"/>
              <a:t> </a:t>
            </a:r>
            <a:r>
              <a:rPr lang="en-US" sz="2300" i="1" dirty="0" err="1" smtClean="0"/>
              <a:t>sistem</a:t>
            </a:r>
            <a:r>
              <a:rPr lang="en-US" sz="2300" i="1" dirty="0" smtClean="0"/>
              <a:t> </a:t>
            </a:r>
            <a:r>
              <a:rPr lang="en-US" sz="2300" i="1" dirty="0" err="1" smtClean="0"/>
              <a:t>limbus</a:t>
            </a:r>
            <a:r>
              <a:rPr lang="en-US" sz="2300" dirty="0" smtClean="0"/>
              <a:t>. </a:t>
            </a:r>
            <a:r>
              <a:rPr lang="en-US" sz="2300" i="1" dirty="0" err="1" smtClean="0"/>
              <a:t>Hipotalamus</a:t>
            </a:r>
            <a:r>
              <a:rPr lang="en-US" sz="2300" dirty="0" smtClean="0"/>
              <a:t>, </a:t>
            </a:r>
            <a:r>
              <a:rPr lang="en-US" sz="2300" dirty="0" err="1" smtClean="0"/>
              <a:t>pusat</a:t>
            </a:r>
            <a:r>
              <a:rPr lang="en-US" sz="2300" dirty="0" smtClean="0"/>
              <a:t> </a:t>
            </a:r>
            <a:r>
              <a:rPr lang="en-US" sz="2300" dirty="0" err="1" smtClean="0"/>
              <a:t>kenikmatan</a:t>
            </a:r>
            <a:r>
              <a:rPr lang="en-US" sz="2300" dirty="0" smtClean="0"/>
              <a:t> </a:t>
            </a:r>
            <a:r>
              <a:rPr lang="en-US" sz="2300" dirty="0" err="1" smtClean="0"/>
              <a:t>pada</a:t>
            </a:r>
            <a:r>
              <a:rPr lang="en-US" sz="2300" dirty="0" smtClean="0"/>
              <a:t> </a:t>
            </a:r>
            <a:r>
              <a:rPr lang="en-US" sz="2300" dirty="0" err="1" smtClean="0"/>
              <a:t>otak</a:t>
            </a:r>
            <a:r>
              <a:rPr lang="en-US" sz="2300" dirty="0" smtClean="0"/>
              <a:t> </a:t>
            </a:r>
            <a:r>
              <a:rPr lang="en-US" sz="2300" dirty="0" err="1" smtClean="0"/>
              <a:t>adalah</a:t>
            </a:r>
            <a:r>
              <a:rPr lang="en-US" sz="2300" dirty="0" smtClean="0"/>
              <a:t> </a:t>
            </a:r>
            <a:r>
              <a:rPr lang="en-US" sz="2300" dirty="0" err="1" smtClean="0"/>
              <a:t>bahiamm</a:t>
            </a:r>
            <a:r>
              <a:rPr lang="en-US" sz="2300" dirty="0" smtClean="0"/>
              <a:t> </a:t>
            </a:r>
            <a:r>
              <a:rPr lang="en-US" sz="2300" dirty="0" err="1" smtClean="0"/>
              <a:t>dari</a:t>
            </a:r>
            <a:r>
              <a:rPr lang="en-US" sz="2300" dirty="0" smtClean="0"/>
              <a:t> </a:t>
            </a:r>
            <a:r>
              <a:rPr lang="en-US" sz="2300" dirty="0" err="1" smtClean="0"/>
              <a:t>sistem</a:t>
            </a:r>
            <a:r>
              <a:rPr lang="en-US" sz="2300" dirty="0" smtClean="0"/>
              <a:t> </a:t>
            </a:r>
            <a:r>
              <a:rPr lang="en-US" sz="2300" dirty="0" err="1" smtClean="0"/>
              <a:t>limbus</a:t>
            </a:r>
            <a:r>
              <a:rPr lang="en-US" sz="2300" dirty="0" smtClean="0"/>
              <a:t>. </a:t>
            </a:r>
            <a:r>
              <a:rPr lang="en-US" sz="2300" dirty="0" err="1" smtClean="0"/>
              <a:t>Narkoba</a:t>
            </a:r>
            <a:r>
              <a:rPr lang="en-US" sz="2300" dirty="0" smtClean="0"/>
              <a:t> </a:t>
            </a:r>
            <a:r>
              <a:rPr lang="en-US" sz="2300" dirty="0" err="1" smtClean="0"/>
              <a:t>menghasilkan</a:t>
            </a:r>
            <a:r>
              <a:rPr lang="en-US" sz="2300" dirty="0" smtClean="0"/>
              <a:t> </a:t>
            </a:r>
            <a:r>
              <a:rPr lang="en-US" sz="2300" dirty="0" err="1" smtClean="0"/>
              <a:t>perasaan</a:t>
            </a:r>
            <a:r>
              <a:rPr lang="en-US" sz="2300" dirty="0" smtClean="0"/>
              <a:t> ‘</a:t>
            </a:r>
            <a:r>
              <a:rPr lang="en-US" sz="2300" i="1" dirty="0" smtClean="0"/>
              <a:t>high</a:t>
            </a:r>
            <a:r>
              <a:rPr lang="en-US" sz="2300" dirty="0" smtClean="0"/>
              <a:t>’ </a:t>
            </a:r>
            <a:r>
              <a:rPr lang="en-US" sz="2300" dirty="0" err="1" smtClean="0"/>
              <a:t>dengan</a:t>
            </a:r>
            <a:r>
              <a:rPr lang="en-US" sz="2300" dirty="0" smtClean="0"/>
              <a:t> </a:t>
            </a:r>
            <a:r>
              <a:rPr lang="en-US" sz="2300" dirty="0" err="1" smtClean="0"/>
              <a:t>mengubah</a:t>
            </a:r>
            <a:r>
              <a:rPr lang="en-US" sz="2300" dirty="0" smtClean="0"/>
              <a:t> </a:t>
            </a:r>
            <a:r>
              <a:rPr lang="en-US" sz="2300" dirty="0" err="1" smtClean="0"/>
              <a:t>susunan</a:t>
            </a:r>
            <a:r>
              <a:rPr lang="en-US" sz="2300" dirty="0" smtClean="0"/>
              <a:t> </a:t>
            </a:r>
            <a:r>
              <a:rPr lang="en-US" sz="2300" dirty="0" err="1" smtClean="0"/>
              <a:t>biokimia</a:t>
            </a:r>
            <a:r>
              <a:rPr lang="en-US" sz="2300" dirty="0" smtClean="0"/>
              <a:t> </a:t>
            </a:r>
            <a:r>
              <a:rPr lang="en-US" sz="2300" dirty="0" err="1" smtClean="0"/>
              <a:t>molekul</a:t>
            </a:r>
            <a:r>
              <a:rPr lang="en-US" sz="2300" dirty="0" smtClean="0"/>
              <a:t> </a:t>
            </a:r>
            <a:r>
              <a:rPr lang="en-US" sz="2300" dirty="0" err="1" smtClean="0"/>
              <a:t>pada</a:t>
            </a:r>
            <a:r>
              <a:rPr lang="en-US" sz="2300" dirty="0" smtClean="0"/>
              <a:t> </a:t>
            </a:r>
            <a:r>
              <a:rPr lang="en-US" sz="2300" dirty="0" err="1" smtClean="0"/>
              <a:t>sel</a:t>
            </a:r>
            <a:r>
              <a:rPr lang="en-US" sz="2300" dirty="0" smtClean="0"/>
              <a:t> </a:t>
            </a:r>
            <a:r>
              <a:rPr lang="en-US" sz="2300" dirty="0" err="1" smtClean="0"/>
              <a:t>otak</a:t>
            </a:r>
            <a:r>
              <a:rPr lang="en-US" sz="2300" dirty="0" smtClean="0"/>
              <a:t>  yang </a:t>
            </a:r>
            <a:r>
              <a:rPr lang="en-US" sz="2300" dirty="0" err="1" smtClean="0"/>
              <a:t>disebut</a:t>
            </a:r>
            <a:r>
              <a:rPr lang="en-US" sz="2300" dirty="0" smtClean="0"/>
              <a:t> </a:t>
            </a:r>
            <a:r>
              <a:rPr lang="en-US" sz="2300" i="1" dirty="0" err="1" smtClean="0"/>
              <a:t>neuro</a:t>
            </a:r>
            <a:r>
              <a:rPr lang="en-US" sz="2300" i="1" dirty="0" smtClean="0"/>
              <a:t>-transmitter</a:t>
            </a:r>
            <a:r>
              <a:rPr lang="en-US" sz="2300" dirty="0" smtClean="0"/>
              <a:t>.</a:t>
            </a:r>
          </a:p>
          <a:p>
            <a:r>
              <a:rPr lang="en-US" sz="2300" dirty="0" err="1" smtClean="0"/>
              <a:t>Adiksi</a:t>
            </a:r>
            <a:endParaRPr lang="en-US" sz="2300" dirty="0" smtClean="0"/>
          </a:p>
          <a:p>
            <a:pPr lvl="1"/>
            <a:r>
              <a:rPr lang="en-US" sz="1900" dirty="0" err="1" smtClean="0"/>
              <a:t>Semacam</a:t>
            </a:r>
            <a:r>
              <a:rPr lang="en-US" sz="1900" dirty="0" smtClean="0"/>
              <a:t> </a:t>
            </a:r>
            <a:r>
              <a:rPr lang="en-US" sz="1900" dirty="0" err="1" smtClean="0"/>
              <a:t>pembelajaran</a:t>
            </a:r>
            <a:r>
              <a:rPr lang="en-US" sz="1900" dirty="0" smtClean="0"/>
              <a:t> </a:t>
            </a:r>
            <a:r>
              <a:rPr lang="en-US" sz="1900" dirty="0" err="1" smtClean="0"/>
              <a:t>sel-sel</a:t>
            </a:r>
            <a:r>
              <a:rPr lang="en-US" sz="1900" dirty="0" smtClean="0"/>
              <a:t> </a:t>
            </a:r>
            <a:r>
              <a:rPr lang="en-US" sz="1900" dirty="0" err="1" smtClean="0"/>
              <a:t>otak</a:t>
            </a:r>
            <a:r>
              <a:rPr lang="en-US" sz="1900" dirty="0" smtClean="0"/>
              <a:t> </a:t>
            </a:r>
            <a:r>
              <a:rPr lang="en-US" sz="1900" dirty="0" err="1" smtClean="0"/>
              <a:t>pada</a:t>
            </a:r>
            <a:r>
              <a:rPr lang="en-US" sz="1900" dirty="0" smtClean="0"/>
              <a:t> </a:t>
            </a:r>
            <a:r>
              <a:rPr lang="en-US" sz="1900" dirty="0" err="1" smtClean="0"/>
              <a:t>pusat</a:t>
            </a:r>
            <a:r>
              <a:rPr lang="en-US" sz="1900" dirty="0" smtClean="0"/>
              <a:t> </a:t>
            </a:r>
            <a:r>
              <a:rPr lang="en-US" sz="1900" dirty="0" err="1" smtClean="0"/>
              <a:t>kenikmatan</a:t>
            </a:r>
            <a:r>
              <a:rPr lang="en-US" sz="1900" dirty="0"/>
              <a:t> </a:t>
            </a:r>
            <a:r>
              <a:rPr lang="en-US" sz="1900" dirty="0" smtClean="0"/>
              <a:t>(</a:t>
            </a:r>
            <a:r>
              <a:rPr lang="en-US" sz="1900" i="1" dirty="0" err="1" smtClean="0"/>
              <a:t>hipotalamus</a:t>
            </a:r>
            <a:r>
              <a:rPr lang="en-US" sz="1900" dirty="0" smtClean="0"/>
              <a:t>). </a:t>
            </a:r>
          </a:p>
          <a:p>
            <a:pPr lvl="1"/>
            <a:r>
              <a:rPr lang="en-US" sz="1900" dirty="0" err="1" smtClean="0"/>
              <a:t>Jika</a:t>
            </a:r>
            <a:r>
              <a:rPr lang="en-US" sz="1900" dirty="0" smtClean="0"/>
              <a:t> </a:t>
            </a:r>
            <a:r>
              <a:rPr lang="en-US" sz="1900" dirty="0" err="1" smtClean="0"/>
              <a:t>mengonsumsi</a:t>
            </a:r>
            <a:r>
              <a:rPr lang="en-US" sz="1900" dirty="0" smtClean="0"/>
              <a:t> </a:t>
            </a:r>
            <a:r>
              <a:rPr lang="en-US" sz="1900" dirty="0" err="1" smtClean="0"/>
              <a:t>narkoba</a:t>
            </a:r>
            <a:r>
              <a:rPr lang="en-US" sz="1900" dirty="0" smtClean="0"/>
              <a:t>, </a:t>
            </a:r>
            <a:r>
              <a:rPr lang="en-US" sz="1900" dirty="0" err="1" smtClean="0"/>
              <a:t>otak</a:t>
            </a:r>
            <a:r>
              <a:rPr lang="en-US" sz="1900" dirty="0" smtClean="0"/>
              <a:t> </a:t>
            </a:r>
            <a:r>
              <a:rPr lang="en-US" sz="1900" dirty="0" err="1" smtClean="0"/>
              <a:t>akan</a:t>
            </a:r>
            <a:r>
              <a:rPr lang="en-US" sz="1900" dirty="0" smtClean="0"/>
              <a:t> </a:t>
            </a:r>
            <a:r>
              <a:rPr lang="en-US" sz="1900" dirty="0" err="1" smtClean="0"/>
              <a:t>membaca</a:t>
            </a:r>
            <a:r>
              <a:rPr lang="en-US" sz="1900" dirty="0" smtClean="0"/>
              <a:t> </a:t>
            </a:r>
            <a:r>
              <a:rPr lang="en-US" sz="1900" dirty="0" err="1" smtClean="0"/>
              <a:t>tanggapan</a:t>
            </a:r>
            <a:r>
              <a:rPr lang="en-US" sz="1900" dirty="0" smtClean="0"/>
              <a:t> </a:t>
            </a:r>
            <a:r>
              <a:rPr lang="en-US" sz="1900" dirty="0" err="1" smtClean="0"/>
              <a:t>pesan</a:t>
            </a:r>
            <a:r>
              <a:rPr lang="en-US" sz="1900" dirty="0" smtClean="0"/>
              <a:t> </a:t>
            </a:r>
            <a:r>
              <a:rPr lang="en-US" sz="1900" i="1" dirty="0" smtClean="0"/>
              <a:t>“</a:t>
            </a:r>
            <a:r>
              <a:rPr lang="en-US" sz="1900" i="1" dirty="0" err="1" smtClean="0"/>
              <a:t>Zat</a:t>
            </a:r>
            <a:r>
              <a:rPr lang="en-US" sz="1900" i="1" dirty="0" smtClean="0"/>
              <a:t> </a:t>
            </a:r>
            <a:r>
              <a:rPr lang="en-US" sz="1900" i="1" dirty="0" err="1" smtClean="0"/>
              <a:t>ini</a:t>
            </a:r>
            <a:r>
              <a:rPr lang="en-US" sz="1900" i="1" dirty="0" smtClean="0"/>
              <a:t> </a:t>
            </a:r>
            <a:r>
              <a:rPr lang="en-US" sz="1900" i="1" dirty="0" err="1" smtClean="0"/>
              <a:t>berguna</a:t>
            </a:r>
            <a:r>
              <a:rPr lang="en-US" sz="1900" i="1" dirty="0" smtClean="0"/>
              <a:t> </a:t>
            </a:r>
            <a:r>
              <a:rPr lang="en-US" sz="1900" i="1" dirty="0" err="1" smtClean="0"/>
              <a:t>bagi</a:t>
            </a:r>
            <a:r>
              <a:rPr lang="en-US" sz="1900" i="1" dirty="0" smtClean="0"/>
              <a:t> </a:t>
            </a:r>
            <a:r>
              <a:rPr lang="en-US" sz="1900" i="1" dirty="0" err="1" smtClean="0"/>
              <a:t>mekanisme</a:t>
            </a:r>
            <a:r>
              <a:rPr lang="en-US" sz="1900" i="1" dirty="0" smtClean="0"/>
              <a:t> </a:t>
            </a:r>
            <a:r>
              <a:rPr lang="en-US" sz="1900" i="1" dirty="0" err="1" smtClean="0"/>
              <a:t>pertahanan</a:t>
            </a:r>
            <a:r>
              <a:rPr lang="en-US" sz="1900" i="1" dirty="0" smtClean="0"/>
              <a:t> </a:t>
            </a:r>
            <a:r>
              <a:rPr lang="en-US" sz="1900" i="1" dirty="0" err="1" smtClean="0"/>
              <a:t>tubuh</a:t>
            </a:r>
            <a:r>
              <a:rPr lang="en-US" sz="1900" i="1" dirty="0" smtClean="0"/>
              <a:t>. </a:t>
            </a:r>
            <a:r>
              <a:rPr lang="en-US" sz="1900" i="1" dirty="0" err="1" smtClean="0"/>
              <a:t>Jadi</a:t>
            </a:r>
            <a:r>
              <a:rPr lang="en-US" sz="1900" i="1" dirty="0" smtClean="0"/>
              <a:t>  </a:t>
            </a:r>
            <a:r>
              <a:rPr lang="en-US" sz="1900" i="1" dirty="0" err="1" smtClean="0"/>
              <a:t>ulangi</a:t>
            </a:r>
            <a:r>
              <a:rPr lang="en-US" sz="1900" i="1" dirty="0" smtClean="0"/>
              <a:t> </a:t>
            </a:r>
            <a:r>
              <a:rPr lang="en-US" sz="1900" i="1" dirty="0" err="1" smtClean="0"/>
              <a:t>pemakaiannya</a:t>
            </a:r>
            <a:r>
              <a:rPr lang="en-US" sz="1900" i="1" dirty="0" smtClean="0"/>
              <a:t>”.</a:t>
            </a:r>
          </a:p>
          <a:p>
            <a:pPr lvl="1"/>
            <a:r>
              <a:rPr lang="en-US" sz="1900" dirty="0" err="1" smtClean="0"/>
              <a:t>Jika</a:t>
            </a:r>
            <a:r>
              <a:rPr lang="en-US" sz="1900" dirty="0" smtClean="0"/>
              <a:t> </a:t>
            </a:r>
            <a:r>
              <a:rPr lang="en-US" sz="1900" dirty="0" err="1" smtClean="0"/>
              <a:t>memakai</a:t>
            </a:r>
            <a:r>
              <a:rPr lang="en-US" sz="1900" dirty="0" smtClean="0"/>
              <a:t> </a:t>
            </a:r>
            <a:r>
              <a:rPr lang="en-US" sz="1900" dirty="0" err="1" smtClean="0"/>
              <a:t>narkoba</a:t>
            </a:r>
            <a:r>
              <a:rPr lang="en-US" sz="1900" dirty="0" smtClean="0"/>
              <a:t> </a:t>
            </a:r>
            <a:r>
              <a:rPr lang="en-US" sz="1900" dirty="0" err="1" smtClean="0"/>
              <a:t>lai</a:t>
            </a:r>
            <a:r>
              <a:rPr lang="en-US" sz="1900" dirty="0" smtClean="0"/>
              <a:t>, </a:t>
            </a:r>
            <a:r>
              <a:rPr lang="en-US" sz="1900" dirty="0" err="1" smtClean="0"/>
              <a:t>kita</a:t>
            </a:r>
            <a:r>
              <a:rPr lang="en-US" sz="1900" dirty="0" smtClean="0"/>
              <a:t> </a:t>
            </a:r>
            <a:r>
              <a:rPr lang="en-US" sz="1900" dirty="0" err="1" smtClean="0"/>
              <a:t>kembali</a:t>
            </a:r>
            <a:r>
              <a:rPr lang="en-US" sz="1900" dirty="0" smtClean="0"/>
              <a:t> </a:t>
            </a:r>
            <a:r>
              <a:rPr lang="en-US" sz="1900" dirty="0" err="1" smtClean="0"/>
              <a:t>merasa</a:t>
            </a:r>
            <a:r>
              <a:rPr lang="en-US" sz="1900" dirty="0" smtClean="0"/>
              <a:t> </a:t>
            </a:r>
            <a:r>
              <a:rPr lang="en-US" sz="1900" dirty="0" err="1" smtClean="0"/>
              <a:t>nikmat</a:t>
            </a:r>
            <a:r>
              <a:rPr lang="en-US" sz="1900" dirty="0" smtClean="0"/>
              <a:t>, </a:t>
            </a:r>
            <a:r>
              <a:rPr lang="en-US" sz="1900" dirty="0" err="1" smtClean="0"/>
              <a:t>seolah-olah</a:t>
            </a:r>
            <a:r>
              <a:rPr lang="en-US" sz="1900" dirty="0" smtClean="0"/>
              <a:t> </a:t>
            </a:r>
            <a:r>
              <a:rPr lang="en-US" sz="1900" dirty="0" err="1" smtClean="0"/>
              <a:t>kebutuhan</a:t>
            </a:r>
            <a:r>
              <a:rPr lang="en-US" sz="1900" dirty="0" smtClean="0"/>
              <a:t> </a:t>
            </a:r>
            <a:r>
              <a:rPr lang="en-US" sz="1900" dirty="0" err="1" smtClean="0"/>
              <a:t>kita</a:t>
            </a:r>
            <a:r>
              <a:rPr lang="en-US" sz="1900" dirty="0" smtClean="0"/>
              <a:t> </a:t>
            </a:r>
            <a:r>
              <a:rPr lang="en-US" sz="1900" dirty="0" err="1" smtClean="0"/>
              <a:t>terpuaskan</a:t>
            </a:r>
            <a:r>
              <a:rPr lang="en-US" sz="1900" dirty="0" smtClean="0"/>
              <a:t>.</a:t>
            </a:r>
          </a:p>
          <a:p>
            <a:pPr lvl="1"/>
            <a:r>
              <a:rPr lang="en-US" sz="1900" dirty="0" err="1" smtClean="0"/>
              <a:t>Otak</a:t>
            </a:r>
            <a:r>
              <a:rPr lang="en-US" sz="1900" dirty="0" smtClean="0"/>
              <a:t> </a:t>
            </a:r>
            <a:r>
              <a:rPr lang="en-US" sz="1900" dirty="0" err="1" smtClean="0"/>
              <a:t>merekamnya</a:t>
            </a:r>
            <a:r>
              <a:rPr lang="en-US" sz="1900" dirty="0" smtClean="0"/>
              <a:t> </a:t>
            </a:r>
            <a:r>
              <a:rPr lang="en-US" sz="1900" dirty="0" err="1" smtClean="0"/>
              <a:t>sebagai</a:t>
            </a:r>
            <a:r>
              <a:rPr lang="en-US" sz="1900" dirty="0" smtClean="0"/>
              <a:t> </a:t>
            </a:r>
            <a:r>
              <a:rPr lang="en-US" sz="1900" dirty="0" err="1" smtClean="0"/>
              <a:t>salah</a:t>
            </a:r>
            <a:r>
              <a:rPr lang="en-US" sz="1900" dirty="0" smtClean="0"/>
              <a:t> </a:t>
            </a:r>
            <a:r>
              <a:rPr lang="en-US" sz="1900" dirty="0" err="1" smtClean="0"/>
              <a:t>satu</a:t>
            </a:r>
            <a:r>
              <a:rPr lang="en-US" sz="1900" dirty="0" smtClean="0"/>
              <a:t> yang </a:t>
            </a:r>
            <a:r>
              <a:rPr lang="en-US" sz="1900" dirty="0" err="1" smtClean="0"/>
              <a:t>harus</a:t>
            </a:r>
            <a:r>
              <a:rPr lang="en-US" sz="1900" dirty="0" smtClean="0"/>
              <a:t> </a:t>
            </a:r>
            <a:r>
              <a:rPr lang="en-US" sz="1900" dirty="0" err="1" smtClean="0"/>
              <a:t>kita</a:t>
            </a:r>
            <a:r>
              <a:rPr lang="en-US" sz="1900" dirty="0" smtClean="0"/>
              <a:t> </a:t>
            </a:r>
            <a:r>
              <a:rPr lang="en-US" sz="1900" dirty="0" err="1" smtClean="0"/>
              <a:t>cari</a:t>
            </a:r>
            <a:r>
              <a:rPr lang="en-US" sz="1900" dirty="0" smtClean="0"/>
              <a:t> </a:t>
            </a:r>
            <a:r>
              <a:rPr lang="en-US" sz="1900" dirty="0" err="1" smtClean="0"/>
              <a:t>sebagai</a:t>
            </a:r>
            <a:r>
              <a:rPr lang="en-US" sz="1900" dirty="0" smtClean="0"/>
              <a:t> </a:t>
            </a:r>
            <a:r>
              <a:rPr lang="en-US" sz="1900" dirty="0" err="1" smtClean="0"/>
              <a:t>prioritas</a:t>
            </a:r>
            <a:endParaRPr lang="en-US" sz="1900" dirty="0" smtClean="0"/>
          </a:p>
          <a:p>
            <a:pPr lvl="1"/>
            <a:r>
              <a:rPr lang="en-US" sz="1900" dirty="0" err="1" smtClean="0"/>
              <a:t>Akibatnya</a:t>
            </a:r>
            <a:r>
              <a:rPr lang="en-US" sz="1900" dirty="0" smtClean="0"/>
              <a:t>, </a:t>
            </a:r>
            <a:r>
              <a:rPr lang="en-US" sz="1900" dirty="0" err="1" smtClean="0"/>
              <a:t>otak</a:t>
            </a:r>
            <a:r>
              <a:rPr lang="en-US" sz="1900" dirty="0" smtClean="0"/>
              <a:t> </a:t>
            </a:r>
            <a:r>
              <a:rPr lang="en-US" sz="1900" dirty="0" err="1" smtClean="0"/>
              <a:t>membuat</a:t>
            </a:r>
            <a:r>
              <a:rPr lang="en-US" sz="1900" dirty="0" smtClean="0"/>
              <a:t> program </a:t>
            </a:r>
            <a:r>
              <a:rPr lang="en-US" sz="1900" dirty="0" err="1" smtClean="0"/>
              <a:t>salah</a:t>
            </a:r>
            <a:r>
              <a:rPr lang="en-US" sz="1900" dirty="0" smtClean="0"/>
              <a:t>, </a:t>
            </a:r>
            <a:r>
              <a:rPr lang="en-US" sz="1900" dirty="0" err="1" smtClean="0"/>
              <a:t>seolah-olah</a:t>
            </a:r>
            <a:r>
              <a:rPr lang="en-US" sz="1900" dirty="0" smtClean="0"/>
              <a:t> </a:t>
            </a:r>
            <a:r>
              <a:rPr lang="en-US" sz="1900" dirty="0" err="1" smtClean="0"/>
              <a:t>kita</a:t>
            </a:r>
            <a:r>
              <a:rPr lang="en-US" sz="1900" dirty="0" smtClean="0"/>
              <a:t> </a:t>
            </a:r>
            <a:r>
              <a:rPr lang="en-US" sz="1900" dirty="0" err="1" smtClean="0"/>
              <a:t>memerlukannya</a:t>
            </a:r>
            <a:r>
              <a:rPr lang="en-US" sz="1900" dirty="0"/>
              <a:t> </a:t>
            </a:r>
            <a:r>
              <a:rPr lang="en-US" sz="1900" dirty="0" err="1" smtClean="0"/>
              <a:t>sebagai</a:t>
            </a:r>
            <a:r>
              <a:rPr lang="en-US" sz="1900" dirty="0" smtClean="0"/>
              <a:t> </a:t>
            </a:r>
            <a:r>
              <a:rPr lang="en-US" sz="1900" dirty="0" err="1" smtClean="0"/>
              <a:t>mekanisme</a:t>
            </a:r>
            <a:r>
              <a:rPr lang="en-US" sz="1900" dirty="0" smtClean="0"/>
              <a:t> </a:t>
            </a:r>
            <a:r>
              <a:rPr lang="en-US" sz="1900" dirty="0" err="1" smtClean="0"/>
              <a:t>pertahanan</a:t>
            </a:r>
            <a:r>
              <a:rPr lang="en-US" sz="1900" dirty="0" smtClean="0"/>
              <a:t> </a:t>
            </a:r>
            <a:r>
              <a:rPr lang="en-US" sz="1900" dirty="0" err="1" smtClean="0"/>
              <a:t>diri</a:t>
            </a:r>
            <a:r>
              <a:rPr lang="en-US" sz="1900" dirty="0" smtClean="0"/>
              <a:t>, </a:t>
            </a:r>
            <a:r>
              <a:rPr lang="en-US" sz="1900" dirty="0" err="1" smtClean="0"/>
              <a:t>dan</a:t>
            </a:r>
            <a:r>
              <a:rPr lang="en-US" sz="1900" dirty="0" smtClean="0"/>
              <a:t> </a:t>
            </a:r>
            <a:r>
              <a:rPr lang="en-US" sz="1900" dirty="0" err="1" smtClean="0"/>
              <a:t>terjadilah</a:t>
            </a:r>
            <a:r>
              <a:rPr lang="en-US" sz="1900" dirty="0" smtClean="0"/>
              <a:t> </a:t>
            </a:r>
            <a:r>
              <a:rPr lang="en-US" sz="1900" dirty="0" err="1" smtClean="0"/>
              <a:t>kecanduan</a:t>
            </a:r>
            <a:r>
              <a:rPr lang="en-US" sz="1900" dirty="0" smtClean="0"/>
              <a:t>.</a:t>
            </a:r>
          </a:p>
        </p:txBody>
      </p:sp>
    </p:spTree>
    <p:extLst>
      <p:ext uri="{BB962C8B-B14F-4D97-AF65-F5344CB8AC3E}">
        <p14:creationId xmlns:p14="http://schemas.microsoft.com/office/powerpoint/2010/main" val="3241431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a:bodyPr>
          <a:lstStyle/>
          <a:p>
            <a:r>
              <a:rPr lang="en-US" sz="3500" dirty="0" err="1" smtClean="0"/>
              <a:t>Perubahan</a:t>
            </a:r>
            <a:r>
              <a:rPr lang="en-US" sz="3500" dirty="0" smtClean="0"/>
              <a:t> </a:t>
            </a:r>
            <a:r>
              <a:rPr lang="en-US" sz="3500" dirty="0" err="1" smtClean="0"/>
              <a:t>perasaan</a:t>
            </a:r>
            <a:r>
              <a:rPr lang="en-US" sz="3500" dirty="0" smtClean="0"/>
              <a:t> </a:t>
            </a:r>
            <a:r>
              <a:rPr lang="en-US" sz="3500" dirty="0" err="1" smtClean="0"/>
              <a:t>dan</a:t>
            </a:r>
            <a:r>
              <a:rPr lang="en-US" sz="3500" dirty="0" smtClean="0"/>
              <a:t> </a:t>
            </a:r>
            <a:r>
              <a:rPr lang="en-US" sz="3500" dirty="0" err="1" smtClean="0"/>
              <a:t>pola</a:t>
            </a:r>
            <a:r>
              <a:rPr lang="en-US" sz="3500" dirty="0" smtClean="0"/>
              <a:t> </a:t>
            </a:r>
            <a:r>
              <a:rPr lang="en-US" sz="3500" dirty="0" err="1" smtClean="0"/>
              <a:t>pikir</a:t>
            </a:r>
            <a:endParaRPr lang="en-US" sz="3500" dirty="0"/>
          </a:p>
        </p:txBody>
      </p:sp>
      <p:sp>
        <p:nvSpPr>
          <p:cNvPr id="3" name="Content Placeholder 2"/>
          <p:cNvSpPr>
            <a:spLocks noGrp="1"/>
          </p:cNvSpPr>
          <p:nvPr>
            <p:ph idx="1"/>
          </p:nvPr>
        </p:nvSpPr>
        <p:spPr>
          <a:xfrm>
            <a:off x="419100" y="1181100"/>
            <a:ext cx="11341100" cy="5295900"/>
          </a:xfrm>
        </p:spPr>
        <p:txBody>
          <a:bodyPr>
            <a:normAutofit lnSpcReduction="10000"/>
          </a:bodyPr>
          <a:lstStyle/>
          <a:p>
            <a:pPr>
              <a:lnSpc>
                <a:spcPct val="100000"/>
              </a:lnSpc>
              <a:spcBef>
                <a:spcPts val="800"/>
              </a:spcBef>
            </a:pPr>
            <a:r>
              <a:rPr lang="en-US" sz="2200" dirty="0" err="1" smtClean="0"/>
              <a:t>Perubahan</a:t>
            </a:r>
            <a:r>
              <a:rPr lang="en-US" sz="2200" dirty="0" smtClean="0"/>
              <a:t> </a:t>
            </a:r>
            <a:r>
              <a:rPr lang="en-US" sz="2200" dirty="0" err="1"/>
              <a:t>pada</a:t>
            </a:r>
            <a:r>
              <a:rPr lang="en-US" sz="2200" dirty="0"/>
              <a:t> </a:t>
            </a:r>
            <a:r>
              <a:rPr lang="en-US" sz="2200" dirty="0" err="1"/>
              <a:t>suasana</a:t>
            </a:r>
            <a:r>
              <a:rPr lang="en-US" sz="2200" dirty="0"/>
              <a:t> </a:t>
            </a:r>
            <a:r>
              <a:rPr lang="en-US" sz="2200" dirty="0" err="1"/>
              <a:t>hati</a:t>
            </a:r>
            <a:r>
              <a:rPr lang="en-US" sz="2200" dirty="0"/>
              <a:t>, </a:t>
            </a:r>
            <a:r>
              <a:rPr lang="en-US" sz="2200" dirty="0" err="1"/>
              <a:t>menenangkan</a:t>
            </a:r>
            <a:r>
              <a:rPr lang="en-US" sz="2200" dirty="0"/>
              <a:t>, </a:t>
            </a:r>
            <a:r>
              <a:rPr lang="en-US" sz="2200" dirty="0" err="1"/>
              <a:t>rileks</a:t>
            </a:r>
            <a:r>
              <a:rPr lang="en-US" sz="2200" dirty="0"/>
              <a:t>, </a:t>
            </a:r>
            <a:r>
              <a:rPr lang="en-US" sz="2200" dirty="0" err="1"/>
              <a:t>gembira</a:t>
            </a:r>
            <a:r>
              <a:rPr lang="en-US" sz="2200" dirty="0"/>
              <a:t>, </a:t>
            </a:r>
            <a:r>
              <a:rPr lang="en-US" sz="2200" dirty="0" err="1"/>
              <a:t>dan</a:t>
            </a:r>
            <a:r>
              <a:rPr lang="en-US" sz="2200" dirty="0"/>
              <a:t> rasa </a:t>
            </a:r>
            <a:r>
              <a:rPr lang="en-US" sz="2200" dirty="0" err="1"/>
              <a:t>bebas</a:t>
            </a:r>
            <a:endParaRPr lang="en-US" sz="2200" dirty="0"/>
          </a:p>
          <a:p>
            <a:pPr>
              <a:lnSpc>
                <a:spcPct val="100000"/>
              </a:lnSpc>
              <a:spcBef>
                <a:spcPts val="800"/>
              </a:spcBef>
            </a:pPr>
            <a:r>
              <a:rPr lang="en-US" sz="2200" dirty="0" err="1"/>
              <a:t>Perubahan</a:t>
            </a:r>
            <a:r>
              <a:rPr lang="en-US" sz="2200" dirty="0"/>
              <a:t> </a:t>
            </a:r>
            <a:r>
              <a:rPr lang="en-US" sz="2200" dirty="0" err="1"/>
              <a:t>pada</a:t>
            </a:r>
            <a:r>
              <a:rPr lang="en-US" sz="2200" dirty="0"/>
              <a:t> </a:t>
            </a:r>
            <a:r>
              <a:rPr lang="en-US" sz="2200" dirty="0" err="1"/>
              <a:t>pikiran</a:t>
            </a:r>
            <a:r>
              <a:rPr lang="en-US" sz="2200" dirty="0"/>
              <a:t>, </a:t>
            </a:r>
            <a:r>
              <a:rPr lang="en-US" sz="2200" dirty="0" err="1"/>
              <a:t>stres</a:t>
            </a:r>
            <a:r>
              <a:rPr lang="en-US" sz="2200" dirty="0"/>
              <a:t> </a:t>
            </a:r>
            <a:r>
              <a:rPr lang="en-US" sz="2200" dirty="0" err="1"/>
              <a:t>hilang</a:t>
            </a:r>
            <a:r>
              <a:rPr lang="en-US" sz="2200" dirty="0"/>
              <a:t> </a:t>
            </a:r>
            <a:r>
              <a:rPr lang="en-US" sz="2200" dirty="0" err="1"/>
              <a:t>dan</a:t>
            </a:r>
            <a:r>
              <a:rPr lang="en-US" sz="2200" dirty="0"/>
              <a:t> </a:t>
            </a:r>
            <a:r>
              <a:rPr lang="en-US" sz="2200" dirty="0" err="1"/>
              <a:t>meningkatkan</a:t>
            </a:r>
            <a:r>
              <a:rPr lang="en-US" sz="2200" dirty="0"/>
              <a:t> </a:t>
            </a:r>
            <a:r>
              <a:rPr lang="en-US" sz="2200" dirty="0" err="1"/>
              <a:t>khayal</a:t>
            </a:r>
            <a:endParaRPr lang="en-US" sz="2200" dirty="0"/>
          </a:p>
          <a:p>
            <a:pPr>
              <a:lnSpc>
                <a:spcPct val="100000"/>
              </a:lnSpc>
              <a:spcBef>
                <a:spcPts val="800"/>
              </a:spcBef>
            </a:pPr>
            <a:r>
              <a:rPr lang="en-US" sz="2200" dirty="0" err="1"/>
              <a:t>Perubahan</a:t>
            </a:r>
            <a:r>
              <a:rPr lang="en-US" sz="2200" dirty="0"/>
              <a:t> </a:t>
            </a:r>
            <a:r>
              <a:rPr lang="en-US" sz="2200" dirty="0" err="1"/>
              <a:t>pada</a:t>
            </a:r>
            <a:r>
              <a:rPr lang="en-US" sz="2200" dirty="0"/>
              <a:t> </a:t>
            </a:r>
            <a:r>
              <a:rPr lang="en-US" sz="2200" dirty="0" err="1"/>
              <a:t>perilaku</a:t>
            </a:r>
            <a:r>
              <a:rPr lang="en-US" sz="2200" dirty="0"/>
              <a:t>, </a:t>
            </a:r>
            <a:r>
              <a:rPr lang="en-US" sz="2200" dirty="0" err="1"/>
              <a:t>meningkatkan</a:t>
            </a:r>
            <a:r>
              <a:rPr lang="en-US" sz="2200" dirty="0"/>
              <a:t> </a:t>
            </a:r>
            <a:r>
              <a:rPr lang="en-US" sz="2200" dirty="0" err="1"/>
              <a:t>keakraban</a:t>
            </a:r>
            <a:r>
              <a:rPr lang="en-US" sz="2200" dirty="0"/>
              <a:t>, </a:t>
            </a:r>
            <a:r>
              <a:rPr lang="en-US" sz="2200" dirty="0" err="1"/>
              <a:t>menghambat</a:t>
            </a:r>
            <a:r>
              <a:rPr lang="en-US" sz="2200" dirty="0"/>
              <a:t> </a:t>
            </a:r>
            <a:r>
              <a:rPr lang="en-US" sz="2200" dirty="0" err="1"/>
              <a:t>nilai</a:t>
            </a:r>
            <a:r>
              <a:rPr lang="en-US" sz="2200" dirty="0"/>
              <a:t>, </a:t>
            </a:r>
            <a:r>
              <a:rPr lang="en-US" sz="2200" dirty="0" err="1"/>
              <a:t>dan</a:t>
            </a:r>
            <a:r>
              <a:rPr lang="en-US" sz="2200" dirty="0"/>
              <a:t> </a:t>
            </a:r>
            <a:r>
              <a:rPr lang="en-US" sz="2200" dirty="0" err="1"/>
              <a:t>lepas</a:t>
            </a:r>
            <a:r>
              <a:rPr lang="en-US" sz="2200" dirty="0"/>
              <a:t> </a:t>
            </a:r>
            <a:r>
              <a:rPr lang="en-US" sz="2200" dirty="0" err="1"/>
              <a:t>kendali</a:t>
            </a:r>
            <a:endParaRPr lang="en-US" sz="2200" dirty="0"/>
          </a:p>
          <a:p>
            <a:pPr>
              <a:lnSpc>
                <a:spcPct val="100000"/>
              </a:lnSpc>
              <a:spcBef>
                <a:spcPts val="800"/>
              </a:spcBef>
            </a:pPr>
            <a:r>
              <a:rPr lang="en-US" sz="2200" dirty="0" err="1" smtClean="0"/>
              <a:t>Terlepas</a:t>
            </a:r>
            <a:r>
              <a:rPr lang="en-US" sz="2200" dirty="0" smtClean="0"/>
              <a:t> </a:t>
            </a:r>
            <a:r>
              <a:rPr lang="en-US" sz="2200" dirty="0" err="1" smtClean="0"/>
              <a:t>dari</a:t>
            </a:r>
            <a:r>
              <a:rPr lang="en-US" sz="2200" dirty="0" smtClean="0"/>
              <a:t> </a:t>
            </a:r>
            <a:r>
              <a:rPr lang="en-US" sz="2200" dirty="0" err="1" smtClean="0"/>
              <a:t>dampak</a:t>
            </a:r>
            <a:r>
              <a:rPr lang="en-US" sz="2200" dirty="0" smtClean="0"/>
              <a:t> </a:t>
            </a:r>
            <a:r>
              <a:rPr lang="en-US" sz="2200" dirty="0" err="1" smtClean="0"/>
              <a:t>buruknya</a:t>
            </a:r>
            <a:r>
              <a:rPr lang="en-US" sz="2200" dirty="0" smtClean="0"/>
              <a:t>, </a:t>
            </a:r>
            <a:r>
              <a:rPr lang="en-US" sz="2200" dirty="0" err="1" smtClean="0"/>
              <a:t>harus</a:t>
            </a:r>
            <a:r>
              <a:rPr lang="en-US" sz="2200" dirty="0" smtClean="0"/>
              <a:t> </a:t>
            </a:r>
            <a:r>
              <a:rPr lang="en-US" sz="2200" dirty="0" err="1" smtClean="0"/>
              <a:t>diakui</a:t>
            </a:r>
            <a:r>
              <a:rPr lang="en-US" sz="2200" dirty="0" smtClean="0"/>
              <a:t> </a:t>
            </a:r>
            <a:r>
              <a:rPr lang="en-US" sz="2200" dirty="0" err="1" smtClean="0"/>
              <a:t>bahwa</a:t>
            </a:r>
            <a:r>
              <a:rPr lang="en-US" sz="2200" dirty="0" smtClean="0"/>
              <a:t> </a:t>
            </a:r>
            <a:r>
              <a:rPr lang="en-US" sz="2200" dirty="0" err="1" smtClean="0"/>
              <a:t>narkoba</a:t>
            </a:r>
            <a:r>
              <a:rPr lang="en-US" sz="2200" dirty="0" smtClean="0"/>
              <a:t> </a:t>
            </a:r>
            <a:r>
              <a:rPr lang="en-US" sz="2200" dirty="0" err="1" smtClean="0"/>
              <a:t>dan</a:t>
            </a:r>
            <a:r>
              <a:rPr lang="en-US" sz="2200" dirty="0" smtClean="0"/>
              <a:t> </a:t>
            </a:r>
            <a:r>
              <a:rPr lang="en-US" sz="2200" dirty="0" err="1" smtClean="0"/>
              <a:t>pengubah</a:t>
            </a:r>
            <a:r>
              <a:rPr lang="en-US" sz="2200" dirty="0" smtClean="0"/>
              <a:t> </a:t>
            </a:r>
            <a:r>
              <a:rPr lang="en-US" sz="2200" dirty="0" err="1" smtClean="0"/>
              <a:t>suasana</a:t>
            </a:r>
            <a:r>
              <a:rPr lang="en-US" sz="2200" dirty="0" smtClean="0"/>
              <a:t> </a:t>
            </a:r>
            <a:r>
              <a:rPr lang="en-US" sz="2200" dirty="0" err="1" smtClean="0"/>
              <a:t>hati</a:t>
            </a:r>
            <a:r>
              <a:rPr lang="en-US" sz="2200" dirty="0" smtClean="0"/>
              <a:t> </a:t>
            </a:r>
            <a:r>
              <a:rPr lang="en-US" sz="2200" dirty="0" err="1" smtClean="0"/>
              <a:t>lainnya</a:t>
            </a:r>
            <a:r>
              <a:rPr lang="en-US" sz="2200" dirty="0" smtClean="0"/>
              <a:t> </a:t>
            </a:r>
            <a:r>
              <a:rPr lang="en-US" sz="2200" dirty="0" err="1" smtClean="0"/>
              <a:t>dapat</a:t>
            </a:r>
            <a:r>
              <a:rPr lang="en-US" sz="2200" dirty="0" smtClean="0"/>
              <a:t> </a:t>
            </a:r>
            <a:r>
              <a:rPr lang="en-US" sz="2200" dirty="0" err="1" smtClean="0"/>
              <a:t>memenuhi</a:t>
            </a:r>
            <a:r>
              <a:rPr lang="en-US" sz="2200" dirty="0" smtClean="0"/>
              <a:t> SEBAGIAN </a:t>
            </a:r>
            <a:r>
              <a:rPr lang="en-US" sz="2200" dirty="0" err="1" smtClean="0"/>
              <a:t>kebutuhan</a:t>
            </a:r>
            <a:r>
              <a:rPr lang="en-US" sz="2200" dirty="0" smtClean="0"/>
              <a:t> </a:t>
            </a:r>
            <a:r>
              <a:rPr lang="en-US" sz="2200" dirty="0" err="1" smtClean="0"/>
              <a:t>manusia</a:t>
            </a:r>
            <a:r>
              <a:rPr lang="en-US" sz="2200" dirty="0" smtClean="0"/>
              <a:t>. </a:t>
            </a:r>
            <a:r>
              <a:rPr lang="en-US" sz="2200" dirty="0" err="1" smtClean="0"/>
              <a:t>Jika</a:t>
            </a:r>
            <a:r>
              <a:rPr lang="en-US" sz="2200" dirty="0" smtClean="0"/>
              <a:t> </a:t>
            </a:r>
            <a:r>
              <a:rPr lang="en-US" sz="2200" dirty="0" err="1" smtClean="0"/>
              <a:t>tidak</a:t>
            </a:r>
            <a:r>
              <a:rPr lang="en-US" sz="2200" dirty="0" smtClean="0"/>
              <a:t>, </a:t>
            </a:r>
            <a:r>
              <a:rPr lang="en-US" sz="2200" dirty="0" err="1" smtClean="0"/>
              <a:t>mereka</a:t>
            </a:r>
            <a:r>
              <a:rPr lang="en-US" sz="2200" dirty="0" smtClean="0"/>
              <a:t> </a:t>
            </a:r>
            <a:r>
              <a:rPr lang="en-US" sz="2200" dirty="0" err="1" smtClean="0"/>
              <a:t>tentu</a:t>
            </a:r>
            <a:r>
              <a:rPr lang="en-US" sz="2200" dirty="0" smtClean="0"/>
              <a:t> </a:t>
            </a:r>
            <a:r>
              <a:rPr lang="en-US" sz="2200" dirty="0" err="1" smtClean="0"/>
              <a:t>tidak</a:t>
            </a:r>
            <a:r>
              <a:rPr lang="en-US" sz="2200" dirty="0" smtClean="0"/>
              <a:t> </a:t>
            </a:r>
            <a:r>
              <a:rPr lang="en-US" sz="2200" dirty="0" err="1" smtClean="0"/>
              <a:t>akan</a:t>
            </a:r>
            <a:r>
              <a:rPr lang="en-US" sz="2200" dirty="0" smtClean="0"/>
              <a:t> </a:t>
            </a:r>
            <a:r>
              <a:rPr lang="en-US" sz="2200" dirty="0" err="1" smtClean="0"/>
              <a:t>berpaling</a:t>
            </a:r>
            <a:r>
              <a:rPr lang="en-US" sz="2200" dirty="0" smtClean="0"/>
              <a:t> </a:t>
            </a:r>
            <a:r>
              <a:rPr lang="en-US" sz="2000" dirty="0" err="1" smtClean="0"/>
              <a:t>kepada</a:t>
            </a:r>
            <a:r>
              <a:rPr lang="en-US" sz="2000" dirty="0" smtClean="0"/>
              <a:t> </a:t>
            </a:r>
            <a:r>
              <a:rPr lang="en-US" sz="2000" dirty="0" err="1" smtClean="0"/>
              <a:t>narkoba</a:t>
            </a:r>
            <a:r>
              <a:rPr lang="en-US" sz="2000" dirty="0" smtClean="0"/>
              <a:t> </a:t>
            </a:r>
            <a:r>
              <a:rPr lang="en-US" sz="2000" dirty="0" err="1" smtClean="0"/>
              <a:t>dan</a:t>
            </a:r>
            <a:r>
              <a:rPr lang="en-US" sz="2000" dirty="0" smtClean="0"/>
              <a:t> </a:t>
            </a:r>
            <a:r>
              <a:rPr lang="en-US" sz="2000" dirty="0" err="1" smtClean="0"/>
              <a:t>dapat</a:t>
            </a:r>
            <a:r>
              <a:rPr lang="en-US" sz="2000" dirty="0" smtClean="0"/>
              <a:t> </a:t>
            </a:r>
            <a:r>
              <a:rPr lang="en-US" sz="2000" dirty="0" err="1" smtClean="0"/>
              <a:t>kehilangan</a:t>
            </a:r>
            <a:r>
              <a:rPr lang="en-US" sz="2000" dirty="0" smtClean="0"/>
              <a:t> </a:t>
            </a:r>
            <a:r>
              <a:rPr lang="en-US" sz="2000" dirty="0" err="1" smtClean="0"/>
              <a:t>sekolah</a:t>
            </a:r>
            <a:r>
              <a:rPr lang="en-US" sz="2000" dirty="0" smtClean="0"/>
              <a:t>, </a:t>
            </a:r>
            <a:r>
              <a:rPr lang="en-US" sz="2000" dirty="0" err="1" smtClean="0"/>
              <a:t>pekerjaan</a:t>
            </a:r>
            <a:r>
              <a:rPr lang="en-US" sz="2000" dirty="0" smtClean="0"/>
              <a:t>, </a:t>
            </a:r>
            <a:r>
              <a:rPr lang="en-US" sz="2000" dirty="0" err="1" smtClean="0"/>
              <a:t>keluarga</a:t>
            </a:r>
            <a:r>
              <a:rPr lang="en-US" sz="2000" dirty="0" smtClean="0"/>
              <a:t>, </a:t>
            </a:r>
            <a:r>
              <a:rPr lang="en-US" sz="2000" dirty="0" err="1" smtClean="0"/>
              <a:t>dan</a:t>
            </a:r>
            <a:r>
              <a:rPr lang="en-US" sz="2000" dirty="0" smtClean="0"/>
              <a:t> </a:t>
            </a:r>
            <a:r>
              <a:rPr lang="en-US" sz="2000" dirty="0" err="1" smtClean="0"/>
              <a:t>teman</a:t>
            </a:r>
            <a:r>
              <a:rPr lang="en-US" sz="2000" dirty="0" smtClean="0"/>
              <a:t> </a:t>
            </a:r>
            <a:r>
              <a:rPr lang="en-US" sz="2000" dirty="0" err="1" smtClean="0"/>
              <a:t>hanya</a:t>
            </a:r>
            <a:r>
              <a:rPr lang="en-US" sz="2000" dirty="0" smtClean="0"/>
              <a:t> </a:t>
            </a:r>
            <a:r>
              <a:rPr lang="en-US" sz="2000" dirty="0" err="1" smtClean="0"/>
              <a:t>untuk</a:t>
            </a:r>
            <a:r>
              <a:rPr lang="en-US" sz="2000" dirty="0" smtClean="0"/>
              <a:t> </a:t>
            </a:r>
            <a:r>
              <a:rPr lang="en-US" sz="2000" dirty="0" err="1" smtClean="0"/>
              <a:t>narkoba</a:t>
            </a:r>
            <a:r>
              <a:rPr lang="en-US" sz="2000" dirty="0" smtClean="0"/>
              <a:t>.</a:t>
            </a:r>
          </a:p>
          <a:p>
            <a:pPr>
              <a:lnSpc>
                <a:spcPct val="100000"/>
              </a:lnSpc>
              <a:spcBef>
                <a:spcPts val="800"/>
              </a:spcBef>
            </a:pPr>
            <a:r>
              <a:rPr lang="en-US" sz="2000" dirty="0" err="1" smtClean="0"/>
              <a:t>Pengaruhnya</a:t>
            </a:r>
            <a:r>
              <a:rPr lang="en-US" sz="2000" dirty="0" smtClean="0"/>
              <a:t> </a:t>
            </a:r>
            <a:r>
              <a:rPr lang="en-US" sz="2000" dirty="0" err="1" smtClean="0"/>
              <a:t>terhadap</a:t>
            </a:r>
            <a:r>
              <a:rPr lang="en-US" sz="2000" dirty="0" smtClean="0"/>
              <a:t> </a:t>
            </a:r>
            <a:r>
              <a:rPr lang="en-US" sz="2000" dirty="0" err="1" smtClean="0"/>
              <a:t>perubahan</a:t>
            </a:r>
            <a:r>
              <a:rPr lang="en-US" sz="2000" dirty="0" smtClean="0"/>
              <a:t> </a:t>
            </a:r>
            <a:r>
              <a:rPr lang="en-US" sz="2000" dirty="0" err="1" smtClean="0"/>
              <a:t>suasana</a:t>
            </a:r>
            <a:r>
              <a:rPr lang="en-US" sz="2000" dirty="0" smtClean="0"/>
              <a:t> </a:t>
            </a:r>
            <a:r>
              <a:rPr lang="en-US" sz="2000" dirty="0" err="1" smtClean="0"/>
              <a:t>hati</a:t>
            </a:r>
            <a:r>
              <a:rPr lang="en-US" sz="2000" dirty="0" smtClean="0"/>
              <a:t> </a:t>
            </a:r>
            <a:r>
              <a:rPr lang="en-US" sz="2000" dirty="0" err="1" smtClean="0"/>
              <a:t>dan</a:t>
            </a:r>
            <a:r>
              <a:rPr lang="en-US" sz="2000" dirty="0" smtClean="0"/>
              <a:t> </a:t>
            </a:r>
            <a:r>
              <a:rPr lang="en-US" sz="2000" dirty="0" err="1" smtClean="0"/>
              <a:t>perilaku</a:t>
            </a:r>
            <a:endParaRPr lang="en-US" sz="2000" dirty="0" smtClean="0"/>
          </a:p>
          <a:p>
            <a:pPr lvl="1">
              <a:lnSpc>
                <a:spcPct val="100000"/>
              </a:lnSpc>
              <a:spcBef>
                <a:spcPts val="800"/>
              </a:spcBef>
            </a:pPr>
            <a:r>
              <a:rPr lang="en-US" sz="1600" dirty="0" err="1" smtClean="0"/>
              <a:t>Bebas</a:t>
            </a:r>
            <a:r>
              <a:rPr lang="en-US" sz="1600" dirty="0" smtClean="0"/>
              <a:t> </a:t>
            </a:r>
            <a:r>
              <a:rPr lang="en-US" sz="1600" dirty="0" err="1" smtClean="0"/>
              <a:t>dari</a:t>
            </a:r>
            <a:r>
              <a:rPr lang="en-US" sz="1600" dirty="0" smtClean="0"/>
              <a:t> rasa </a:t>
            </a:r>
            <a:r>
              <a:rPr lang="en-US" sz="1600" dirty="0" err="1" smtClean="0"/>
              <a:t>kesepian</a:t>
            </a:r>
            <a:r>
              <a:rPr lang="en-US" sz="1600" dirty="0" smtClean="0"/>
              <a:t>	 </a:t>
            </a:r>
            <a:r>
              <a:rPr lang="en-US" sz="1600" dirty="0" err="1" smtClean="0"/>
              <a:t>pada</a:t>
            </a:r>
            <a:r>
              <a:rPr lang="en-US" sz="1600" dirty="0" smtClean="0"/>
              <a:t> </a:t>
            </a:r>
            <a:r>
              <a:rPr lang="en-US" sz="1600" dirty="0" err="1" smtClean="0"/>
              <a:t>jangka</a:t>
            </a:r>
            <a:r>
              <a:rPr lang="en-US" sz="1600" dirty="0" smtClean="0"/>
              <a:t> </a:t>
            </a:r>
            <a:r>
              <a:rPr lang="en-US" sz="1600" dirty="0" err="1" smtClean="0"/>
              <a:t>pendek</a:t>
            </a:r>
            <a:r>
              <a:rPr lang="en-US" sz="1600" dirty="0" smtClean="0"/>
              <a:t>. Akan </a:t>
            </a:r>
            <a:r>
              <a:rPr lang="en-US" sz="1600" dirty="0" err="1" smtClean="0"/>
              <a:t>merasa</a:t>
            </a:r>
            <a:r>
              <a:rPr lang="en-US" sz="1600" dirty="0" smtClean="0"/>
              <a:t> </a:t>
            </a:r>
            <a:r>
              <a:rPr lang="en-US" sz="1600" dirty="0" err="1" smtClean="0"/>
              <a:t>terisolasi</a:t>
            </a:r>
            <a:r>
              <a:rPr lang="en-US" sz="1600" dirty="0" smtClean="0"/>
              <a:t> </a:t>
            </a:r>
            <a:r>
              <a:rPr lang="en-US" sz="1600" dirty="0" err="1" smtClean="0"/>
              <a:t>dan</a:t>
            </a:r>
            <a:r>
              <a:rPr lang="en-US" sz="1600" dirty="0" smtClean="0"/>
              <a:t> </a:t>
            </a:r>
            <a:r>
              <a:rPr lang="en-US" sz="1600" dirty="0" err="1" smtClean="0"/>
              <a:t>kesepian</a:t>
            </a:r>
            <a:r>
              <a:rPr lang="en-US" sz="1600" dirty="0" smtClean="0"/>
              <a:t> </a:t>
            </a:r>
            <a:r>
              <a:rPr lang="en-US" sz="1600" dirty="0" err="1" smtClean="0"/>
              <a:t>seperti</a:t>
            </a:r>
            <a:r>
              <a:rPr lang="en-US" sz="1600" dirty="0" smtClean="0"/>
              <a:t> jones </a:t>
            </a:r>
            <a:r>
              <a:rPr lang="en-US" sz="1600" dirty="0" err="1" smtClean="0"/>
              <a:t>pada</a:t>
            </a:r>
            <a:r>
              <a:rPr lang="en-US" sz="1600" dirty="0" smtClean="0"/>
              <a:t> </a:t>
            </a:r>
            <a:r>
              <a:rPr lang="en-US" sz="1600" dirty="0" err="1" smtClean="0"/>
              <a:t>masa</a:t>
            </a:r>
            <a:r>
              <a:rPr lang="en-US" sz="1600" dirty="0" smtClean="0"/>
              <a:t> </a:t>
            </a:r>
            <a:r>
              <a:rPr lang="en-US" sz="1600" dirty="0" err="1" smtClean="0"/>
              <a:t>mendatang</a:t>
            </a:r>
            <a:r>
              <a:rPr lang="en-US" sz="1600" dirty="0" smtClean="0"/>
              <a:t>.</a:t>
            </a:r>
          </a:p>
          <a:p>
            <a:pPr lvl="1">
              <a:lnSpc>
                <a:spcPct val="100000"/>
              </a:lnSpc>
              <a:spcBef>
                <a:spcPts val="800"/>
              </a:spcBef>
            </a:pPr>
            <a:r>
              <a:rPr lang="en-US" sz="1600" dirty="0" err="1" smtClean="0"/>
              <a:t>Bebas</a:t>
            </a:r>
            <a:r>
              <a:rPr lang="en-US" sz="1600" dirty="0" smtClean="0"/>
              <a:t> </a:t>
            </a:r>
            <a:r>
              <a:rPr lang="en-US" sz="1600" dirty="0" err="1" smtClean="0"/>
              <a:t>dari</a:t>
            </a:r>
            <a:r>
              <a:rPr lang="en-US" sz="1600" dirty="0" smtClean="0"/>
              <a:t> </a:t>
            </a:r>
            <a:r>
              <a:rPr lang="en-US" sz="1600" dirty="0" err="1" smtClean="0"/>
              <a:t>perasaan</a:t>
            </a:r>
            <a:r>
              <a:rPr lang="en-US" sz="1600" dirty="0" smtClean="0"/>
              <a:t> </a:t>
            </a:r>
            <a:r>
              <a:rPr lang="en-US" sz="1600" dirty="0" err="1" smtClean="0"/>
              <a:t>negatif</a:t>
            </a:r>
            <a:r>
              <a:rPr lang="en-US" sz="1600" dirty="0" smtClean="0"/>
              <a:t> lain    </a:t>
            </a:r>
            <a:r>
              <a:rPr lang="en-US" sz="1600" dirty="0" err="1" smtClean="0"/>
              <a:t>seperti</a:t>
            </a:r>
            <a:r>
              <a:rPr lang="en-US" sz="1600" dirty="0" smtClean="0"/>
              <a:t> </a:t>
            </a:r>
            <a:r>
              <a:rPr lang="en-US" sz="1600" dirty="0" err="1" smtClean="0"/>
              <a:t>kecewa</a:t>
            </a:r>
            <a:r>
              <a:rPr lang="en-US" sz="1600" dirty="0" smtClean="0"/>
              <a:t>, </a:t>
            </a:r>
            <a:r>
              <a:rPr lang="en-US" sz="1600" dirty="0" err="1" smtClean="0"/>
              <a:t>atau</a:t>
            </a:r>
            <a:r>
              <a:rPr lang="en-US" sz="1600" dirty="0" smtClean="0"/>
              <a:t> </a:t>
            </a:r>
            <a:r>
              <a:rPr lang="en-US" sz="1600" dirty="0" err="1" smtClean="0"/>
              <a:t>kehilangan</a:t>
            </a:r>
            <a:r>
              <a:rPr lang="en-US" sz="1600" dirty="0" smtClean="0"/>
              <a:t> </a:t>
            </a:r>
            <a:r>
              <a:rPr lang="en-US" sz="1600" dirty="0" err="1" smtClean="0"/>
              <a:t>makna</a:t>
            </a:r>
            <a:r>
              <a:rPr lang="en-US" sz="1600" dirty="0" smtClean="0"/>
              <a:t> </a:t>
            </a:r>
            <a:r>
              <a:rPr lang="en-US" sz="1600" dirty="0" err="1" smtClean="0"/>
              <a:t>dan</a:t>
            </a:r>
            <a:r>
              <a:rPr lang="en-US" sz="1600" dirty="0" smtClean="0"/>
              <a:t> </a:t>
            </a:r>
            <a:r>
              <a:rPr lang="en-US" sz="1600" dirty="0" err="1" smtClean="0"/>
              <a:t>tujuan</a:t>
            </a:r>
            <a:r>
              <a:rPr lang="en-US" sz="1600" dirty="0" smtClean="0"/>
              <a:t> </a:t>
            </a:r>
            <a:r>
              <a:rPr lang="en-US" sz="1600" dirty="0" err="1" smtClean="0"/>
              <a:t>hidup</a:t>
            </a:r>
            <a:r>
              <a:rPr lang="en-US" sz="1600" dirty="0" smtClean="0"/>
              <a:t>, </a:t>
            </a:r>
            <a:r>
              <a:rPr lang="en-US" sz="1600" dirty="0" err="1" smtClean="0"/>
              <a:t>serta</a:t>
            </a:r>
            <a:r>
              <a:rPr lang="en-US" sz="1600" dirty="0" smtClean="0"/>
              <a:t> </a:t>
            </a:r>
            <a:r>
              <a:rPr lang="en-US" sz="1600" dirty="0" err="1" smtClean="0"/>
              <a:t>konflik</a:t>
            </a:r>
            <a:r>
              <a:rPr lang="en-US" sz="1600" dirty="0" smtClean="0"/>
              <a:t> </a:t>
            </a:r>
            <a:r>
              <a:rPr lang="en-US" sz="1600" dirty="0" err="1" smtClean="0"/>
              <a:t>batin</a:t>
            </a:r>
            <a:r>
              <a:rPr lang="en-US" sz="1600" dirty="0" smtClean="0"/>
              <a:t> yang </a:t>
            </a:r>
            <a:r>
              <a:rPr lang="en-US" sz="1600" dirty="0" err="1" smtClean="0"/>
              <a:t>ditakutkan</a:t>
            </a:r>
            <a:r>
              <a:rPr lang="en-US" sz="1600" dirty="0" smtClean="0"/>
              <a:t>.</a:t>
            </a:r>
          </a:p>
          <a:p>
            <a:pPr lvl="1">
              <a:lnSpc>
                <a:spcPct val="100000"/>
              </a:lnSpc>
              <a:spcBef>
                <a:spcPts val="800"/>
              </a:spcBef>
            </a:pPr>
            <a:r>
              <a:rPr lang="en-US" sz="1600" dirty="0" err="1" smtClean="0"/>
              <a:t>Kenikmatan</a:t>
            </a:r>
            <a:r>
              <a:rPr lang="en-US" sz="1600" dirty="0" smtClean="0"/>
              <a:t> </a:t>
            </a:r>
            <a:r>
              <a:rPr lang="en-US" sz="1600" dirty="0" err="1" smtClean="0"/>
              <a:t>semu</a:t>
            </a:r>
            <a:endParaRPr lang="en-US" sz="1600" dirty="0" smtClean="0"/>
          </a:p>
          <a:p>
            <a:pPr lvl="1">
              <a:lnSpc>
                <a:spcPct val="100000"/>
              </a:lnSpc>
              <a:spcBef>
                <a:spcPts val="800"/>
              </a:spcBef>
            </a:pPr>
            <a:r>
              <a:rPr lang="en-US" sz="1600" dirty="0" err="1" smtClean="0"/>
              <a:t>Pengendalian</a:t>
            </a:r>
            <a:r>
              <a:rPr lang="en-US" sz="1600" dirty="0" smtClean="0"/>
              <a:t> </a:t>
            </a:r>
            <a:r>
              <a:rPr lang="en-US" sz="1600" dirty="0" err="1" smtClean="0"/>
              <a:t>semu</a:t>
            </a:r>
            <a:endParaRPr lang="en-US" sz="1600" dirty="0" smtClean="0"/>
          </a:p>
          <a:p>
            <a:pPr lvl="1">
              <a:lnSpc>
                <a:spcPct val="100000"/>
              </a:lnSpc>
              <a:spcBef>
                <a:spcPts val="800"/>
              </a:spcBef>
            </a:pPr>
            <a:r>
              <a:rPr lang="en-US" sz="1600" dirty="0" err="1" smtClean="0"/>
              <a:t>Krisis</a:t>
            </a:r>
            <a:r>
              <a:rPr lang="en-US" sz="1600" dirty="0" smtClean="0"/>
              <a:t> yang </a:t>
            </a:r>
            <a:r>
              <a:rPr lang="en-US" sz="1600" dirty="0" err="1" smtClean="0"/>
              <a:t>menetap</a:t>
            </a:r>
            <a:r>
              <a:rPr lang="en-US" sz="1600" dirty="0" smtClean="0"/>
              <a:t>; </a:t>
            </a:r>
            <a:r>
              <a:rPr lang="en-US" sz="1600" dirty="0" err="1" smtClean="0"/>
              <a:t>pecandu</a:t>
            </a:r>
            <a:r>
              <a:rPr lang="en-US" sz="1600" dirty="0" smtClean="0"/>
              <a:t> </a:t>
            </a:r>
            <a:r>
              <a:rPr lang="en-US" sz="1600" dirty="0" err="1" smtClean="0"/>
              <a:t>tidak</a:t>
            </a:r>
            <a:r>
              <a:rPr lang="en-US" sz="1600" dirty="0" smtClean="0"/>
              <a:t> </a:t>
            </a:r>
            <a:r>
              <a:rPr lang="en-US" sz="1600" dirty="0" err="1" smtClean="0"/>
              <a:t>ingin</a:t>
            </a:r>
            <a:r>
              <a:rPr lang="en-US" sz="1600" dirty="0" smtClean="0"/>
              <a:t> </a:t>
            </a:r>
            <a:r>
              <a:rPr lang="en-US" sz="1600" dirty="0" err="1" smtClean="0"/>
              <a:t>merasakan</a:t>
            </a:r>
            <a:r>
              <a:rPr lang="en-US" sz="1600" dirty="0" smtClean="0"/>
              <a:t> </a:t>
            </a:r>
            <a:r>
              <a:rPr lang="en-US" sz="1600" dirty="0" err="1" smtClean="0"/>
              <a:t>sakit</a:t>
            </a:r>
            <a:r>
              <a:rPr lang="en-US" sz="1600" dirty="0" smtClean="0"/>
              <a:t> yang </a:t>
            </a:r>
            <a:r>
              <a:rPr lang="en-US" sz="1600" dirty="0" err="1" smtClean="0"/>
              <a:t>sebenarnya</a:t>
            </a:r>
            <a:r>
              <a:rPr lang="en-US" sz="1600" dirty="0" smtClean="0"/>
              <a:t>, </a:t>
            </a:r>
            <a:r>
              <a:rPr lang="en-US" sz="1600" dirty="0" err="1" smtClean="0"/>
              <a:t>pada</a:t>
            </a:r>
            <a:r>
              <a:rPr lang="en-US" sz="1600" dirty="0" smtClean="0"/>
              <a:t> </a:t>
            </a:r>
            <a:r>
              <a:rPr lang="en-US" sz="1600" dirty="0" err="1" smtClean="0"/>
              <a:t>waktu</a:t>
            </a:r>
            <a:r>
              <a:rPr lang="en-US" sz="1600" dirty="0" smtClean="0"/>
              <a:t> yang </a:t>
            </a:r>
            <a:r>
              <a:rPr lang="en-US" sz="1600" dirty="0" err="1" smtClean="0"/>
              <a:t>bersamaan</a:t>
            </a:r>
            <a:r>
              <a:rPr lang="en-US" sz="1600" dirty="0" smtClean="0"/>
              <a:t> pula </a:t>
            </a:r>
            <a:r>
              <a:rPr lang="en-US" sz="1600" dirty="0" err="1" smtClean="0"/>
              <a:t>dia</a:t>
            </a:r>
            <a:r>
              <a:rPr lang="en-US" sz="1600" dirty="0" smtClean="0"/>
              <a:t> </a:t>
            </a:r>
            <a:r>
              <a:rPr lang="en-US" sz="1600" dirty="0" err="1" smtClean="0"/>
              <a:t>tidak</a:t>
            </a:r>
            <a:r>
              <a:rPr lang="en-US" sz="1600" dirty="0" smtClean="0"/>
              <a:t> </a:t>
            </a:r>
            <a:r>
              <a:rPr lang="en-US" sz="1600" dirty="0" err="1" smtClean="0"/>
              <a:t>ingin</a:t>
            </a:r>
            <a:r>
              <a:rPr lang="en-US" sz="1600" dirty="0" smtClean="0"/>
              <a:t> </a:t>
            </a:r>
            <a:r>
              <a:rPr lang="en-US" sz="1600" dirty="0" err="1" smtClean="0"/>
              <a:t>mati</a:t>
            </a:r>
            <a:r>
              <a:rPr lang="en-US" sz="1600" dirty="0" smtClean="0"/>
              <a:t> rasa</a:t>
            </a:r>
          </a:p>
          <a:p>
            <a:pPr lvl="1">
              <a:lnSpc>
                <a:spcPct val="100000"/>
              </a:lnSpc>
              <a:spcBef>
                <a:spcPts val="800"/>
              </a:spcBef>
            </a:pPr>
            <a:r>
              <a:rPr lang="en-US" sz="1600" dirty="0" err="1" smtClean="0"/>
              <a:t>Meningkatkan</a:t>
            </a:r>
            <a:r>
              <a:rPr lang="en-US" sz="1600" dirty="0" smtClean="0"/>
              <a:t> </a:t>
            </a:r>
            <a:r>
              <a:rPr lang="en-US" sz="1600" dirty="0" err="1" smtClean="0"/>
              <a:t>penampilan</a:t>
            </a:r>
            <a:r>
              <a:rPr lang="en-US" sz="1600" dirty="0" smtClean="0"/>
              <a:t>.</a:t>
            </a:r>
          </a:p>
          <a:p>
            <a:pPr lvl="1">
              <a:lnSpc>
                <a:spcPct val="100000"/>
              </a:lnSpc>
              <a:spcBef>
                <a:spcPts val="800"/>
              </a:spcBef>
            </a:pPr>
            <a:r>
              <a:rPr lang="en-US" sz="1600" dirty="0" err="1" smtClean="0"/>
              <a:t>Bebas</a:t>
            </a:r>
            <a:r>
              <a:rPr lang="en-US" sz="1600" dirty="0" smtClean="0"/>
              <a:t> </a:t>
            </a:r>
            <a:r>
              <a:rPr lang="en-US" sz="1600" dirty="0" err="1" smtClean="0"/>
              <a:t>dari</a:t>
            </a:r>
            <a:r>
              <a:rPr lang="en-US" sz="1600" dirty="0" smtClean="0"/>
              <a:t> </a:t>
            </a:r>
            <a:r>
              <a:rPr lang="en-US" sz="1600" dirty="0" err="1" smtClean="0"/>
              <a:t>perasaan</a:t>
            </a:r>
            <a:r>
              <a:rPr lang="en-US" sz="1600" dirty="0" smtClean="0"/>
              <a:t> </a:t>
            </a:r>
            <a:r>
              <a:rPr lang="en-US" sz="1600" dirty="0" err="1" smtClean="0"/>
              <a:t>waktu</a:t>
            </a:r>
            <a:r>
              <a:rPr lang="en-US" sz="1600" dirty="0" smtClean="0"/>
              <a:t>.</a:t>
            </a:r>
          </a:p>
        </p:txBody>
      </p:sp>
    </p:spTree>
    <p:extLst>
      <p:ext uri="{BB962C8B-B14F-4D97-AF65-F5344CB8AC3E}">
        <p14:creationId xmlns:p14="http://schemas.microsoft.com/office/powerpoint/2010/main" val="3960447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endParaRPr lang="en-US" sz="4000" dirty="0"/>
          </a:p>
        </p:txBody>
      </p:sp>
      <p:sp>
        <p:nvSpPr>
          <p:cNvPr id="3" name="Content Placeholder 2"/>
          <p:cNvSpPr>
            <a:spLocks noGrp="1"/>
          </p:cNvSpPr>
          <p:nvPr>
            <p:ph idx="1"/>
          </p:nvPr>
        </p:nvSpPr>
        <p:spPr>
          <a:xfrm>
            <a:off x="457200" y="1196788"/>
            <a:ext cx="11308976" cy="5298141"/>
          </a:xfrm>
        </p:spPr>
        <p:txBody>
          <a:bodyPr>
            <a:normAutofit fontScale="85000" lnSpcReduction="20000"/>
          </a:bodyPr>
          <a:lstStyle/>
          <a:p>
            <a:r>
              <a:rPr lang="en-US" sz="2300" dirty="0" smtClean="0"/>
              <a:t>Opioid</a:t>
            </a:r>
            <a:r>
              <a:rPr lang="id-ID" sz="2300" dirty="0" smtClean="0"/>
              <a:t>a</a:t>
            </a:r>
          </a:p>
          <a:p>
            <a:pPr lvl="1"/>
            <a:r>
              <a:rPr lang="id-ID" sz="1900" dirty="0" smtClean="0"/>
              <a:t>Jangka Pendek</a:t>
            </a:r>
          </a:p>
          <a:p>
            <a:pPr lvl="2"/>
            <a:r>
              <a:rPr lang="id-ID" sz="1500" dirty="0" smtClean="0"/>
              <a:t>Hilangnya rasa nyeri</a:t>
            </a:r>
          </a:p>
          <a:p>
            <a:pPr lvl="2"/>
            <a:r>
              <a:rPr lang="id-ID" sz="1500" dirty="0" smtClean="0"/>
              <a:t>Ketegangan berkurang</a:t>
            </a:r>
          </a:p>
          <a:p>
            <a:pPr lvl="2"/>
            <a:r>
              <a:rPr lang="id-ID" sz="1500" dirty="0" smtClean="0"/>
              <a:t>Rasa nyaman diikuti dengan  perasaan seperti mimpi dan rasa mengantuk.</a:t>
            </a:r>
          </a:p>
          <a:p>
            <a:pPr lvl="1"/>
            <a:r>
              <a:rPr lang="id-ID" sz="1900" dirty="0" smtClean="0"/>
              <a:t>Jangka Panjang</a:t>
            </a:r>
          </a:p>
          <a:p>
            <a:pPr lvl="2"/>
            <a:r>
              <a:rPr lang="id-ID" sz="1500" dirty="0" smtClean="0"/>
              <a:t>Ketergantungan</a:t>
            </a:r>
          </a:p>
          <a:p>
            <a:pPr lvl="2"/>
            <a:r>
              <a:rPr lang="id-ID" sz="1500" dirty="0" smtClean="0"/>
              <a:t>Meninggal karena </a:t>
            </a:r>
            <a:r>
              <a:rPr lang="id-ID" sz="1500" i="1" dirty="0" smtClean="0"/>
              <a:t>overdosis</a:t>
            </a:r>
          </a:p>
          <a:p>
            <a:r>
              <a:rPr lang="id-ID" sz="2300" dirty="0" smtClean="0"/>
              <a:t>Ganja</a:t>
            </a:r>
          </a:p>
          <a:p>
            <a:pPr lvl="1"/>
            <a:r>
              <a:rPr lang="id-ID" sz="1900" dirty="0" smtClean="0"/>
              <a:t>Jangka Pendek</a:t>
            </a:r>
          </a:p>
          <a:p>
            <a:pPr lvl="2"/>
            <a:r>
              <a:rPr lang="id-ID" sz="1500" dirty="0" smtClean="0"/>
              <a:t>Cemas, gembira</a:t>
            </a:r>
          </a:p>
          <a:p>
            <a:pPr lvl="2"/>
            <a:r>
              <a:rPr lang="id-ID" sz="1500" dirty="0" smtClean="0"/>
              <a:t>Banyak bicara, tertawa cekikikan</a:t>
            </a:r>
          </a:p>
          <a:p>
            <a:pPr lvl="2"/>
            <a:r>
              <a:rPr lang="id-ID" sz="1500" dirty="0" smtClean="0"/>
              <a:t>Halusinasi, dan berubahnya perasaan waktu dan ruang</a:t>
            </a:r>
          </a:p>
          <a:p>
            <a:pPr lvl="2"/>
            <a:r>
              <a:rPr lang="id-ID" sz="1500" dirty="0" smtClean="0"/>
              <a:t>Peningkatan denyut jantung, mata merah</a:t>
            </a:r>
          </a:p>
          <a:p>
            <a:pPr lvl="2"/>
            <a:r>
              <a:rPr lang="id-ID" sz="1500" dirty="0" smtClean="0"/>
              <a:t>Mulut dan tenggorokan kering, selera makan meningkat</a:t>
            </a:r>
          </a:p>
          <a:p>
            <a:pPr lvl="1"/>
            <a:r>
              <a:rPr lang="id-ID" sz="1900" dirty="0" smtClean="0"/>
              <a:t>Jangka Panjang</a:t>
            </a:r>
          </a:p>
          <a:p>
            <a:pPr lvl="2"/>
            <a:r>
              <a:rPr lang="id-ID" sz="1500" dirty="0" smtClean="0"/>
              <a:t>Daya pikir berkurang</a:t>
            </a:r>
          </a:p>
          <a:p>
            <a:pPr lvl="2"/>
            <a:r>
              <a:rPr lang="id-ID" sz="1500" dirty="0" smtClean="0"/>
              <a:t>Motivasi belasjar menurun</a:t>
            </a:r>
          </a:p>
          <a:p>
            <a:pPr lvl="2"/>
            <a:r>
              <a:rPr lang="id-ID" sz="1500" dirty="0" smtClean="0"/>
              <a:t>Kurang perhatian terhadap lingkungan sekitar</a:t>
            </a:r>
          </a:p>
          <a:p>
            <a:pPr lvl="2"/>
            <a:r>
              <a:rPr lang="id-ID" sz="1500" dirty="0" smtClean="0"/>
              <a:t>Daya tahan tubuh menurun</a:t>
            </a:r>
          </a:p>
          <a:p>
            <a:pPr lvl="2"/>
            <a:r>
              <a:rPr lang="id-ID" sz="1500" dirty="0" smtClean="0"/>
              <a:t>Mengurangi kesuburan</a:t>
            </a:r>
          </a:p>
          <a:p>
            <a:pPr lvl="2"/>
            <a:r>
              <a:rPr lang="id-ID" sz="1500" dirty="0" smtClean="0"/>
              <a:t>Peradangan paru-paru</a:t>
            </a:r>
          </a:p>
          <a:p>
            <a:pPr lvl="2"/>
            <a:r>
              <a:rPr lang="id-ID" sz="1500" dirty="0" smtClean="0"/>
              <a:t>Aliran darah ke jantung berkurang</a:t>
            </a:r>
          </a:p>
          <a:p>
            <a:pPr lvl="2"/>
            <a:r>
              <a:rPr lang="id-ID" sz="1500" dirty="0" smtClean="0"/>
              <a:t>Perubahan pada sel-sel otak</a:t>
            </a:r>
            <a:endParaRPr lang="id-ID" sz="1500" dirty="0"/>
          </a:p>
        </p:txBody>
      </p:sp>
    </p:spTree>
    <p:extLst>
      <p:ext uri="{BB962C8B-B14F-4D97-AF65-F5344CB8AC3E}">
        <p14:creationId xmlns:p14="http://schemas.microsoft.com/office/powerpoint/2010/main" val="2543974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r>
              <a:rPr lang="id-ID" sz="4000" dirty="0" smtClean="0"/>
              <a:t> II</a:t>
            </a:r>
            <a:endParaRPr lang="en-US" sz="4000" dirty="0"/>
          </a:p>
        </p:txBody>
      </p:sp>
      <p:sp>
        <p:nvSpPr>
          <p:cNvPr id="3" name="Content Placeholder 2"/>
          <p:cNvSpPr>
            <a:spLocks noGrp="1"/>
          </p:cNvSpPr>
          <p:nvPr>
            <p:ph idx="1"/>
          </p:nvPr>
        </p:nvSpPr>
        <p:spPr>
          <a:xfrm>
            <a:off x="457200" y="1196788"/>
            <a:ext cx="11308976" cy="5298141"/>
          </a:xfrm>
        </p:spPr>
        <p:txBody>
          <a:bodyPr>
            <a:normAutofit fontScale="85000" lnSpcReduction="20000"/>
          </a:bodyPr>
          <a:lstStyle/>
          <a:p>
            <a:r>
              <a:rPr lang="id-ID" sz="2300" dirty="0" smtClean="0"/>
              <a:t>Kokain</a:t>
            </a:r>
          </a:p>
          <a:p>
            <a:pPr lvl="1"/>
            <a:r>
              <a:rPr lang="id-ID" sz="1900" dirty="0" smtClean="0"/>
              <a:t>Jangka Pendek</a:t>
            </a:r>
          </a:p>
          <a:p>
            <a:pPr lvl="2"/>
            <a:r>
              <a:rPr lang="id-ID" sz="1500" dirty="0" smtClean="0"/>
              <a:t>Rasa percaya diri meningkat</a:t>
            </a:r>
          </a:p>
          <a:p>
            <a:pPr lvl="2"/>
            <a:r>
              <a:rPr lang="id-ID" sz="1500" dirty="0" smtClean="0"/>
              <a:t>Banyak bicara</a:t>
            </a:r>
          </a:p>
          <a:p>
            <a:pPr lvl="2"/>
            <a:r>
              <a:rPr lang="id-ID" sz="1500" dirty="0" smtClean="0"/>
              <a:t>Rasa lelah hilang</a:t>
            </a:r>
          </a:p>
          <a:p>
            <a:pPr lvl="2"/>
            <a:r>
              <a:rPr lang="id-ID" sz="1500" dirty="0" smtClean="0"/>
              <a:t>Kurangnya kebutuhan tidur</a:t>
            </a:r>
          </a:p>
          <a:p>
            <a:pPr lvl="2"/>
            <a:r>
              <a:rPr lang="id-ID" sz="1500" dirty="0" smtClean="0"/>
              <a:t>Nafsu berhubungan intim meningkat</a:t>
            </a:r>
          </a:p>
          <a:p>
            <a:pPr lvl="2"/>
            <a:r>
              <a:rPr lang="id-ID" sz="1500" dirty="0" smtClean="0"/>
              <a:t>Halusinasi visual dan taktil</a:t>
            </a:r>
          </a:p>
          <a:p>
            <a:pPr lvl="1"/>
            <a:r>
              <a:rPr lang="id-ID" sz="1900" dirty="0" smtClean="0"/>
              <a:t>Jangka Panjang</a:t>
            </a:r>
          </a:p>
          <a:p>
            <a:pPr lvl="2"/>
            <a:r>
              <a:rPr lang="id-ID" sz="1500" dirty="0" smtClean="0"/>
              <a:t>Kurang gizi</a:t>
            </a:r>
          </a:p>
          <a:p>
            <a:pPr lvl="2"/>
            <a:r>
              <a:rPr lang="id-ID" sz="1500" dirty="0" smtClean="0"/>
              <a:t>Anemia</a:t>
            </a:r>
          </a:p>
          <a:p>
            <a:pPr lvl="2"/>
            <a:r>
              <a:rPr lang="id-ID" sz="1500" dirty="0" smtClean="0"/>
              <a:t>Sekat hidung berubang</a:t>
            </a:r>
          </a:p>
          <a:p>
            <a:pPr lvl="2"/>
            <a:r>
              <a:rPr lang="id-ID" sz="1500" dirty="0" smtClean="0"/>
              <a:t>Gangguan jiwa psikotik</a:t>
            </a:r>
          </a:p>
          <a:p>
            <a:r>
              <a:rPr lang="id-ID" sz="2300" dirty="0" smtClean="0"/>
              <a:t>Alkohol</a:t>
            </a:r>
          </a:p>
          <a:p>
            <a:pPr lvl="1"/>
            <a:r>
              <a:rPr lang="id-ID" sz="1900" dirty="0" smtClean="0"/>
              <a:t>Jangka Pendek</a:t>
            </a:r>
          </a:p>
          <a:p>
            <a:pPr lvl="2"/>
            <a:r>
              <a:rPr lang="id-ID" sz="1500" dirty="0" smtClean="0"/>
              <a:t>Mabuk, jalan sempoyongan</a:t>
            </a:r>
          </a:p>
          <a:p>
            <a:pPr lvl="2"/>
            <a:r>
              <a:rPr lang="id-ID" sz="1500" dirty="0" smtClean="0"/>
              <a:t>Bicara cadel, berbuat asusila</a:t>
            </a:r>
          </a:p>
          <a:p>
            <a:pPr lvl="2"/>
            <a:r>
              <a:rPr lang="id-ID" sz="1500" dirty="0" smtClean="0"/>
              <a:t>Ketidakmampuan belajar dan mengingat, kecelakaan.</a:t>
            </a:r>
          </a:p>
          <a:p>
            <a:pPr lvl="1"/>
            <a:r>
              <a:rPr lang="id-ID" sz="1900" dirty="0" smtClean="0"/>
              <a:t>Jangka Panjang</a:t>
            </a:r>
          </a:p>
          <a:p>
            <a:pPr lvl="2"/>
            <a:r>
              <a:rPr lang="id-ID" sz="1500" dirty="0" smtClean="0"/>
              <a:t>Kerusakan hati, kelenjar getah lambung, saraf tepi, otak,</a:t>
            </a:r>
          </a:p>
          <a:p>
            <a:pPr lvl="2"/>
            <a:r>
              <a:rPr lang="id-ID" sz="1500" dirty="0" smtClean="0"/>
              <a:t>Gangguna jantung, </a:t>
            </a:r>
          </a:p>
          <a:p>
            <a:pPr lvl="2"/>
            <a:r>
              <a:rPr lang="id-ID" sz="1500" dirty="0" smtClean="0"/>
              <a:t>Pengingkatan resiko kanker,</a:t>
            </a:r>
          </a:p>
          <a:p>
            <a:pPr lvl="2"/>
            <a:r>
              <a:rPr lang="id-ID" sz="1500" dirty="0" smtClean="0"/>
              <a:t>Bayi terlahir tak sempurna dari ibu pecandu</a:t>
            </a:r>
            <a:endParaRPr lang="id-ID" sz="1500" dirty="0"/>
          </a:p>
        </p:txBody>
      </p:sp>
    </p:spTree>
    <p:extLst>
      <p:ext uri="{BB962C8B-B14F-4D97-AF65-F5344CB8AC3E}">
        <p14:creationId xmlns:p14="http://schemas.microsoft.com/office/powerpoint/2010/main" val="601033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r>
              <a:rPr lang="id-ID" sz="4000" dirty="0" smtClean="0"/>
              <a:t> III</a:t>
            </a:r>
            <a:endParaRPr lang="en-US" sz="4000" dirty="0"/>
          </a:p>
        </p:txBody>
      </p:sp>
      <p:sp>
        <p:nvSpPr>
          <p:cNvPr id="3" name="Content Placeholder 2"/>
          <p:cNvSpPr>
            <a:spLocks noGrp="1"/>
          </p:cNvSpPr>
          <p:nvPr>
            <p:ph idx="1"/>
          </p:nvPr>
        </p:nvSpPr>
        <p:spPr>
          <a:xfrm>
            <a:off x="457200" y="1196788"/>
            <a:ext cx="11308976" cy="5298141"/>
          </a:xfrm>
        </p:spPr>
        <p:txBody>
          <a:bodyPr>
            <a:normAutofit fontScale="85000" lnSpcReduction="20000"/>
          </a:bodyPr>
          <a:lstStyle/>
          <a:p>
            <a:r>
              <a:rPr lang="id-ID" sz="2300" dirty="0" smtClean="0"/>
              <a:t>Golongan Amfetamin</a:t>
            </a:r>
          </a:p>
          <a:p>
            <a:pPr lvl="1"/>
            <a:r>
              <a:rPr lang="id-ID" sz="1900" dirty="0" smtClean="0"/>
              <a:t>Jangka Pendek</a:t>
            </a:r>
          </a:p>
          <a:p>
            <a:pPr lvl="2"/>
            <a:r>
              <a:rPr lang="id-ID" sz="1500" dirty="0" smtClean="0"/>
              <a:t>Terjaga semalaman, rasa riang, </a:t>
            </a:r>
            <a:r>
              <a:rPr lang="id-ID" sz="1500" i="1" dirty="0" smtClean="0"/>
              <a:t>flying in the sky</a:t>
            </a:r>
            <a:r>
              <a:rPr lang="id-ID" sz="1500" dirty="0" smtClean="0"/>
              <a:t>, nyaman,</a:t>
            </a:r>
          </a:p>
          <a:p>
            <a:pPr lvl="2"/>
            <a:r>
              <a:rPr lang="id-ID" sz="1500" dirty="0" smtClean="0"/>
              <a:t>Meningkatkan keakraban.</a:t>
            </a:r>
          </a:p>
          <a:p>
            <a:pPr lvl="2"/>
            <a:r>
              <a:rPr lang="id-ID" sz="1500" dirty="0" smtClean="0"/>
              <a:t>Setelah itu timbul rasa tidak enak, murung, ilangnya nafsu makan,</a:t>
            </a:r>
          </a:p>
          <a:p>
            <a:pPr lvl="2"/>
            <a:r>
              <a:rPr lang="id-ID" sz="1500" dirty="0" smtClean="0"/>
              <a:t>Berkeringat, haus,, rahang kaku dan bergerak-gerak, gemeteran, jantung berdebar,</a:t>
            </a:r>
          </a:p>
          <a:p>
            <a:pPr lvl="2"/>
            <a:r>
              <a:rPr lang="id-ID" sz="1500" dirty="0" smtClean="0"/>
              <a:t>Naiknya tekanan darah.</a:t>
            </a:r>
          </a:p>
          <a:p>
            <a:pPr lvl="1"/>
            <a:r>
              <a:rPr lang="id-ID" sz="1900" dirty="0" smtClean="0"/>
              <a:t>Jangka Panjang</a:t>
            </a:r>
          </a:p>
          <a:p>
            <a:pPr lvl="2"/>
            <a:r>
              <a:rPr lang="id-ID" sz="1500" dirty="0" smtClean="0"/>
              <a:t>Kurang gizi</a:t>
            </a:r>
          </a:p>
          <a:p>
            <a:pPr lvl="2"/>
            <a:r>
              <a:rPr lang="id-ID" sz="1500" dirty="0" smtClean="0"/>
              <a:t>Anemia</a:t>
            </a:r>
          </a:p>
          <a:p>
            <a:pPr lvl="2"/>
            <a:r>
              <a:rPr lang="id-ID" sz="1500" dirty="0" smtClean="0"/>
              <a:t>Penyakit jantung</a:t>
            </a:r>
          </a:p>
          <a:p>
            <a:pPr lvl="2"/>
            <a:r>
              <a:rPr lang="id-ID" sz="1500" dirty="0" smtClean="0"/>
              <a:t>Gangguan jiwa psikotik</a:t>
            </a:r>
          </a:p>
          <a:p>
            <a:pPr lvl="2"/>
            <a:r>
              <a:rPr lang="id-ID" sz="1500" dirty="0" smtClean="0"/>
              <a:t>Dapat menyebabkan kematian yang diakiabatkan dari pecahnya pembuluh darah otak.</a:t>
            </a:r>
          </a:p>
          <a:p>
            <a:r>
              <a:rPr lang="id-ID" sz="2300" dirty="0" smtClean="0"/>
              <a:t>Halusinogen</a:t>
            </a:r>
          </a:p>
          <a:p>
            <a:pPr lvl="1"/>
            <a:r>
              <a:rPr lang="id-ID" sz="1900" dirty="0" smtClean="0"/>
              <a:t>Jangka Pendek</a:t>
            </a:r>
          </a:p>
          <a:p>
            <a:pPr lvl="2"/>
            <a:r>
              <a:rPr lang="id-ID" sz="1500" dirty="0" smtClean="0"/>
              <a:t>Flashback kenangan bersama mantan secara berulang</a:t>
            </a:r>
          </a:p>
          <a:p>
            <a:pPr lvl="2"/>
            <a:r>
              <a:rPr lang="id-ID" sz="1500" dirty="0" smtClean="0"/>
              <a:t>Pupil melebar, insomnia, tidak nafsu makan,</a:t>
            </a:r>
          </a:p>
          <a:p>
            <a:pPr lvl="2"/>
            <a:r>
              <a:rPr lang="id-ID" sz="1500" dirty="0" smtClean="0"/>
              <a:t>Suhu tubuh meningkat, berkeringat, denyut nadi dan tekanan darah naik.</a:t>
            </a:r>
          </a:p>
          <a:p>
            <a:pPr lvl="2"/>
            <a:r>
              <a:rPr lang="id-ID" sz="1500" dirty="0"/>
              <a:t>Koordinasi otot </a:t>
            </a:r>
            <a:r>
              <a:rPr lang="id-ID" sz="1500" dirty="0" smtClean="0"/>
              <a:t>terganggu dan tremor.</a:t>
            </a:r>
          </a:p>
          <a:p>
            <a:pPr lvl="1"/>
            <a:r>
              <a:rPr lang="id-ID" sz="1900" dirty="0" smtClean="0"/>
              <a:t>Jangka  Panjang</a:t>
            </a:r>
          </a:p>
          <a:p>
            <a:pPr lvl="2"/>
            <a:r>
              <a:rPr lang="id-ID" sz="1500" dirty="0" smtClean="0"/>
              <a:t>Merusak sel otak</a:t>
            </a:r>
          </a:p>
          <a:p>
            <a:pPr lvl="2"/>
            <a:r>
              <a:rPr lang="id-ID" sz="1500" dirty="0" smtClean="0"/>
              <a:t>Gangguan daya ingat dan pemusatan perhatian</a:t>
            </a:r>
          </a:p>
          <a:p>
            <a:pPr lvl="2"/>
            <a:r>
              <a:rPr lang="id-ID" sz="1500" dirty="0" smtClean="0"/>
              <a:t>Meningkatnya resiko kejang</a:t>
            </a:r>
          </a:p>
          <a:p>
            <a:pPr lvl="2"/>
            <a:r>
              <a:rPr lang="id-ID" sz="1500" dirty="0" smtClean="0"/>
              <a:t>Kegagalan pernapasan dan jantung.</a:t>
            </a:r>
          </a:p>
        </p:txBody>
      </p:sp>
    </p:spTree>
    <p:extLst>
      <p:ext uri="{BB962C8B-B14F-4D97-AF65-F5344CB8AC3E}">
        <p14:creationId xmlns:p14="http://schemas.microsoft.com/office/powerpoint/2010/main" val="1000086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r>
              <a:rPr lang="id-ID" sz="4000" dirty="0" smtClean="0"/>
              <a:t> III</a:t>
            </a:r>
            <a:endParaRPr lang="en-US" sz="4000" dirty="0"/>
          </a:p>
        </p:txBody>
      </p:sp>
      <p:sp>
        <p:nvSpPr>
          <p:cNvPr id="3" name="Content Placeholder 2"/>
          <p:cNvSpPr>
            <a:spLocks noGrp="1"/>
          </p:cNvSpPr>
          <p:nvPr>
            <p:ph idx="1"/>
          </p:nvPr>
        </p:nvSpPr>
        <p:spPr>
          <a:xfrm>
            <a:off x="457200" y="1196788"/>
            <a:ext cx="11308976" cy="5298141"/>
          </a:xfrm>
        </p:spPr>
        <p:txBody>
          <a:bodyPr>
            <a:normAutofit fontScale="85000" lnSpcReduction="20000"/>
          </a:bodyPr>
          <a:lstStyle/>
          <a:p>
            <a:r>
              <a:rPr lang="id-ID" sz="2300" dirty="0" smtClean="0"/>
              <a:t>Golongan Amfetamin</a:t>
            </a:r>
          </a:p>
          <a:p>
            <a:pPr lvl="1"/>
            <a:r>
              <a:rPr lang="id-ID" sz="1900" dirty="0" smtClean="0"/>
              <a:t>Jangka Pendek</a:t>
            </a:r>
          </a:p>
          <a:p>
            <a:pPr lvl="2"/>
            <a:r>
              <a:rPr lang="id-ID" sz="1500" dirty="0" smtClean="0"/>
              <a:t>Terjaga semalaman, rasa riang, </a:t>
            </a:r>
            <a:r>
              <a:rPr lang="id-ID" sz="1500" i="1" dirty="0" smtClean="0"/>
              <a:t>flying in the sky</a:t>
            </a:r>
            <a:r>
              <a:rPr lang="id-ID" sz="1500" dirty="0" smtClean="0"/>
              <a:t>, nyaman,</a:t>
            </a:r>
          </a:p>
          <a:p>
            <a:pPr lvl="2"/>
            <a:r>
              <a:rPr lang="id-ID" sz="1500" dirty="0" smtClean="0"/>
              <a:t>Meningkatkan keakraban.</a:t>
            </a:r>
          </a:p>
          <a:p>
            <a:pPr lvl="2"/>
            <a:r>
              <a:rPr lang="id-ID" sz="1500" dirty="0" smtClean="0"/>
              <a:t>Setelah itu timbul rasa tidak enak, murung, ilangnya nafsu makan,</a:t>
            </a:r>
          </a:p>
          <a:p>
            <a:pPr lvl="2"/>
            <a:r>
              <a:rPr lang="id-ID" sz="1500" dirty="0" smtClean="0"/>
              <a:t>Berkeringat, haus,, rahang kaku dan bergerak-gerak, gemeteran, jantung berdebar,</a:t>
            </a:r>
          </a:p>
          <a:p>
            <a:pPr lvl="2"/>
            <a:r>
              <a:rPr lang="id-ID" sz="1500" dirty="0" smtClean="0"/>
              <a:t>Naiknya tekanan darah.</a:t>
            </a:r>
          </a:p>
          <a:p>
            <a:pPr lvl="1"/>
            <a:r>
              <a:rPr lang="id-ID" sz="1900" dirty="0" smtClean="0"/>
              <a:t>Jangka Panjang</a:t>
            </a:r>
          </a:p>
          <a:p>
            <a:pPr lvl="2"/>
            <a:r>
              <a:rPr lang="id-ID" sz="1500" dirty="0" smtClean="0"/>
              <a:t>Kurang gizi</a:t>
            </a:r>
          </a:p>
          <a:p>
            <a:pPr lvl="2"/>
            <a:r>
              <a:rPr lang="id-ID" sz="1500" dirty="0" smtClean="0"/>
              <a:t>Anemia</a:t>
            </a:r>
          </a:p>
          <a:p>
            <a:pPr lvl="2"/>
            <a:r>
              <a:rPr lang="id-ID" sz="1500" dirty="0" smtClean="0"/>
              <a:t>Penyakit jantung</a:t>
            </a:r>
          </a:p>
          <a:p>
            <a:pPr lvl="2"/>
            <a:r>
              <a:rPr lang="id-ID" sz="1500" dirty="0" smtClean="0"/>
              <a:t>Gangguan jiwa psikotik</a:t>
            </a:r>
          </a:p>
          <a:p>
            <a:pPr lvl="2"/>
            <a:r>
              <a:rPr lang="id-ID" sz="1500" dirty="0" smtClean="0"/>
              <a:t>Dapat menyebabkan kematian yang diakiabatkan dari pecahnya pembuluh darah otak.</a:t>
            </a:r>
          </a:p>
          <a:p>
            <a:r>
              <a:rPr lang="id-ID" sz="2300" dirty="0" smtClean="0"/>
              <a:t>Halusinogen</a:t>
            </a:r>
          </a:p>
          <a:p>
            <a:pPr lvl="1"/>
            <a:r>
              <a:rPr lang="id-ID" sz="1900" dirty="0" smtClean="0"/>
              <a:t>Jangka Pendek</a:t>
            </a:r>
          </a:p>
          <a:p>
            <a:pPr lvl="2"/>
            <a:r>
              <a:rPr lang="id-ID" sz="1500" dirty="0" smtClean="0"/>
              <a:t>Flashback kenangan bersama mantan secara berulang</a:t>
            </a:r>
          </a:p>
          <a:p>
            <a:pPr lvl="2"/>
            <a:r>
              <a:rPr lang="id-ID" sz="1500" dirty="0" smtClean="0"/>
              <a:t>Pupil melebar, insomnia, tidak nafsu makan,</a:t>
            </a:r>
          </a:p>
          <a:p>
            <a:pPr lvl="2"/>
            <a:r>
              <a:rPr lang="id-ID" sz="1500" dirty="0" smtClean="0"/>
              <a:t>Suhu tubuh meningkat, berkeringat, denyut nadi dan tekanan darah naik.</a:t>
            </a:r>
          </a:p>
          <a:p>
            <a:pPr lvl="2"/>
            <a:r>
              <a:rPr lang="id-ID" sz="1500" dirty="0"/>
              <a:t>Koordinasi otot </a:t>
            </a:r>
            <a:r>
              <a:rPr lang="id-ID" sz="1500" dirty="0" smtClean="0"/>
              <a:t>terganggu dan tremor.</a:t>
            </a:r>
          </a:p>
          <a:p>
            <a:pPr lvl="1"/>
            <a:r>
              <a:rPr lang="id-ID" sz="1900" dirty="0" smtClean="0"/>
              <a:t>Jangka  Panjang</a:t>
            </a:r>
          </a:p>
          <a:p>
            <a:pPr lvl="2"/>
            <a:r>
              <a:rPr lang="id-ID" sz="1500" dirty="0" smtClean="0"/>
              <a:t>Merusak sel otak</a:t>
            </a:r>
          </a:p>
          <a:p>
            <a:pPr lvl="2"/>
            <a:r>
              <a:rPr lang="id-ID" sz="1500" dirty="0" smtClean="0"/>
              <a:t>Gangguan daya ingat dan pemusatan perhatian</a:t>
            </a:r>
          </a:p>
          <a:p>
            <a:pPr lvl="2"/>
            <a:r>
              <a:rPr lang="id-ID" sz="1500" dirty="0" smtClean="0"/>
              <a:t>Meningkatnya resiko kejang</a:t>
            </a:r>
          </a:p>
          <a:p>
            <a:pPr lvl="2"/>
            <a:r>
              <a:rPr lang="id-ID" sz="1500" dirty="0" smtClean="0"/>
              <a:t>Kegagalan pernapasan dan jantung.</a:t>
            </a:r>
          </a:p>
        </p:txBody>
      </p:sp>
    </p:spTree>
    <p:extLst>
      <p:ext uri="{BB962C8B-B14F-4D97-AF65-F5344CB8AC3E}">
        <p14:creationId xmlns:p14="http://schemas.microsoft.com/office/powerpoint/2010/main" val="2859013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3"/>
          </a:xfrm>
        </p:spPr>
        <p:txBody>
          <a:bodyPr>
            <a:normAutofit/>
          </a:bodyPr>
          <a:lstStyle/>
          <a:p>
            <a:pPr algn="ctr"/>
            <a:r>
              <a:rPr lang="en-US" sz="4000" dirty="0" err="1" smtClean="0"/>
              <a:t>Pengaruh</a:t>
            </a:r>
            <a:r>
              <a:rPr lang="en-US" sz="4000" dirty="0" smtClean="0"/>
              <a:t> </a:t>
            </a:r>
            <a:r>
              <a:rPr lang="en-US" sz="4000" dirty="0" err="1" smtClean="0"/>
              <a:t>Berbagai</a:t>
            </a:r>
            <a:r>
              <a:rPr lang="en-US" sz="4000" dirty="0" smtClean="0"/>
              <a:t> </a:t>
            </a:r>
            <a:r>
              <a:rPr lang="en-US" sz="4000" dirty="0" err="1" smtClean="0"/>
              <a:t>Jenis</a:t>
            </a:r>
            <a:r>
              <a:rPr lang="en-US" sz="4000" dirty="0" smtClean="0"/>
              <a:t> </a:t>
            </a:r>
            <a:r>
              <a:rPr lang="en-US" sz="4000" dirty="0" err="1" smtClean="0"/>
              <a:t>Narkoba</a:t>
            </a:r>
            <a:r>
              <a:rPr lang="id-ID" sz="4000" dirty="0" smtClean="0"/>
              <a:t> IV</a:t>
            </a:r>
            <a:endParaRPr lang="en-US" sz="4000" dirty="0"/>
          </a:p>
        </p:txBody>
      </p:sp>
      <p:sp>
        <p:nvSpPr>
          <p:cNvPr id="3" name="Content Placeholder 2"/>
          <p:cNvSpPr>
            <a:spLocks noGrp="1"/>
          </p:cNvSpPr>
          <p:nvPr>
            <p:ph idx="1"/>
          </p:nvPr>
        </p:nvSpPr>
        <p:spPr>
          <a:xfrm>
            <a:off x="457200" y="1196788"/>
            <a:ext cx="11308976" cy="5298141"/>
          </a:xfrm>
        </p:spPr>
        <p:txBody>
          <a:bodyPr>
            <a:normAutofit fontScale="92500" lnSpcReduction="20000"/>
          </a:bodyPr>
          <a:lstStyle/>
          <a:p>
            <a:r>
              <a:rPr lang="id-ID" sz="2300" dirty="0" smtClean="0"/>
              <a:t>Sedativa dan Hipnotika </a:t>
            </a:r>
            <a:r>
              <a:rPr lang="id-ID" sz="1800" dirty="0" smtClean="0"/>
              <a:t>(obat penenang dan obat tidur)</a:t>
            </a:r>
          </a:p>
          <a:p>
            <a:pPr lvl="1"/>
            <a:r>
              <a:rPr lang="id-ID" sz="1900" dirty="0" smtClean="0"/>
              <a:t>Jangka Pendek</a:t>
            </a:r>
          </a:p>
          <a:p>
            <a:pPr lvl="2"/>
            <a:r>
              <a:rPr lang="id-ID" sz="1500" dirty="0" smtClean="0"/>
              <a:t>Perasaan tenang dan pengenduran otot</a:t>
            </a:r>
          </a:p>
          <a:p>
            <a:pPr lvl="2"/>
            <a:r>
              <a:rPr lang="id-ID" sz="1500" dirty="0" smtClean="0"/>
              <a:t>Dapat terjadi gangguan bicara, persepsi terganggu, dan jalan sempoyongan pada dosis lebih besar.</a:t>
            </a:r>
          </a:p>
          <a:p>
            <a:pPr lvl="2"/>
            <a:r>
              <a:rPr lang="id-ID" sz="1500" dirty="0" smtClean="0"/>
              <a:t>Dosis yang lebih tinggi lagi dapat menyebabkan tertekannya pernapasan, koma, dan kematian!</a:t>
            </a:r>
          </a:p>
          <a:p>
            <a:pPr lvl="1"/>
            <a:r>
              <a:rPr lang="id-ID" sz="1900" dirty="0" smtClean="0"/>
              <a:t>Jangka Panjang</a:t>
            </a:r>
          </a:p>
          <a:p>
            <a:pPr lvl="2"/>
            <a:r>
              <a:rPr lang="id-ID" sz="1500" dirty="0" smtClean="0"/>
              <a:t>Dirimu akan menampakkan gejala-gejala ketergantungan akan obat ini.</a:t>
            </a:r>
          </a:p>
          <a:p>
            <a:r>
              <a:rPr lang="id-ID" sz="2300" dirty="0" smtClean="0"/>
              <a:t>Solven dan Inhalansia </a:t>
            </a:r>
            <a:r>
              <a:rPr lang="id-ID" sz="1800" dirty="0" smtClean="0"/>
              <a:t>(</a:t>
            </a:r>
            <a:r>
              <a:rPr lang="id-ID" sz="1800" i="1" dirty="0" smtClean="0"/>
              <a:t>thiner, aceton, lem, aerosol spray</a:t>
            </a:r>
            <a:r>
              <a:rPr lang="en-US" sz="1800" i="1" dirty="0" smtClean="0"/>
              <a:t>,</a:t>
            </a:r>
            <a:r>
              <a:rPr lang="id-ID" sz="1800" i="1" dirty="0" smtClean="0"/>
              <a:t> </a:t>
            </a:r>
            <a:r>
              <a:rPr lang="en-US" sz="1800" i="1" dirty="0" err="1" smtClean="0"/>
              <a:t>bensin</a:t>
            </a:r>
            <a:r>
              <a:rPr lang="en-US" sz="1800" i="1" dirty="0" smtClean="0"/>
              <a:t>, </a:t>
            </a:r>
            <a:r>
              <a:rPr lang="en-US" sz="1800" i="1" dirty="0" err="1" smtClean="0"/>
              <a:t>dsb</a:t>
            </a:r>
            <a:r>
              <a:rPr lang="en-US" sz="1800" i="1" dirty="0" smtClean="0"/>
              <a:t>.)</a:t>
            </a:r>
          </a:p>
          <a:p>
            <a:pPr lvl="1"/>
            <a:r>
              <a:rPr lang="en-US" sz="1900" dirty="0" err="1" smtClean="0"/>
              <a:t>Jangka</a:t>
            </a:r>
            <a:r>
              <a:rPr lang="en-US" sz="1900" dirty="0" smtClean="0"/>
              <a:t> </a:t>
            </a:r>
            <a:r>
              <a:rPr lang="en-US" sz="1900" dirty="0" err="1" smtClean="0"/>
              <a:t>Pendek</a:t>
            </a:r>
            <a:endParaRPr lang="en-US" sz="1900" dirty="0" smtClean="0"/>
          </a:p>
          <a:p>
            <a:pPr lvl="2"/>
            <a:r>
              <a:rPr lang="en-US" sz="1500" dirty="0" err="1" smtClean="0"/>
              <a:t>Dapat</a:t>
            </a:r>
            <a:r>
              <a:rPr lang="en-US" sz="1500" dirty="0" smtClean="0"/>
              <a:t> </a:t>
            </a:r>
            <a:r>
              <a:rPr lang="en-US" sz="1500" dirty="0" err="1" smtClean="0"/>
              <a:t>menyebabkan</a:t>
            </a:r>
            <a:r>
              <a:rPr lang="en-US" sz="1500" dirty="0" smtClean="0"/>
              <a:t> </a:t>
            </a:r>
            <a:r>
              <a:rPr lang="en-US" sz="1500" dirty="0" err="1" smtClean="0"/>
              <a:t>kematian</a:t>
            </a:r>
            <a:r>
              <a:rPr lang="en-US" sz="1500" dirty="0" smtClean="0"/>
              <a:t> </a:t>
            </a:r>
            <a:r>
              <a:rPr lang="en-US" sz="1500" dirty="0" err="1" smtClean="0"/>
              <a:t>pada</a:t>
            </a:r>
            <a:r>
              <a:rPr lang="en-US" sz="1500" dirty="0" smtClean="0"/>
              <a:t> </a:t>
            </a:r>
            <a:r>
              <a:rPr lang="en-US" sz="1500" dirty="0" err="1" smtClean="0"/>
              <a:t>saat</a:t>
            </a:r>
            <a:r>
              <a:rPr lang="en-US" sz="1500" dirty="0" smtClean="0"/>
              <a:t> </a:t>
            </a:r>
            <a:r>
              <a:rPr lang="en-US" sz="1500" dirty="0" err="1" smtClean="0"/>
              <a:t>itu</a:t>
            </a:r>
            <a:r>
              <a:rPr lang="en-US" sz="1500" dirty="0" smtClean="0"/>
              <a:t> </a:t>
            </a:r>
            <a:r>
              <a:rPr lang="en-US" sz="1500" dirty="0" err="1" smtClean="0"/>
              <a:t>juga</a:t>
            </a:r>
            <a:r>
              <a:rPr lang="en-US" sz="1500" dirty="0" smtClean="0"/>
              <a:t> </a:t>
            </a:r>
            <a:r>
              <a:rPr lang="en-US" sz="1500" dirty="0" err="1" smtClean="0"/>
              <a:t>karena</a:t>
            </a:r>
            <a:r>
              <a:rPr lang="en-US" sz="1500" dirty="0" smtClean="0"/>
              <a:t> </a:t>
            </a:r>
            <a:r>
              <a:rPr lang="en-US" sz="1500" dirty="0" err="1" smtClean="0"/>
              <a:t>otak</a:t>
            </a:r>
            <a:r>
              <a:rPr lang="en-US" sz="1500" dirty="0" smtClean="0"/>
              <a:t> </a:t>
            </a:r>
            <a:r>
              <a:rPr lang="en-US" sz="1500" dirty="0" err="1" smtClean="0"/>
              <a:t>kekurangan</a:t>
            </a:r>
            <a:r>
              <a:rPr lang="en-US" sz="1500" dirty="0" smtClean="0"/>
              <a:t> O</a:t>
            </a:r>
            <a:r>
              <a:rPr lang="en-US" sz="1500" baseline="-25000" dirty="0" smtClean="0"/>
              <a:t>2.</a:t>
            </a:r>
            <a:r>
              <a:rPr lang="en-US" sz="1500" dirty="0" smtClean="0"/>
              <a:t> </a:t>
            </a:r>
          </a:p>
          <a:p>
            <a:pPr lvl="2"/>
            <a:r>
              <a:rPr lang="en-US" sz="1500" dirty="0" err="1" smtClean="0"/>
              <a:t>Atau</a:t>
            </a:r>
            <a:r>
              <a:rPr lang="en-US" sz="1500" dirty="0" smtClean="0"/>
              <a:t> </a:t>
            </a:r>
            <a:r>
              <a:rPr lang="en-US" sz="1500" dirty="0" err="1" smtClean="0"/>
              <a:t>karena</a:t>
            </a:r>
            <a:r>
              <a:rPr lang="en-US" sz="1500" dirty="0" smtClean="0"/>
              <a:t> </a:t>
            </a:r>
            <a:r>
              <a:rPr lang="en-US" sz="1500" dirty="0" err="1" smtClean="0"/>
              <a:t>ilusi</a:t>
            </a:r>
            <a:r>
              <a:rPr lang="en-US" sz="1500" dirty="0" smtClean="0"/>
              <a:t>, </a:t>
            </a:r>
            <a:r>
              <a:rPr lang="en-US" sz="1500" dirty="0" err="1" smtClean="0"/>
              <a:t>halusinasi</a:t>
            </a:r>
            <a:r>
              <a:rPr lang="en-US" sz="1500" dirty="0" smtClean="0"/>
              <a:t>, </a:t>
            </a:r>
            <a:r>
              <a:rPr lang="en-US" sz="1500" dirty="0" err="1" smtClean="0"/>
              <a:t>dan</a:t>
            </a:r>
            <a:r>
              <a:rPr lang="en-US" sz="1500" dirty="0" smtClean="0"/>
              <a:t> </a:t>
            </a:r>
            <a:r>
              <a:rPr lang="en-US" sz="1500" dirty="0" err="1" smtClean="0"/>
              <a:t>persepsi</a:t>
            </a:r>
            <a:r>
              <a:rPr lang="en-US" sz="1500" dirty="0" smtClean="0"/>
              <a:t> “</a:t>
            </a:r>
            <a:r>
              <a:rPr lang="en-US" sz="1500" dirty="0" err="1" smtClean="0"/>
              <a:t>Saya</a:t>
            </a:r>
            <a:r>
              <a:rPr lang="en-US" sz="1500" dirty="0" smtClean="0"/>
              <a:t> </a:t>
            </a:r>
            <a:r>
              <a:rPr lang="en-US" sz="1500" dirty="0" err="1" smtClean="0"/>
              <a:t>bisa</a:t>
            </a:r>
            <a:r>
              <a:rPr lang="en-US" sz="1500" dirty="0" smtClean="0"/>
              <a:t> </a:t>
            </a:r>
            <a:r>
              <a:rPr lang="en-US" sz="1500" dirty="0" err="1" smtClean="0"/>
              <a:t>terbang</a:t>
            </a:r>
            <a:r>
              <a:rPr lang="en-US" sz="1500" dirty="0" smtClean="0"/>
              <a:t>!!!”, </a:t>
            </a:r>
            <a:r>
              <a:rPr lang="en-US" sz="1500" dirty="0" err="1" smtClean="0"/>
              <a:t>sehingga</a:t>
            </a:r>
            <a:r>
              <a:rPr lang="en-US" sz="1500" dirty="0" smtClean="0"/>
              <a:t> </a:t>
            </a:r>
            <a:r>
              <a:rPr lang="en-US" sz="1500" dirty="0" err="1" smtClean="0"/>
              <a:t>mati</a:t>
            </a:r>
            <a:r>
              <a:rPr lang="en-US" sz="1500" dirty="0" smtClean="0"/>
              <a:t> </a:t>
            </a:r>
            <a:r>
              <a:rPr lang="en-US" sz="1500" dirty="0" err="1" smtClean="0"/>
              <a:t>setelah</a:t>
            </a:r>
            <a:r>
              <a:rPr lang="en-US" sz="1500" dirty="0" smtClean="0"/>
              <a:t>  </a:t>
            </a:r>
            <a:r>
              <a:rPr lang="en-US" sz="1500" i="1" dirty="0" err="1" smtClean="0"/>
              <a:t>terjun</a:t>
            </a:r>
            <a:r>
              <a:rPr lang="en-US" sz="1500" i="1" dirty="0" smtClean="0"/>
              <a:t> </a:t>
            </a:r>
            <a:r>
              <a:rPr lang="en-US" sz="1500" i="1" dirty="0" err="1" smtClean="0"/>
              <a:t>bebas</a:t>
            </a:r>
            <a:r>
              <a:rPr lang="en-US" sz="1500" dirty="0" smtClean="0"/>
              <a:t>.</a:t>
            </a:r>
          </a:p>
          <a:p>
            <a:pPr lvl="1"/>
            <a:r>
              <a:rPr lang="en-US" sz="1900" dirty="0" err="1" smtClean="0"/>
              <a:t>Jangka</a:t>
            </a:r>
            <a:r>
              <a:rPr lang="en-US" sz="1900" dirty="0" smtClean="0"/>
              <a:t> </a:t>
            </a:r>
            <a:r>
              <a:rPr lang="en-US" sz="1900" dirty="0" err="1" smtClean="0"/>
              <a:t>Panjang</a:t>
            </a:r>
            <a:endParaRPr lang="en-US" sz="1900" dirty="0" smtClean="0"/>
          </a:p>
          <a:p>
            <a:pPr lvl="2"/>
            <a:r>
              <a:rPr lang="en-US" sz="1500" dirty="0" err="1" smtClean="0"/>
              <a:t>Kerusakan</a:t>
            </a:r>
            <a:r>
              <a:rPr lang="en-US" sz="1500" dirty="0" smtClean="0"/>
              <a:t> </a:t>
            </a:r>
            <a:r>
              <a:rPr lang="en-US" sz="1500" dirty="0" err="1" smtClean="0"/>
              <a:t>otak</a:t>
            </a:r>
            <a:r>
              <a:rPr lang="en-US" sz="1500" dirty="0" smtClean="0"/>
              <a:t>,</a:t>
            </a:r>
            <a:r>
              <a:rPr lang="en-US" sz="1500" dirty="0"/>
              <a:t> </a:t>
            </a:r>
            <a:r>
              <a:rPr lang="en-US" sz="1500" dirty="0" err="1" smtClean="0"/>
              <a:t>paru-paru</a:t>
            </a:r>
            <a:r>
              <a:rPr lang="en-US" sz="1500" dirty="0" smtClean="0"/>
              <a:t>, </a:t>
            </a:r>
            <a:r>
              <a:rPr lang="en-US" sz="1500" dirty="0" err="1" smtClean="0"/>
              <a:t>ginjal</a:t>
            </a:r>
            <a:r>
              <a:rPr lang="en-US" sz="1500" dirty="0" smtClean="0"/>
              <a:t>, sum-sum </a:t>
            </a:r>
            <a:r>
              <a:rPr lang="en-US" sz="1500" dirty="0" err="1" smtClean="0"/>
              <a:t>tulang</a:t>
            </a:r>
            <a:r>
              <a:rPr lang="en-US" sz="1500" dirty="0" smtClean="0"/>
              <a:t>, </a:t>
            </a:r>
            <a:r>
              <a:rPr lang="en-US" sz="1500" dirty="0" err="1" smtClean="0"/>
              <a:t>dan</a:t>
            </a:r>
            <a:r>
              <a:rPr lang="en-US" sz="1500" dirty="0" smtClean="0"/>
              <a:t> </a:t>
            </a:r>
            <a:r>
              <a:rPr lang="en-US" sz="1500" dirty="0" err="1" smtClean="0"/>
              <a:t>jantung</a:t>
            </a:r>
            <a:r>
              <a:rPr lang="en-US" sz="1500" dirty="0" smtClean="0"/>
              <a:t>.</a:t>
            </a:r>
          </a:p>
          <a:p>
            <a:r>
              <a:rPr lang="en-US" sz="2300" dirty="0" err="1" smtClean="0"/>
              <a:t>Nikotin</a:t>
            </a:r>
            <a:endParaRPr lang="en-US" sz="2300" dirty="0" smtClean="0"/>
          </a:p>
          <a:p>
            <a:pPr lvl="1"/>
            <a:r>
              <a:rPr lang="en-US" sz="1900" dirty="0" err="1" smtClean="0"/>
              <a:t>Menyebabkan</a:t>
            </a:r>
            <a:endParaRPr lang="en-US" sz="1900" dirty="0" smtClean="0"/>
          </a:p>
          <a:p>
            <a:pPr marL="1257300" lvl="2" indent="-342900">
              <a:buFont typeface="+mj-lt"/>
              <a:buAutoNum type="arabicPeriod"/>
            </a:pPr>
            <a:r>
              <a:rPr lang="en-US" sz="1500" dirty="0" err="1" smtClean="0"/>
              <a:t>Kanker</a:t>
            </a:r>
            <a:r>
              <a:rPr lang="en-US" sz="1500" dirty="0" smtClean="0"/>
              <a:t> </a:t>
            </a:r>
            <a:r>
              <a:rPr lang="en-US" sz="1500" dirty="0" err="1" smtClean="0"/>
              <a:t>paru-paru</a:t>
            </a:r>
            <a:endParaRPr lang="en-US" sz="1500" dirty="0" smtClean="0"/>
          </a:p>
          <a:p>
            <a:pPr marL="1257300" lvl="2" indent="-342900">
              <a:buFont typeface="+mj-lt"/>
              <a:buAutoNum type="arabicPeriod"/>
            </a:pPr>
            <a:r>
              <a:rPr lang="en-US" sz="1500" dirty="0" err="1" smtClean="0"/>
              <a:t>Penyempitan</a:t>
            </a:r>
            <a:r>
              <a:rPr lang="en-US" sz="1500" dirty="0" smtClean="0"/>
              <a:t> </a:t>
            </a:r>
            <a:r>
              <a:rPr lang="en-US" sz="1500" dirty="0" err="1" smtClean="0"/>
              <a:t>pembuluh</a:t>
            </a:r>
            <a:r>
              <a:rPr lang="en-US" sz="1500" dirty="0" smtClean="0"/>
              <a:t> </a:t>
            </a:r>
            <a:r>
              <a:rPr lang="en-US" sz="1500" dirty="0" err="1" smtClean="0"/>
              <a:t>darah</a:t>
            </a:r>
            <a:endParaRPr lang="en-US" sz="1500" dirty="0" smtClean="0"/>
          </a:p>
          <a:p>
            <a:pPr marL="1257300" lvl="2" indent="-342900">
              <a:buFont typeface="+mj-lt"/>
              <a:buAutoNum type="arabicPeriod"/>
            </a:pPr>
            <a:r>
              <a:rPr lang="en-US" sz="1500" dirty="0" err="1" smtClean="0"/>
              <a:t>Penyakit</a:t>
            </a:r>
            <a:r>
              <a:rPr lang="en-US" sz="1500" dirty="0" smtClean="0"/>
              <a:t> </a:t>
            </a:r>
            <a:r>
              <a:rPr lang="en-US" sz="1500" dirty="0" err="1" smtClean="0"/>
              <a:t>jantung</a:t>
            </a:r>
            <a:endParaRPr lang="en-US" sz="1500" dirty="0" smtClean="0"/>
          </a:p>
          <a:p>
            <a:pPr marL="1257300" lvl="2" indent="-342900">
              <a:buFont typeface="+mj-lt"/>
              <a:buAutoNum type="arabicPeriod"/>
            </a:pPr>
            <a:r>
              <a:rPr lang="en-US" sz="1500" dirty="0" err="1" smtClean="0"/>
              <a:t>Tekanan</a:t>
            </a:r>
            <a:r>
              <a:rPr lang="en-US" sz="1500" dirty="0" smtClean="0"/>
              <a:t> </a:t>
            </a:r>
            <a:r>
              <a:rPr lang="en-US" sz="1500" dirty="0" err="1" smtClean="0"/>
              <a:t>darah</a:t>
            </a:r>
            <a:r>
              <a:rPr lang="en-US" sz="1500" dirty="0" smtClean="0"/>
              <a:t> </a:t>
            </a:r>
            <a:r>
              <a:rPr lang="en-US" sz="1500" dirty="0" err="1" smtClean="0"/>
              <a:t>tinggi</a:t>
            </a:r>
            <a:endParaRPr lang="en-US" sz="1500" dirty="0" smtClean="0"/>
          </a:p>
          <a:p>
            <a:pPr marL="1257300" lvl="2" indent="-342900">
              <a:buFont typeface="+mj-lt"/>
              <a:buAutoNum type="arabicPeriod"/>
            </a:pPr>
            <a:r>
              <a:rPr lang="en-US" sz="1500" dirty="0" err="1" smtClean="0"/>
              <a:t>Terjerumusnya</a:t>
            </a:r>
            <a:r>
              <a:rPr lang="en-US" sz="1500" dirty="0" smtClean="0"/>
              <a:t> </a:t>
            </a:r>
            <a:r>
              <a:rPr lang="en-US" sz="1500" dirty="0" err="1" smtClean="0"/>
              <a:t>anak</a:t>
            </a:r>
            <a:r>
              <a:rPr lang="en-US" sz="1500" dirty="0" smtClean="0"/>
              <a:t>/</a:t>
            </a:r>
            <a:r>
              <a:rPr lang="en-US" sz="1500" dirty="0" err="1" smtClean="0"/>
              <a:t>remaja</a:t>
            </a:r>
            <a:r>
              <a:rPr lang="en-US" sz="1500" dirty="0" smtClean="0"/>
              <a:t> </a:t>
            </a:r>
            <a:r>
              <a:rPr lang="en-US" sz="1500" dirty="0" err="1" smtClean="0"/>
              <a:t>pada</a:t>
            </a:r>
            <a:r>
              <a:rPr lang="en-US" sz="1500" dirty="0" smtClean="0"/>
              <a:t> </a:t>
            </a:r>
            <a:r>
              <a:rPr lang="en-US" sz="1500" dirty="0" err="1" smtClean="0"/>
              <a:t>narkoba</a:t>
            </a:r>
            <a:r>
              <a:rPr lang="en-US" sz="1500" dirty="0" smtClean="0"/>
              <a:t>.</a:t>
            </a:r>
          </a:p>
        </p:txBody>
      </p:sp>
    </p:spTree>
    <p:extLst>
      <p:ext uri="{BB962C8B-B14F-4D97-AF65-F5344CB8AC3E}">
        <p14:creationId xmlns:p14="http://schemas.microsoft.com/office/powerpoint/2010/main" val="179249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3600"/>
            <a:ext cx="10515600" cy="5313363"/>
          </a:xfrm>
        </p:spPr>
        <p:txBody>
          <a:bodyPr/>
          <a:lstStyle/>
          <a:p>
            <a:pPr marL="0" indent="0" algn="ctr">
              <a:buNone/>
            </a:pPr>
            <a:r>
              <a:rPr lang="en-US" dirty="0" err="1" smtClean="0"/>
              <a:t>Sekian</a:t>
            </a:r>
            <a:r>
              <a:rPr lang="en-US" dirty="0" smtClean="0"/>
              <a:t> </a:t>
            </a:r>
            <a:r>
              <a:rPr lang="en-US" dirty="0" err="1" smtClean="0"/>
              <a:t>dan</a:t>
            </a:r>
            <a:r>
              <a:rPr lang="en-US" dirty="0" smtClean="0"/>
              <a:t> </a:t>
            </a:r>
            <a:r>
              <a:rPr lang="en-US" dirty="0" err="1" smtClean="0"/>
              <a:t>terima</a:t>
            </a:r>
            <a:r>
              <a:rPr lang="en-US" dirty="0" smtClean="0"/>
              <a:t> </a:t>
            </a:r>
            <a:r>
              <a:rPr lang="en-US" dirty="0" err="1" smtClean="0"/>
              <a:t>kasih</a:t>
            </a:r>
            <a:r>
              <a:rPr lang="en-US" dirty="0" smtClean="0"/>
              <a:t>.</a:t>
            </a:r>
          </a:p>
          <a:p>
            <a:pPr marL="0" indent="0" algn="ctr">
              <a:buNone/>
            </a:pPr>
            <a:r>
              <a:rPr lang="en-US" dirty="0" err="1" smtClean="0"/>
              <a:t>Saya</a:t>
            </a:r>
            <a:r>
              <a:rPr lang="en-US" dirty="0" smtClean="0"/>
              <a:t> </a:t>
            </a:r>
            <a:r>
              <a:rPr lang="en-US" dirty="0" err="1" smtClean="0"/>
              <a:t>mohon</a:t>
            </a:r>
            <a:r>
              <a:rPr lang="en-US" dirty="0" smtClean="0"/>
              <a:t> </a:t>
            </a:r>
            <a:r>
              <a:rPr lang="en-US" dirty="0" err="1" smtClean="0"/>
              <a:t>maaf</a:t>
            </a:r>
            <a:r>
              <a:rPr lang="en-US" dirty="0" smtClean="0"/>
              <a:t> </a:t>
            </a:r>
            <a:r>
              <a:rPr lang="en-US" dirty="0" err="1" smtClean="0"/>
              <a:t>bila</a:t>
            </a:r>
            <a:r>
              <a:rPr lang="en-US" dirty="0" smtClean="0"/>
              <a:t> </a:t>
            </a:r>
            <a:r>
              <a:rPr lang="en-US" dirty="0" err="1" smtClean="0"/>
              <a:t>ada</a:t>
            </a:r>
            <a:r>
              <a:rPr lang="en-US" dirty="0" smtClean="0"/>
              <a:t> </a:t>
            </a:r>
            <a:r>
              <a:rPr lang="en-US" dirty="0" err="1" smtClean="0"/>
              <a:t>salah</a:t>
            </a:r>
            <a:r>
              <a:rPr lang="en-US" dirty="0" smtClean="0"/>
              <a:t> kata.</a:t>
            </a:r>
          </a:p>
          <a:p>
            <a:pPr marL="0" indent="0" algn="ctr">
              <a:buNone/>
            </a:pPr>
            <a:endParaRPr lang="en-US" dirty="0"/>
          </a:p>
          <a:p>
            <a:pPr marL="0" indent="0" algn="ctr">
              <a:buNone/>
            </a:pPr>
            <a:r>
              <a:rPr lang="en-US" dirty="0" err="1" smtClean="0"/>
              <a:t>Referensi</a:t>
            </a:r>
            <a:r>
              <a:rPr lang="en-US" dirty="0" smtClean="0"/>
              <a:t>:</a:t>
            </a:r>
          </a:p>
          <a:p>
            <a:pPr marL="0" indent="0" algn="ctr">
              <a:buNone/>
            </a:pPr>
            <a:r>
              <a:rPr lang="en-US" dirty="0" err="1" smtClean="0"/>
              <a:t>Pencegahan</a:t>
            </a:r>
            <a:r>
              <a:rPr lang="en-US" dirty="0" smtClean="0"/>
              <a:t> Dan </a:t>
            </a:r>
            <a:r>
              <a:rPr lang="en-US" dirty="0" err="1" smtClean="0"/>
              <a:t>Penanggulangan</a:t>
            </a:r>
            <a:r>
              <a:rPr lang="en-US" dirty="0" smtClean="0"/>
              <a:t> </a:t>
            </a:r>
            <a:r>
              <a:rPr lang="en-US" dirty="0" err="1" smtClean="0"/>
              <a:t>Penyalahgunaan</a:t>
            </a:r>
            <a:r>
              <a:rPr lang="en-US" dirty="0" smtClean="0"/>
              <a:t> </a:t>
            </a:r>
            <a:r>
              <a:rPr lang="en-US" dirty="0" err="1" smtClean="0"/>
              <a:t>Narkoba</a:t>
            </a:r>
            <a:r>
              <a:rPr lang="en-US" dirty="0" smtClean="0"/>
              <a:t> </a:t>
            </a:r>
            <a:r>
              <a:rPr lang="en-US" dirty="0" err="1" smtClean="0"/>
              <a:t>Berbasis</a:t>
            </a:r>
            <a:r>
              <a:rPr lang="en-US" dirty="0" smtClean="0"/>
              <a:t> </a:t>
            </a:r>
            <a:r>
              <a:rPr lang="en-US" dirty="0" err="1" smtClean="0"/>
              <a:t>Sekolah</a:t>
            </a:r>
            <a:r>
              <a:rPr lang="en-US" dirty="0" smtClean="0"/>
              <a:t> </a:t>
            </a:r>
            <a:r>
              <a:rPr lang="en-US" dirty="0" err="1" smtClean="0"/>
              <a:t>oleh</a:t>
            </a:r>
            <a:r>
              <a:rPr lang="en-US" dirty="0" smtClean="0"/>
              <a:t> </a:t>
            </a:r>
            <a:br>
              <a:rPr lang="en-US" dirty="0" smtClean="0"/>
            </a:br>
            <a:r>
              <a:rPr lang="en-US" dirty="0" smtClean="0"/>
              <a:t>dr. Lydia </a:t>
            </a:r>
            <a:r>
              <a:rPr lang="en-US" dirty="0" err="1" smtClean="0"/>
              <a:t>Harlina</a:t>
            </a:r>
            <a:r>
              <a:rPr lang="en-US" dirty="0" smtClean="0"/>
              <a:t> </a:t>
            </a:r>
            <a:r>
              <a:rPr lang="en-US" dirty="0" err="1" smtClean="0"/>
              <a:t>Martono</a:t>
            </a:r>
            <a:r>
              <a:rPr lang="en-US" dirty="0" smtClean="0"/>
              <a:t>, S.K.M</a:t>
            </a:r>
            <a:br>
              <a:rPr lang="en-US" dirty="0" smtClean="0"/>
            </a:br>
            <a:r>
              <a:rPr lang="en-US" dirty="0" smtClean="0"/>
              <a:t>dr. </a:t>
            </a:r>
            <a:r>
              <a:rPr lang="en-US" dirty="0" err="1" smtClean="0"/>
              <a:t>Satya</a:t>
            </a:r>
            <a:r>
              <a:rPr lang="en-US" dirty="0" smtClean="0"/>
              <a:t> </a:t>
            </a:r>
            <a:r>
              <a:rPr lang="en-US" dirty="0" err="1" smtClean="0"/>
              <a:t>Joewana</a:t>
            </a:r>
            <a:r>
              <a:rPr lang="en-US" dirty="0" smtClean="0"/>
              <a:t>, </a:t>
            </a:r>
            <a:r>
              <a:rPr lang="en-US" dirty="0" err="1" smtClean="0"/>
              <a:t>Sp.K.J</a:t>
            </a:r>
            <a:r>
              <a:rPr lang="en-US" dirty="0" smtClean="0"/>
              <a:t/>
            </a:r>
            <a:br>
              <a:rPr lang="en-US" dirty="0" smtClean="0"/>
            </a:br>
            <a:r>
              <a:rPr lang="en-US" dirty="0" smtClean="0"/>
              <a:t>Bab 2 </a:t>
            </a:r>
            <a:r>
              <a:rPr lang="en-US" dirty="0" err="1" smtClean="0"/>
              <a:t>Tentang</a:t>
            </a:r>
            <a:r>
              <a:rPr lang="en-US" dirty="0" smtClean="0"/>
              <a:t> </a:t>
            </a:r>
            <a:r>
              <a:rPr lang="en-US" dirty="0" err="1" smtClean="0"/>
              <a:t>Narkoba</a:t>
            </a:r>
            <a:endParaRPr lang="en-US" dirty="0" smtClean="0"/>
          </a:p>
        </p:txBody>
      </p:sp>
    </p:spTree>
    <p:extLst>
      <p:ext uri="{BB962C8B-B14F-4D97-AF65-F5344CB8AC3E}">
        <p14:creationId xmlns:p14="http://schemas.microsoft.com/office/powerpoint/2010/main" val="1138155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500" dirty="0" smtClean="0"/>
              <a:t>Pengertian</a:t>
            </a:r>
            <a:endParaRPr lang="en-US" sz="3500" dirty="0"/>
          </a:p>
        </p:txBody>
      </p:sp>
      <p:sp>
        <p:nvSpPr>
          <p:cNvPr id="3" name="Content Placeholder 2"/>
          <p:cNvSpPr>
            <a:spLocks noGrp="1"/>
          </p:cNvSpPr>
          <p:nvPr>
            <p:ph idx="1"/>
          </p:nvPr>
        </p:nvSpPr>
        <p:spPr/>
        <p:txBody>
          <a:bodyPr/>
          <a:lstStyle/>
          <a:p>
            <a:r>
              <a:rPr lang="id-ID" dirty="0" smtClean="0"/>
              <a:t>NAPZA adalah obat atau bahan atau zat yang bukan tergolong dalam jenis makanan. Jika diminum, dihisap, dihirup, ditelan, atau disuntikkan dapat menurunkan kinerja otak, teptanya sistem susunan syaraf pusat, dan dapat menyebabkan ketergantungan.</a:t>
            </a:r>
          </a:p>
          <a:p>
            <a:r>
              <a:rPr lang="id-ID" dirty="0" smtClean="0"/>
              <a:t>Pada jaman dahulu, beberapa jenis narkoba alami seperti opium, kokain, dan ganja, digunakan sebagai obat. Akan tetapi, saat ini sudah tidak lagi seberapa digunakan karena dapat menyebabkan kecanduan.</a:t>
            </a:r>
            <a:endParaRPr lang="en-US" dirty="0"/>
          </a:p>
        </p:txBody>
      </p:sp>
    </p:spTree>
    <p:extLst>
      <p:ext uri="{BB962C8B-B14F-4D97-AF65-F5344CB8AC3E}">
        <p14:creationId xmlns:p14="http://schemas.microsoft.com/office/powerpoint/2010/main" val="1940589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3500" dirty="0" smtClean="0"/>
              <a:t>Penggolongan Narkoba</a:t>
            </a:r>
            <a:endParaRPr lang="en-US" sz="3500" dirty="0"/>
          </a:p>
        </p:txBody>
      </p:sp>
      <p:sp>
        <p:nvSpPr>
          <p:cNvPr id="3" name="Content Placeholder 2"/>
          <p:cNvSpPr>
            <a:spLocks noGrp="1"/>
          </p:cNvSpPr>
          <p:nvPr>
            <p:ph idx="1"/>
          </p:nvPr>
        </p:nvSpPr>
        <p:spPr/>
        <p:txBody>
          <a:bodyPr/>
          <a:lstStyle/>
          <a:p>
            <a:r>
              <a:rPr lang="id-ID" sz="2300" dirty="0" smtClean="0"/>
              <a:t>Narkotika</a:t>
            </a:r>
          </a:p>
          <a:p>
            <a:pPr lvl="1"/>
            <a:r>
              <a:rPr lang="id-ID" sz="2000" dirty="0" smtClean="0"/>
              <a:t>Yaitu zat atau obat yang berasal dari tanaman atau bukan tanaman, baik sintetis maupun semi sintetis yang dapat menyebabkan  penurunan atau perubahan kesadaran, menghilangkan atau mengurangi rasa nyeri.</a:t>
            </a:r>
          </a:p>
          <a:p>
            <a:r>
              <a:rPr lang="id-ID" sz="2300" dirty="0" smtClean="0"/>
              <a:t>Penggolongan Jenis-jenis Narkoba:</a:t>
            </a:r>
          </a:p>
          <a:p>
            <a:pPr lvl="1"/>
            <a:r>
              <a:rPr lang="id-ID" sz="1900" dirty="0" smtClean="0"/>
              <a:t>Golongan I</a:t>
            </a:r>
          </a:p>
          <a:p>
            <a:pPr lvl="2"/>
            <a:r>
              <a:rPr lang="id-ID" sz="1500" dirty="0" smtClean="0"/>
              <a:t>Berpotensi tinggi untuk menyebabkan ketergantungan; tidak digunakan untuk terapi.</a:t>
            </a:r>
            <a:endParaRPr lang="id-ID" sz="1500" dirty="0"/>
          </a:p>
          <a:p>
            <a:pPr lvl="2"/>
            <a:r>
              <a:rPr lang="id-ID" sz="1500" dirty="0" smtClean="0"/>
              <a:t>Contoh: Morfin, kokain, dan ganja. Putauw adalah heroin tak murni berupa bubuk</a:t>
            </a:r>
          </a:p>
          <a:p>
            <a:pPr lvl="1"/>
            <a:r>
              <a:rPr lang="id-ID" sz="1900" dirty="0" smtClean="0"/>
              <a:t>Golongan II</a:t>
            </a:r>
          </a:p>
          <a:p>
            <a:pPr lvl="2"/>
            <a:r>
              <a:rPr lang="id-ID" sz="1500" dirty="0" smtClean="0"/>
              <a:t>Berpotensi tinggi untuk menyebabkan ketergantungan pula. Digunakan pada terapi sebagai PILIHAN TERAKHIR.</a:t>
            </a:r>
          </a:p>
          <a:p>
            <a:pPr lvl="2"/>
            <a:r>
              <a:rPr lang="id-ID" sz="1500" dirty="0" smtClean="0"/>
              <a:t>Contoh: morfinn, petidin, dan metadon.</a:t>
            </a:r>
          </a:p>
          <a:p>
            <a:pPr lvl="1"/>
            <a:r>
              <a:rPr lang="id-ID" sz="1900" dirty="0" smtClean="0"/>
              <a:t>Golongan III</a:t>
            </a:r>
          </a:p>
          <a:p>
            <a:pPr lvl="2"/>
            <a:r>
              <a:rPr lang="id-ID" sz="1500" dirty="0" smtClean="0"/>
              <a:t>Berpotensi ringan untuk menyebabkan ketergantungan dan banyak digunakan dalam terapi</a:t>
            </a:r>
          </a:p>
          <a:p>
            <a:pPr lvl="2"/>
            <a:r>
              <a:rPr lang="id-ID" sz="1500" dirty="0" smtClean="0"/>
              <a:t>Contoh: Kodein</a:t>
            </a:r>
          </a:p>
        </p:txBody>
      </p:sp>
    </p:spTree>
    <p:extLst>
      <p:ext uri="{BB962C8B-B14F-4D97-AF65-F5344CB8AC3E}">
        <p14:creationId xmlns:p14="http://schemas.microsoft.com/office/powerpoint/2010/main" val="177230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9475"/>
          </a:xfrm>
        </p:spPr>
        <p:txBody>
          <a:bodyPr>
            <a:normAutofit/>
          </a:bodyPr>
          <a:lstStyle/>
          <a:p>
            <a:r>
              <a:rPr lang="id-ID" sz="3500" dirty="0" smtClean="0"/>
              <a:t>Penggolongan Narkoba II</a:t>
            </a:r>
            <a:endParaRPr lang="en-US" sz="3500" dirty="0"/>
          </a:p>
        </p:txBody>
      </p:sp>
      <p:sp>
        <p:nvSpPr>
          <p:cNvPr id="3" name="Content Placeholder 2"/>
          <p:cNvSpPr>
            <a:spLocks noGrp="1"/>
          </p:cNvSpPr>
          <p:nvPr>
            <p:ph idx="1"/>
          </p:nvPr>
        </p:nvSpPr>
        <p:spPr>
          <a:xfrm>
            <a:off x="838200" y="1409700"/>
            <a:ext cx="10515600" cy="4500563"/>
          </a:xfrm>
        </p:spPr>
        <p:txBody>
          <a:bodyPr>
            <a:normAutofit lnSpcReduction="10000"/>
          </a:bodyPr>
          <a:lstStyle/>
          <a:p>
            <a:pPr lvl="1"/>
            <a:endParaRPr lang="id-ID" sz="2000" dirty="0" smtClean="0"/>
          </a:p>
          <a:p>
            <a:r>
              <a:rPr lang="id-ID" sz="2300" dirty="0" smtClean="0"/>
              <a:t>Psikotropika</a:t>
            </a:r>
          </a:p>
          <a:p>
            <a:pPr lvl="1"/>
            <a:r>
              <a:rPr lang="id-ID" sz="2000" dirty="0" smtClean="0"/>
              <a:t>Yaitu zat atau obat, baik alamiah maupun sintetis </a:t>
            </a:r>
            <a:r>
              <a:rPr lang="id-ID" sz="2000" i="1" dirty="0" smtClean="0"/>
              <a:t>bukan narkotika</a:t>
            </a:r>
            <a:r>
              <a:rPr lang="id-ID" sz="2000" dirty="0" smtClean="0"/>
              <a:t> yang berkhasiat pskoaktif melalui pengaruh selektif pada susunan syaraf pusat dan menyebabkan perubahan </a:t>
            </a:r>
            <a:r>
              <a:rPr lang="id-ID" sz="2000" i="1" dirty="0" smtClean="0"/>
              <a:t>khas</a:t>
            </a:r>
            <a:r>
              <a:rPr lang="id-ID" sz="2000" dirty="0" smtClean="0"/>
              <a:t> pada aktivitas mental dan perilaku. </a:t>
            </a:r>
          </a:p>
          <a:p>
            <a:r>
              <a:rPr lang="id-ID" sz="2300" dirty="0" smtClean="0"/>
              <a:t>Penggolongan Psikotropika berdasarkan potensi ketergantungan</a:t>
            </a:r>
          </a:p>
          <a:p>
            <a:pPr lvl="1"/>
            <a:r>
              <a:rPr lang="id-ID" sz="1900" dirty="0" smtClean="0"/>
              <a:t>Golongan 1 : amat kuat menyebabkan ketergantungan dan tidak digunakan dalam terapi.</a:t>
            </a:r>
            <a:br>
              <a:rPr lang="id-ID" sz="1900" dirty="0" smtClean="0"/>
            </a:br>
            <a:r>
              <a:rPr lang="id-ID" sz="1900" dirty="0" smtClean="0"/>
              <a:t> 		   Contoh: MDMA(</a:t>
            </a:r>
            <a:r>
              <a:rPr lang="id-ID" sz="1900" i="1" dirty="0" smtClean="0"/>
              <a:t>extacy</a:t>
            </a:r>
            <a:r>
              <a:rPr lang="id-ID" sz="1900" dirty="0" smtClean="0"/>
              <a:t>), LSD, dan STP.</a:t>
            </a:r>
          </a:p>
          <a:p>
            <a:pPr lvl="1"/>
            <a:r>
              <a:rPr lang="id-ID" sz="1900" dirty="0" smtClean="0"/>
              <a:t>Golongan 2 : Kuat untuk dapat menyebabkan ketergantungan dan digunakan secara terbatas 			   dalam terapi. Contoh: amfetamin, metamfetamin(sabu), fensiklidin, dan ritalin.</a:t>
            </a:r>
          </a:p>
          <a:p>
            <a:pPr lvl="1"/>
            <a:r>
              <a:rPr lang="id-ID" sz="1900" dirty="0" smtClean="0"/>
              <a:t>Golongan 3 : Berpotensi sedang untuk dapat menyebabkan ketergantungan, cukup sering 			   digunakan dalam terapi. Contoh: pentobarbital dan flunitrazepan.</a:t>
            </a:r>
          </a:p>
          <a:p>
            <a:pPr lvl="1"/>
            <a:r>
              <a:rPr lang="id-ID" sz="1900" dirty="0" smtClean="0"/>
              <a:t>Golongan 4 : potensi ringan untuk menyebabkan ketergantungan, dan sangat luas digunakan 			   dalam terapi. Contoh: diazepam,klobazam, fenobarbital,barbital, klorazepam, </a:t>
            </a:r>
            <a:r>
              <a:rPr lang="en-US" sz="1900" dirty="0" smtClean="0"/>
              <a:t>			   </a:t>
            </a:r>
            <a:r>
              <a:rPr lang="id-ID" sz="1900" dirty="0" smtClean="0"/>
              <a:t>klordiazepoksida, dan nitrazepam(pil BK/koplo, DUM, MG, Lexo, Rohyp, dll.)</a:t>
            </a:r>
          </a:p>
        </p:txBody>
      </p:sp>
    </p:spTree>
    <p:extLst>
      <p:ext uri="{BB962C8B-B14F-4D97-AF65-F5344CB8AC3E}">
        <p14:creationId xmlns:p14="http://schemas.microsoft.com/office/powerpoint/2010/main" val="2427460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500" dirty="0" smtClean="0"/>
              <a:t>Penggolongan Narkoba III</a:t>
            </a:r>
            <a:endParaRPr lang="id-ID" sz="3500" dirty="0"/>
          </a:p>
        </p:txBody>
      </p:sp>
      <p:sp>
        <p:nvSpPr>
          <p:cNvPr id="3" name="Content Placeholder 2"/>
          <p:cNvSpPr>
            <a:spLocks noGrp="1"/>
          </p:cNvSpPr>
          <p:nvPr>
            <p:ph idx="1"/>
          </p:nvPr>
        </p:nvSpPr>
        <p:spPr/>
        <p:txBody>
          <a:bodyPr/>
          <a:lstStyle/>
          <a:p>
            <a:r>
              <a:rPr lang="id-ID" sz="2300" dirty="0"/>
              <a:t>Zat Psiko-Aktif Lain</a:t>
            </a:r>
          </a:p>
          <a:p>
            <a:pPr lvl="1"/>
            <a:r>
              <a:rPr lang="id-ID" sz="2000" dirty="0"/>
              <a:t>Yaitu zat atau bahan lain bukan narkotika dan psikotropika yang berpengaruh pada kinerja otak. </a:t>
            </a:r>
            <a:endParaRPr lang="id-ID" sz="2000" dirty="0" smtClean="0"/>
          </a:p>
          <a:p>
            <a:r>
              <a:rPr lang="id-ID" sz="2300" dirty="0" smtClean="0"/>
              <a:t>Yang sering disalahgunakan :</a:t>
            </a:r>
            <a:endParaRPr lang="id-ID" sz="2300" dirty="0"/>
          </a:p>
          <a:p>
            <a:pPr lvl="1"/>
            <a:r>
              <a:rPr lang="id-ID" sz="1900" dirty="0" smtClean="0"/>
              <a:t>Alkohol, sering terdapat pada minuman keras</a:t>
            </a:r>
          </a:p>
          <a:p>
            <a:pPr lvl="1"/>
            <a:r>
              <a:rPr lang="id-ID" sz="1900" i="1" dirty="0" smtClean="0"/>
              <a:t>Inhalansia/solven, </a:t>
            </a:r>
            <a:r>
              <a:rPr lang="id-ID" sz="1900" dirty="0" smtClean="0"/>
              <a:t>gas atau zat mudah menguap yang terdpat pada berbagai keperluan pabrik, kantor, dan rumah tangga</a:t>
            </a:r>
          </a:p>
          <a:p>
            <a:pPr lvl="1"/>
            <a:r>
              <a:rPr lang="id-ID" sz="1900" i="1" dirty="0" smtClean="0"/>
              <a:t>Nikotin</a:t>
            </a:r>
            <a:r>
              <a:rPr lang="id-ID" sz="1900" dirty="0" smtClean="0"/>
              <a:t> yang terdapat pada tembakau</a:t>
            </a:r>
          </a:p>
          <a:p>
            <a:pPr lvl="1"/>
            <a:r>
              <a:rPr lang="id-ID" sz="1900" i="1" dirty="0" smtClean="0"/>
              <a:t>Kafein </a:t>
            </a:r>
            <a:r>
              <a:rPr lang="id-ID" sz="1900" dirty="0" smtClean="0"/>
              <a:t>pada kopi, minuman penambah stamina, dan beberapa obat sakit kepala.</a:t>
            </a:r>
            <a:endParaRPr lang="id-ID" sz="1900" i="1" dirty="0"/>
          </a:p>
        </p:txBody>
      </p:sp>
    </p:spTree>
    <p:extLst>
      <p:ext uri="{BB962C8B-B14F-4D97-AF65-F5344CB8AC3E}">
        <p14:creationId xmlns:p14="http://schemas.microsoft.com/office/powerpoint/2010/main" val="715153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9175"/>
          </a:xfrm>
        </p:spPr>
        <p:txBody>
          <a:bodyPr>
            <a:normAutofit/>
          </a:bodyPr>
          <a:lstStyle/>
          <a:p>
            <a:pPr algn="ctr"/>
            <a:r>
              <a:rPr lang="id-ID" sz="3500" dirty="0" smtClean="0"/>
              <a:t>Penggolongan Narkoba menurut WHO</a:t>
            </a:r>
            <a:endParaRPr lang="en-US" sz="3500" dirty="0"/>
          </a:p>
        </p:txBody>
      </p:sp>
      <p:sp>
        <p:nvSpPr>
          <p:cNvPr id="3" name="Content Placeholder 2"/>
          <p:cNvSpPr>
            <a:spLocks noGrp="1"/>
          </p:cNvSpPr>
          <p:nvPr>
            <p:ph idx="1"/>
          </p:nvPr>
        </p:nvSpPr>
        <p:spPr/>
        <p:txBody>
          <a:bodyPr>
            <a:normAutofit lnSpcReduction="10000"/>
          </a:bodyPr>
          <a:lstStyle/>
          <a:p>
            <a:r>
              <a:rPr lang="id-ID" sz="2300" dirty="0" smtClean="0"/>
              <a:t>Penggolongan napza menurut WHO di bawah ini didasarkan atas pengaruhnya terhadap tubuh manusia</a:t>
            </a:r>
          </a:p>
          <a:p>
            <a:pPr lvl="1"/>
            <a:r>
              <a:rPr lang="id-ID" sz="1900" i="1" dirty="0" smtClean="0"/>
              <a:t>Opioda</a:t>
            </a:r>
            <a:r>
              <a:rPr lang="id-ID" sz="1900" dirty="0" smtClean="0"/>
              <a:t>: mengurangi rasa nyeri dan menyebabkan kantuk atau kurangnya kesadaran, seperti opium,morfin,heroin, dan petidin.</a:t>
            </a:r>
          </a:p>
          <a:p>
            <a:pPr lvl="1"/>
            <a:r>
              <a:rPr lang="id-ID" sz="1900" i="1" dirty="0" smtClean="0"/>
              <a:t>Ganja</a:t>
            </a:r>
            <a:r>
              <a:rPr lang="id-ID" sz="1900" dirty="0" smtClean="0"/>
              <a:t>:</a:t>
            </a:r>
            <a:r>
              <a:rPr lang="id-ID" sz="1900" i="1" dirty="0" smtClean="0"/>
              <a:t> </a:t>
            </a:r>
            <a:r>
              <a:rPr lang="id-ID" sz="1900" dirty="0" smtClean="0"/>
              <a:t>menyebabkan perasaan riang, naiknya daya khayal, dan perubahan perasaan waktu</a:t>
            </a:r>
          </a:p>
          <a:p>
            <a:pPr lvl="1"/>
            <a:r>
              <a:rPr lang="id-ID" sz="1900" i="1" dirty="0" smtClean="0"/>
              <a:t>Kokain</a:t>
            </a:r>
            <a:r>
              <a:rPr lang="id-ID" sz="1900" dirty="0" smtClean="0"/>
              <a:t>: tergolong dalam stimulnasia, peningkat aktivitas otak atau fungsi organ tubun lain</a:t>
            </a:r>
          </a:p>
          <a:p>
            <a:pPr lvl="1"/>
            <a:r>
              <a:rPr lang="id-ID" sz="1900" i="1" dirty="0" smtClean="0"/>
              <a:t>Stimulansia</a:t>
            </a:r>
            <a:r>
              <a:rPr lang="id-ID" sz="1900" dirty="0" smtClean="0"/>
              <a:t>: amfetamin, ekstasi, shabu.</a:t>
            </a:r>
          </a:p>
          <a:p>
            <a:pPr lvl="1"/>
            <a:r>
              <a:rPr lang="id-ID" sz="1900" i="1" dirty="0" smtClean="0"/>
              <a:t>Alkohol</a:t>
            </a:r>
            <a:r>
              <a:rPr lang="id-ID" sz="1900" dirty="0" smtClean="0"/>
              <a:t>, terkandung dalam minuman keras</a:t>
            </a:r>
          </a:p>
          <a:p>
            <a:pPr lvl="1"/>
            <a:r>
              <a:rPr lang="id-ID" sz="1900" dirty="0" smtClean="0"/>
              <a:t>Halusinogen</a:t>
            </a:r>
            <a:r>
              <a:rPr lang="id-ID" sz="1900" i="1" dirty="0" smtClean="0"/>
              <a:t>, </a:t>
            </a:r>
            <a:r>
              <a:rPr lang="id-ID" sz="1900" dirty="0" smtClean="0"/>
              <a:t>pemberi halusinasi seperti LSD</a:t>
            </a:r>
          </a:p>
          <a:p>
            <a:pPr lvl="1"/>
            <a:r>
              <a:rPr lang="id-ID" sz="1900" dirty="0" smtClean="0"/>
              <a:t>Sedativa dan hipnotika, obat penenng dan/atau obat tidur, seperti pil B dan MG.</a:t>
            </a:r>
          </a:p>
          <a:p>
            <a:pPr lvl="1"/>
            <a:r>
              <a:rPr lang="id-ID" sz="1900" dirty="0" smtClean="0"/>
              <a:t>PCP, atau fensiklidin</a:t>
            </a:r>
          </a:p>
          <a:p>
            <a:pPr lvl="1"/>
            <a:r>
              <a:rPr lang="id-ID" sz="1900" dirty="0" smtClean="0"/>
              <a:t>Solven dan Inhalansi, gas atau uap yang dihirup, seperti </a:t>
            </a:r>
            <a:r>
              <a:rPr lang="id-ID" sz="1900" i="1" dirty="0" smtClean="0"/>
              <a:t>Thiner </a:t>
            </a:r>
            <a:r>
              <a:rPr lang="id-ID" sz="1900" dirty="0" smtClean="0"/>
              <a:t>dan Lem</a:t>
            </a:r>
          </a:p>
          <a:p>
            <a:pPr lvl="1"/>
            <a:r>
              <a:rPr lang="id-ID" sz="1900" dirty="0" smtClean="0"/>
              <a:t>Nikotin, terdapat pada tembakau, dan termasuk dalam stimulansia</a:t>
            </a:r>
          </a:p>
          <a:p>
            <a:pPr lvl="1"/>
            <a:r>
              <a:rPr lang="id-ID" sz="1900" dirty="0" smtClean="0"/>
              <a:t>Kafein, terdapat dalam kopi, berbagai jenis obat penghilang rasa sakit, dan kola</a:t>
            </a:r>
            <a:endParaRPr lang="en-US" sz="1900" dirty="0"/>
          </a:p>
        </p:txBody>
      </p:sp>
    </p:spTree>
    <p:extLst>
      <p:ext uri="{BB962C8B-B14F-4D97-AF65-F5344CB8AC3E}">
        <p14:creationId xmlns:p14="http://schemas.microsoft.com/office/powerpoint/2010/main" val="1550923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3000" dirty="0" smtClean="0"/>
              <a:t>Contoh Beberapa Jenis Narkotika Golongan Opioida</a:t>
            </a:r>
            <a:endParaRPr lang="id-ID" sz="3000" dirty="0"/>
          </a:p>
        </p:txBody>
      </p:sp>
      <p:pic>
        <p:nvPicPr>
          <p:cNvPr id="1026" name="Picture 2" descr="https://upload.wikimedia.org/wikipedia/commons/thumb/7/71/Poppies_in_the_Sunset_on_Lake_Geneva.jpg/220px-Poppies_in_the_Sunset_on_Lake_Genev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434" y="1372008"/>
            <a:ext cx="1402528" cy="18806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7175" y="3228975"/>
            <a:ext cx="1381125" cy="507831"/>
          </a:xfrm>
          <a:prstGeom prst="rect">
            <a:avLst/>
          </a:prstGeom>
          <a:noFill/>
        </p:spPr>
        <p:txBody>
          <a:bodyPr wrap="square" rtlCol="0">
            <a:spAutoFit/>
          </a:bodyPr>
          <a:lstStyle/>
          <a:p>
            <a:r>
              <a:rPr lang="id-ID" sz="900" dirty="0" smtClean="0"/>
              <a:t>Bunga Poppy (candu) di danau Geneva, Montreux. Src: wikipedia</a:t>
            </a:r>
            <a:endParaRPr lang="id-ID" sz="900" dirty="0"/>
          </a:p>
        </p:txBody>
      </p:sp>
      <p:pic>
        <p:nvPicPr>
          <p:cNvPr id="1028" name="Picture 4" descr="Hasil gambar untuk morfin HC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975" y="1688881"/>
            <a:ext cx="2095500" cy="1571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84450" y="3374688"/>
            <a:ext cx="2114550" cy="230832"/>
          </a:xfrm>
          <a:prstGeom prst="rect">
            <a:avLst/>
          </a:prstGeom>
          <a:noFill/>
        </p:spPr>
        <p:txBody>
          <a:bodyPr wrap="square" rtlCol="0">
            <a:spAutoFit/>
          </a:bodyPr>
          <a:lstStyle/>
          <a:p>
            <a:r>
              <a:rPr lang="id-ID" sz="900" dirty="0" smtClean="0"/>
              <a:t>Morfin. Src:wikipedia</a:t>
            </a:r>
            <a:endParaRPr lang="id-ID" sz="900" dirty="0"/>
          </a:p>
        </p:txBody>
      </p:sp>
      <p:sp>
        <p:nvSpPr>
          <p:cNvPr id="6" name="AutoShape 6" descr="Hasil gambar untuk heroin murni"/>
          <p:cNvSpPr>
            <a:spLocks noChangeAspect="1" noChangeArrowheads="1"/>
          </p:cNvSpPr>
          <p:nvPr/>
        </p:nvSpPr>
        <p:spPr bwMode="auto">
          <a:xfrm>
            <a:off x="155575" y="-1927225"/>
            <a:ext cx="6029325" cy="401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1034" name="Picture 10" descr="https://jualrapidtest.files.wordpress.com/2015/09/o-norway-heroin-facebo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8450" y="1635426"/>
            <a:ext cx="2489090" cy="166022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asil gambar untuk heroin no.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306" y="1465261"/>
            <a:ext cx="2579408" cy="183038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il gambar untuk heroin no.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692" y="4342023"/>
            <a:ext cx="1957792" cy="201509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asil gambar untuk Perangkat pemakaian heroi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1560" y="4279564"/>
            <a:ext cx="1922815" cy="1884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593975" y="6143625"/>
            <a:ext cx="1968500" cy="369332"/>
          </a:xfrm>
          <a:prstGeom prst="rect">
            <a:avLst/>
          </a:prstGeom>
          <a:noFill/>
        </p:spPr>
        <p:txBody>
          <a:bodyPr wrap="square" rtlCol="0">
            <a:spAutoFit/>
          </a:bodyPr>
          <a:lstStyle/>
          <a:p>
            <a:r>
              <a:rPr lang="id-ID" sz="900" dirty="0" smtClean="0"/>
              <a:t>Perangkat penggunaan heroin</a:t>
            </a:r>
          </a:p>
          <a:p>
            <a:r>
              <a:rPr lang="id-ID" sz="900" dirty="0" smtClean="0"/>
              <a:t>Src: zamaninodrugs.blogspot.com</a:t>
            </a:r>
            <a:endParaRPr lang="id-ID" sz="900" dirty="0"/>
          </a:p>
        </p:txBody>
      </p:sp>
    </p:spTree>
    <p:extLst>
      <p:ext uri="{BB962C8B-B14F-4D97-AF65-F5344CB8AC3E}">
        <p14:creationId xmlns:p14="http://schemas.microsoft.com/office/powerpoint/2010/main" val="356036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id-ID" sz="2500" dirty="0" smtClean="0"/>
              <a:t>Koka dan Daun Koka</a:t>
            </a:r>
            <a:endParaRPr lang="id-ID" sz="2500" dirty="0"/>
          </a:p>
        </p:txBody>
      </p:sp>
      <p:pic>
        <p:nvPicPr>
          <p:cNvPr id="1026" name="Picture 2" descr="https://upload.wikimedia.org/wikipedia/commons/thumb/3/37/Folha_de_coca.jpg/220px-Folha_de_co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932516"/>
            <a:ext cx="2095500" cy="1476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5575" y="2408891"/>
            <a:ext cx="2095500" cy="461665"/>
          </a:xfrm>
          <a:prstGeom prst="rect">
            <a:avLst/>
          </a:prstGeom>
          <a:noFill/>
        </p:spPr>
        <p:txBody>
          <a:bodyPr wrap="square" rtlCol="0">
            <a:spAutoFit/>
          </a:bodyPr>
          <a:lstStyle/>
          <a:p>
            <a:pPr algn="ctr"/>
            <a:r>
              <a:rPr lang="en-US" sz="1200" dirty="0" err="1" smtClean="0"/>
              <a:t>Daun</a:t>
            </a:r>
            <a:r>
              <a:rPr lang="en-US" sz="1200" dirty="0" smtClean="0"/>
              <a:t> </a:t>
            </a:r>
            <a:r>
              <a:rPr lang="en-US" sz="1200" dirty="0" err="1" smtClean="0"/>
              <a:t>koka</a:t>
            </a:r>
            <a:r>
              <a:rPr lang="en-US" sz="1200" dirty="0" smtClean="0"/>
              <a:t> di Bolivia</a:t>
            </a:r>
            <a:br>
              <a:rPr lang="en-US" sz="1200" dirty="0" smtClean="0"/>
            </a:br>
            <a:r>
              <a:rPr lang="en-US" sz="1200" dirty="0" err="1" smtClean="0"/>
              <a:t>src:wikipedia</a:t>
            </a:r>
            <a:endParaRPr lang="en-US" sz="1200" dirty="0"/>
          </a:p>
        </p:txBody>
      </p:sp>
      <p:pic>
        <p:nvPicPr>
          <p:cNvPr id="1028" name="Picture 4" descr="https://upload.wikimedia.org/wikipedia/commons/thumb/b/b9/Cocaine_hydrochloride_CII_for_medicinal_use.jpg/170px-Cocaine_hydrochloride_CII_for_medicinal_u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3364193"/>
            <a:ext cx="161925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6/6d/Cocaine_for_kids.png/220px-Cocaine_for_kid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25" y="3364193"/>
            <a:ext cx="209550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51125" y="4650069"/>
            <a:ext cx="2095500" cy="830997"/>
          </a:xfrm>
          <a:prstGeom prst="rect">
            <a:avLst/>
          </a:prstGeom>
          <a:noFill/>
        </p:spPr>
        <p:txBody>
          <a:bodyPr wrap="square" rtlCol="0">
            <a:spAutoFit/>
          </a:bodyPr>
          <a:lstStyle/>
          <a:p>
            <a:r>
              <a:rPr lang="en-US" sz="1200" dirty="0" err="1" smtClean="0"/>
              <a:t>Iklan</a:t>
            </a:r>
            <a:r>
              <a:rPr lang="en-US" sz="1200" dirty="0" smtClean="0"/>
              <a:t> </a:t>
            </a:r>
            <a:r>
              <a:rPr lang="en-US" sz="1200" dirty="0" err="1" smtClean="0"/>
              <a:t>tentang</a:t>
            </a:r>
            <a:r>
              <a:rPr lang="en-US" sz="1200" dirty="0" smtClean="0"/>
              <a:t> </a:t>
            </a:r>
            <a:r>
              <a:rPr lang="en-US" sz="1200" dirty="0" err="1" smtClean="0"/>
              <a:t>kokain</a:t>
            </a:r>
            <a:r>
              <a:rPr lang="en-US" sz="1200" dirty="0" smtClean="0"/>
              <a:t> yang </a:t>
            </a:r>
            <a:r>
              <a:rPr lang="en-US" sz="1200" dirty="0" err="1" smtClean="0"/>
              <a:t>digunakan</a:t>
            </a:r>
            <a:r>
              <a:rPr lang="en-US" sz="1200" dirty="0" smtClean="0"/>
              <a:t> </a:t>
            </a:r>
            <a:r>
              <a:rPr lang="en-US" sz="1200" dirty="0" err="1" smtClean="0"/>
              <a:t>sebagai</a:t>
            </a:r>
            <a:r>
              <a:rPr lang="en-US" sz="1200" dirty="0" smtClean="0"/>
              <a:t> </a:t>
            </a:r>
            <a:r>
              <a:rPr lang="en-US" sz="1200" dirty="0" err="1" smtClean="0"/>
              <a:t>obat</a:t>
            </a:r>
            <a:r>
              <a:rPr lang="en-US" sz="1200" dirty="0" smtClean="0"/>
              <a:t> </a:t>
            </a:r>
            <a:r>
              <a:rPr lang="en-US" sz="1200" dirty="0" err="1" smtClean="0"/>
              <a:t>sakit</a:t>
            </a:r>
            <a:r>
              <a:rPr lang="en-US" sz="1200" dirty="0" smtClean="0"/>
              <a:t> </a:t>
            </a:r>
            <a:r>
              <a:rPr lang="en-US" sz="1200" dirty="0" err="1" smtClean="0"/>
              <a:t>gigi</a:t>
            </a:r>
            <a:r>
              <a:rPr lang="en-US" sz="1200" dirty="0" smtClean="0"/>
              <a:t> </a:t>
            </a:r>
            <a:r>
              <a:rPr lang="en-US" sz="1200" dirty="0" err="1" smtClean="0"/>
              <a:t>pada</a:t>
            </a:r>
            <a:r>
              <a:rPr lang="en-US" sz="1200" dirty="0" smtClean="0"/>
              <a:t> </a:t>
            </a:r>
            <a:r>
              <a:rPr lang="en-US" sz="1200" dirty="0" err="1" smtClean="0"/>
              <a:t>anak</a:t>
            </a:r>
            <a:r>
              <a:rPr lang="en-US" sz="1200" dirty="0" smtClean="0"/>
              <a:t> di </a:t>
            </a:r>
            <a:r>
              <a:rPr lang="en-US" sz="1200" dirty="0" err="1" smtClean="0"/>
              <a:t>tahun</a:t>
            </a:r>
            <a:r>
              <a:rPr lang="en-US" sz="1200" dirty="0" smtClean="0"/>
              <a:t> 1885</a:t>
            </a:r>
          </a:p>
          <a:p>
            <a:r>
              <a:rPr lang="en-US" sz="1200" dirty="0" err="1" smtClean="0"/>
              <a:t>Src:wikipedia</a:t>
            </a:r>
            <a:endParaRPr lang="en-US" sz="1200" dirty="0"/>
          </a:p>
        </p:txBody>
      </p:sp>
      <p:pic>
        <p:nvPicPr>
          <p:cNvPr id="1032" name="Picture 8" descr="https://upload.wikimedia.org/wikipedia/commons/thumb/6/64/Flavcocaine.jpg/220px-Flavcocain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25" y="932516"/>
            <a:ext cx="2095500" cy="95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74925" y="1885016"/>
            <a:ext cx="2095500" cy="461665"/>
          </a:xfrm>
          <a:prstGeom prst="rect">
            <a:avLst/>
          </a:prstGeom>
          <a:noFill/>
        </p:spPr>
        <p:txBody>
          <a:bodyPr wrap="square" rtlCol="0">
            <a:spAutoFit/>
          </a:bodyPr>
          <a:lstStyle/>
          <a:p>
            <a:r>
              <a:rPr lang="en-US" sz="1200" dirty="0" err="1" smtClean="0"/>
              <a:t>Kokain</a:t>
            </a:r>
            <a:r>
              <a:rPr lang="en-US" sz="1200" dirty="0" smtClean="0"/>
              <a:t> </a:t>
            </a:r>
            <a:r>
              <a:rPr lang="en-US" sz="1200" dirty="0" err="1" smtClean="0"/>
              <a:t>dengan</a:t>
            </a:r>
            <a:r>
              <a:rPr lang="en-US" sz="1200" dirty="0" smtClean="0"/>
              <a:t> rasa </a:t>
            </a:r>
            <a:r>
              <a:rPr lang="en-US" sz="1200" dirty="0" err="1" smtClean="0"/>
              <a:t>buah-buahan</a:t>
            </a:r>
            <a:r>
              <a:rPr lang="en-US" sz="1200" dirty="0" smtClean="0"/>
              <a:t>. </a:t>
            </a:r>
            <a:r>
              <a:rPr lang="en-US" sz="1200" dirty="0" err="1" smtClean="0"/>
              <a:t>Src:wikipedia</a:t>
            </a:r>
            <a:endParaRPr lang="en-US" sz="1200" dirty="0"/>
          </a:p>
        </p:txBody>
      </p:sp>
      <p:pic>
        <p:nvPicPr>
          <p:cNvPr id="1034" name="Picture 10" descr="https://upload.wikimedia.org/wikipedia/commons/thumb/c/c7/Rocks_of_crack_cocaine.jpg/200px-Rocks_of_crack_cocain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7125" y="651528"/>
            <a:ext cx="1905000" cy="2038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42124" y="857250"/>
            <a:ext cx="835025" cy="830997"/>
          </a:xfrm>
          <a:prstGeom prst="rect">
            <a:avLst/>
          </a:prstGeom>
          <a:noFill/>
        </p:spPr>
        <p:txBody>
          <a:bodyPr wrap="square" rtlCol="0">
            <a:spAutoFit/>
          </a:bodyPr>
          <a:lstStyle/>
          <a:p>
            <a:r>
              <a:rPr lang="en-US" sz="1200" dirty="0" smtClean="0"/>
              <a:t>“</a:t>
            </a:r>
            <a:r>
              <a:rPr lang="en-US" sz="1200" dirty="0" err="1" smtClean="0"/>
              <a:t>Batuan</a:t>
            </a:r>
            <a:r>
              <a:rPr lang="en-US" sz="1200" dirty="0" smtClean="0"/>
              <a:t>” </a:t>
            </a:r>
            <a:r>
              <a:rPr lang="en-US" sz="1200" dirty="0" err="1" smtClean="0"/>
              <a:t>kokain</a:t>
            </a:r>
            <a:endParaRPr lang="en-US" sz="1200" dirty="0" smtClean="0"/>
          </a:p>
          <a:p>
            <a:r>
              <a:rPr lang="en-US" sz="1200" dirty="0" err="1" smtClean="0"/>
              <a:t>Src</a:t>
            </a:r>
            <a:r>
              <a:rPr lang="en-US" sz="1200" dirty="0" smtClean="0"/>
              <a:t>:</a:t>
            </a:r>
            <a:br>
              <a:rPr lang="en-US" sz="1200" dirty="0" smtClean="0"/>
            </a:br>
            <a:r>
              <a:rPr lang="en-US" sz="1200" dirty="0" err="1" smtClean="0"/>
              <a:t>wikipedia</a:t>
            </a:r>
            <a:endParaRPr lang="en-US" sz="1200" dirty="0"/>
          </a:p>
        </p:txBody>
      </p:sp>
    </p:spTree>
    <p:extLst>
      <p:ext uri="{BB962C8B-B14F-4D97-AF65-F5344CB8AC3E}">
        <p14:creationId xmlns:p14="http://schemas.microsoft.com/office/powerpoint/2010/main" val="4063286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00"/>
            <a:ext cx="10515600" cy="6604000"/>
          </a:xfrm>
        </p:spPr>
        <p:txBody>
          <a:bodyPr>
            <a:normAutofit/>
          </a:bodyPr>
          <a:lstStyle/>
          <a:p>
            <a:r>
              <a:rPr lang="en-US" sz="1800" dirty="0" err="1" smtClean="0"/>
              <a:t>Psikotropika</a:t>
            </a:r>
            <a:r>
              <a:rPr lang="en-US" sz="1800" dirty="0" smtClean="0"/>
              <a:t> </a:t>
            </a:r>
            <a:r>
              <a:rPr lang="en-US" sz="1800" dirty="0" err="1" smtClean="0"/>
              <a:t>Golongan</a:t>
            </a:r>
            <a:r>
              <a:rPr lang="en-US" sz="1800" dirty="0" smtClean="0"/>
              <a:t> 1</a:t>
            </a:r>
            <a:endParaRPr lang="en-US" sz="800" dirty="0"/>
          </a:p>
          <a:p>
            <a:pPr marL="0" indent="0">
              <a:buNone/>
            </a:pPr>
            <a:r>
              <a:rPr lang="en-US" sz="1800" dirty="0"/>
              <a:t> </a:t>
            </a:r>
            <a:r>
              <a:rPr lang="en-US" sz="1800" dirty="0" smtClean="0"/>
              <a:t>                         </a:t>
            </a:r>
            <a:endParaRPr lang="en-US" sz="1200" i="1" dirty="0" smtClean="0"/>
          </a:p>
          <a:p>
            <a:pPr marL="0" indent="0">
              <a:buNone/>
            </a:pPr>
            <a:r>
              <a:rPr lang="en-US" sz="1800" dirty="0" smtClean="0"/>
              <a:t/>
            </a:r>
            <a:br>
              <a:rPr lang="en-US" sz="1800" dirty="0" smtClean="0"/>
            </a:br>
            <a:endParaRPr lang="en-US" sz="1800" dirty="0" smtClean="0"/>
          </a:p>
          <a:p>
            <a:pPr marL="0" indent="0">
              <a:buNone/>
            </a:pPr>
            <a:r>
              <a:rPr lang="en-US" sz="1200" dirty="0" err="1"/>
              <a:t>Berbagai</a:t>
            </a:r>
            <a:r>
              <a:rPr lang="en-US" sz="1200" dirty="0"/>
              <a:t> </a:t>
            </a:r>
            <a:r>
              <a:rPr lang="en-US" sz="1200" dirty="0" err="1"/>
              <a:t>pil</a:t>
            </a:r>
            <a:r>
              <a:rPr lang="en-US" sz="1200" dirty="0"/>
              <a:t> </a:t>
            </a:r>
            <a:r>
              <a:rPr lang="en-US" sz="1200" i="1" dirty="0" err="1"/>
              <a:t>ectasy</a:t>
            </a:r>
            <a:r>
              <a:rPr lang="en-US" sz="1200" i="1" dirty="0"/>
              <a:t>(</a:t>
            </a:r>
            <a:r>
              <a:rPr lang="en-US" sz="1200" i="1" dirty="0" err="1"/>
              <a:t>wikipedia</a:t>
            </a:r>
            <a:r>
              <a:rPr lang="en-US" sz="1200" i="1" dirty="0"/>
              <a:t>)</a:t>
            </a:r>
            <a:endParaRPr lang="en-US" sz="1200" dirty="0" smtClean="0"/>
          </a:p>
          <a:p>
            <a:r>
              <a:rPr lang="en-US" sz="1800" dirty="0" err="1" smtClean="0"/>
              <a:t>Psikotropika</a:t>
            </a:r>
            <a:r>
              <a:rPr lang="en-US" sz="1800" dirty="0" smtClean="0"/>
              <a:t> </a:t>
            </a:r>
            <a:r>
              <a:rPr lang="en-US" sz="1800" dirty="0" err="1" smtClean="0"/>
              <a:t>Golongan</a:t>
            </a:r>
            <a:r>
              <a:rPr lang="en-US" sz="1800" dirty="0" smtClean="0"/>
              <a:t> 2</a:t>
            </a:r>
          </a:p>
          <a:p>
            <a:pPr marL="0" indent="0">
              <a:buNone/>
            </a:pPr>
            <a:r>
              <a:rPr lang="en-US" sz="1800" dirty="0" smtClean="0"/>
              <a:t>                          </a:t>
            </a:r>
            <a:r>
              <a:rPr lang="en-US" sz="1200" dirty="0" err="1" smtClean="0"/>
              <a:t>Sabu</a:t>
            </a:r>
            <a:r>
              <a:rPr lang="en-US" sz="1200" dirty="0" smtClean="0"/>
              <a:t> </a:t>
            </a:r>
            <a:r>
              <a:rPr lang="en-US" sz="1200" dirty="0" err="1" smtClean="0"/>
              <a:t>kristal</a:t>
            </a:r>
            <a:r>
              <a:rPr lang="en-US" sz="1200" dirty="0" smtClean="0"/>
              <a:t>	</a:t>
            </a:r>
            <a:endParaRPr lang="en-US" sz="1800" dirty="0" smtClean="0"/>
          </a:p>
          <a:p>
            <a:pPr marL="0" indent="0">
              <a:buNone/>
            </a:pPr>
            <a:r>
              <a:rPr lang="en-US" sz="1800" dirty="0" smtClean="0"/>
              <a:t/>
            </a:r>
            <a:br>
              <a:rPr lang="en-US" sz="1800" dirty="0" smtClean="0"/>
            </a:br>
            <a:endParaRPr lang="en-US" sz="1800" dirty="0" smtClean="0"/>
          </a:p>
          <a:p>
            <a:r>
              <a:rPr lang="en-US" sz="1800" dirty="0" err="1" smtClean="0"/>
              <a:t>Psikotropika</a:t>
            </a:r>
            <a:r>
              <a:rPr lang="en-US" sz="1800" dirty="0" smtClean="0"/>
              <a:t> </a:t>
            </a:r>
            <a:r>
              <a:rPr lang="en-US" sz="1800" dirty="0" err="1" smtClean="0"/>
              <a:t>Golongan</a:t>
            </a:r>
            <a:r>
              <a:rPr lang="en-US" sz="1800" dirty="0" smtClean="0"/>
              <a:t> 3</a:t>
            </a:r>
          </a:p>
          <a:p>
            <a:pPr marL="0" indent="0">
              <a:buNone/>
            </a:pPr>
            <a:endParaRPr lang="en-US" sz="1800" dirty="0" smtClean="0"/>
          </a:p>
          <a:p>
            <a:pPr marL="0" indent="0">
              <a:buNone/>
            </a:pPr>
            <a:r>
              <a:rPr lang="en-US" sz="1800" dirty="0" smtClean="0"/>
              <a:t/>
            </a:r>
            <a:br>
              <a:rPr lang="en-US" sz="1800" dirty="0" smtClean="0"/>
            </a:br>
            <a:r>
              <a:rPr lang="en-US" sz="1800" dirty="0" smtClean="0"/>
              <a:t/>
            </a:r>
            <a:br>
              <a:rPr lang="en-US" sz="1800" dirty="0" smtClean="0"/>
            </a:br>
            <a:endParaRPr lang="en-US" sz="1800" dirty="0" smtClean="0"/>
          </a:p>
          <a:p>
            <a:r>
              <a:rPr lang="en-US" sz="1800" dirty="0" err="1" smtClean="0"/>
              <a:t>Psikotropika</a:t>
            </a:r>
            <a:r>
              <a:rPr lang="en-US" sz="1800" dirty="0" smtClean="0"/>
              <a:t> </a:t>
            </a:r>
            <a:r>
              <a:rPr lang="en-US" sz="1800" dirty="0" err="1" smtClean="0"/>
              <a:t>Golongan</a:t>
            </a:r>
            <a:r>
              <a:rPr lang="en-US" sz="1800" dirty="0" smtClean="0"/>
              <a:t> 4</a:t>
            </a:r>
            <a:endParaRPr lang="en-US" sz="1800" dirty="0"/>
          </a:p>
          <a:p>
            <a:endParaRPr lang="en-US" sz="1800" dirty="0" smtClean="0"/>
          </a:p>
          <a:p>
            <a:endParaRPr lang="en-US" sz="1800" dirty="0"/>
          </a:p>
        </p:txBody>
      </p:sp>
      <p:pic>
        <p:nvPicPr>
          <p:cNvPr id="2050" name="Picture 2" descr="https://upload.wikimedia.org/wikipedia/commons/thumb/7/7e/Ecstasy_monogram.jpg/120px-Ecstasy_mono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5" y="406400"/>
            <a:ext cx="11430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2017713"/>
            <a:ext cx="11715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114550"/>
            <a:ext cx="21431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30863" y="2114550"/>
            <a:ext cx="1354137" cy="276999"/>
          </a:xfrm>
          <a:prstGeom prst="rect">
            <a:avLst/>
          </a:prstGeom>
          <a:noFill/>
        </p:spPr>
        <p:txBody>
          <a:bodyPr wrap="square" rtlCol="0">
            <a:spAutoFit/>
          </a:bodyPr>
          <a:lstStyle/>
          <a:p>
            <a:r>
              <a:rPr lang="en-US" sz="1200" dirty="0" err="1" smtClean="0"/>
              <a:t>Pil</a:t>
            </a:r>
            <a:r>
              <a:rPr lang="en-US" sz="1200" dirty="0" smtClean="0"/>
              <a:t> </a:t>
            </a:r>
            <a:r>
              <a:rPr lang="en-US" sz="1200" dirty="0" err="1" smtClean="0"/>
              <a:t>sabu</a:t>
            </a:r>
            <a:endParaRPr lang="en-US" sz="1200" dirty="0"/>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3428" y="2114550"/>
            <a:ext cx="843143"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06571" y="2114550"/>
            <a:ext cx="988129" cy="461665"/>
          </a:xfrm>
          <a:prstGeom prst="rect">
            <a:avLst/>
          </a:prstGeom>
          <a:noFill/>
        </p:spPr>
        <p:txBody>
          <a:bodyPr wrap="square" rtlCol="0">
            <a:spAutoFit/>
          </a:bodyPr>
          <a:lstStyle/>
          <a:p>
            <a:r>
              <a:rPr lang="en-US" sz="1200" dirty="0" err="1" smtClean="0"/>
              <a:t>Amfetamina</a:t>
            </a:r>
            <a:r>
              <a:rPr lang="en-US" sz="1200" dirty="0" smtClean="0"/>
              <a:t> </a:t>
            </a:r>
            <a:r>
              <a:rPr lang="en-US" sz="1200" dirty="0" err="1" smtClean="0"/>
              <a:t>Hidroklorida</a:t>
            </a:r>
            <a:endParaRPr lang="en-US" sz="1200" dirty="0"/>
          </a:p>
        </p:txBody>
      </p:sp>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9638" y="2114550"/>
            <a:ext cx="8477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377363" y="2114550"/>
            <a:ext cx="1392237" cy="461665"/>
          </a:xfrm>
          <a:prstGeom prst="rect">
            <a:avLst/>
          </a:prstGeom>
          <a:noFill/>
        </p:spPr>
        <p:txBody>
          <a:bodyPr wrap="square" rtlCol="0">
            <a:spAutoFit/>
          </a:bodyPr>
          <a:lstStyle/>
          <a:p>
            <a:r>
              <a:rPr lang="en-US" sz="1200" dirty="0"/>
              <a:t>Phenyl-2-nitropropene</a:t>
            </a:r>
          </a:p>
        </p:txBody>
      </p:sp>
    </p:spTree>
    <p:extLst>
      <p:ext uri="{BB962C8B-B14F-4D97-AF65-F5344CB8AC3E}">
        <p14:creationId xmlns:p14="http://schemas.microsoft.com/office/powerpoint/2010/main" val="602346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1373</Words>
  <Application>Microsoft Office PowerPoint</Application>
  <PresentationFormat>Custom</PresentationFormat>
  <Paragraphs>221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NAPZA</vt:lpstr>
      <vt:lpstr>Pengertian</vt:lpstr>
      <vt:lpstr>Penggolongan Narkoba</vt:lpstr>
      <vt:lpstr>Penggolongan Narkoba II</vt:lpstr>
      <vt:lpstr>Penggolongan Narkoba III</vt:lpstr>
      <vt:lpstr>Penggolongan Narkoba menurut WHO</vt:lpstr>
      <vt:lpstr>Contoh Beberapa Jenis Narkotika Golongan Opioida</vt:lpstr>
      <vt:lpstr>PowerPoint Presentation</vt:lpstr>
      <vt:lpstr>PowerPoint Presentation</vt:lpstr>
      <vt:lpstr>Cara Kerja Narkoba</vt:lpstr>
      <vt:lpstr>Perubahan perasaan dan pola pikir</vt:lpstr>
      <vt:lpstr>Pengaruh Berbagai Jenis Narkoba</vt:lpstr>
      <vt:lpstr>Pengaruh Berbagai Jenis Narkoba II</vt:lpstr>
      <vt:lpstr>Pengaruh Berbagai Jenis Narkoba III</vt:lpstr>
      <vt:lpstr>Pengaruh Berbagai Jenis Narkoba III</vt:lpstr>
      <vt:lpstr>Pengaruh Berbagai Jenis Narkoba IV</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NAPZA</dc:title>
  <dc:creator>Swarna Adhi Galang Wicaksono</dc:creator>
  <cp:lastModifiedBy>Suwarna Adhi Galang Wicaksono</cp:lastModifiedBy>
  <cp:revision>33</cp:revision>
  <dcterms:created xsi:type="dcterms:W3CDTF">2016-11-17T16:57:01Z</dcterms:created>
  <dcterms:modified xsi:type="dcterms:W3CDTF">2016-12-08T11:58:58Z</dcterms:modified>
</cp:coreProperties>
</file>