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78" y="12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66AD45C-1841-40EB-AC14-014D03D75F56}" type="datetimeFigureOut">
              <a:rPr lang="en-US" smtClean="0"/>
              <a:t>9/29/2016</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F3BA24B-8025-42C8-A2A2-3BFE43B6DBEB}"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6AD45C-1841-40EB-AC14-014D03D75F56}" type="datetimeFigureOut">
              <a:rPr lang="en-US" smtClean="0"/>
              <a:t>9/29/2016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BA24B-8025-42C8-A2A2-3BFE43B6DBE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8F3BA24B-8025-42C8-A2A2-3BFE43B6DBEB}"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6AD45C-1841-40EB-AC14-014D03D75F56}" type="datetimeFigureOut">
              <a:rPr lang="en-US" smtClean="0"/>
              <a:t>9/29/2016</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66AD45C-1841-40EB-AC14-014D03D75F56}" type="datetimeFigureOut">
              <a:rPr lang="en-US" smtClean="0"/>
              <a:t>9/29/2016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8F3BA24B-8025-42C8-A2A2-3BFE43B6DBEB}"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466AD45C-1841-40EB-AC14-014D03D75F56}" type="datetimeFigureOut">
              <a:rPr lang="en-US" smtClean="0"/>
              <a:t>9/29/2016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F3BA24B-8025-42C8-A2A2-3BFE43B6DBEB}"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466AD45C-1841-40EB-AC14-014D03D75F56}" type="datetimeFigureOut">
              <a:rPr lang="en-US" smtClean="0"/>
              <a:t>9/29/2016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3BA24B-8025-42C8-A2A2-3BFE43B6DBEB}"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66AD45C-1841-40EB-AC14-014D03D75F56}" type="datetimeFigureOut">
              <a:rPr lang="en-US" smtClean="0"/>
              <a:t>9/29/2016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8F3BA24B-8025-42C8-A2A2-3BFE43B6DBEB}"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66AD45C-1841-40EB-AC14-014D03D75F56}" type="datetimeFigureOut">
              <a:rPr lang="en-US" smtClean="0"/>
              <a:t>9/29/2016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8F3BA24B-8025-42C8-A2A2-3BFE43B6DBE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466AD45C-1841-40EB-AC14-014D03D75F56}" type="datetimeFigureOut">
              <a:rPr lang="en-US" smtClean="0"/>
              <a:t>9/29/2016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8F3BA24B-8025-42C8-A2A2-3BFE43B6DBE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8F3BA24B-8025-42C8-A2A2-3BFE43B6DBEB}"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466AD45C-1841-40EB-AC14-014D03D75F56}" type="datetimeFigureOut">
              <a:rPr lang="en-US" smtClean="0"/>
              <a:t>9/29/2016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8F3BA24B-8025-42C8-A2A2-3BFE43B6DBEB}"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466AD45C-1841-40EB-AC14-014D03D75F56}" type="datetimeFigureOut">
              <a:rPr lang="en-US" smtClean="0"/>
              <a:t>9/29/2016</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466AD45C-1841-40EB-AC14-014D03D75F56}" type="datetimeFigureOut">
              <a:rPr lang="en-US" smtClean="0"/>
              <a:t>9/29/2016</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8F3BA24B-8025-42C8-A2A2-3BFE43B6DBEB}"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tanhadi.blogspot.com/2009/10/paticcasamuppada.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Oleh Suwarna Adhi Galang Wicaksono</a:t>
            </a:r>
            <a:endParaRPr lang="en-US" dirty="0"/>
          </a:p>
        </p:txBody>
      </p:sp>
      <p:sp>
        <p:nvSpPr>
          <p:cNvPr id="2" name="Title 1"/>
          <p:cNvSpPr>
            <a:spLocks noGrp="1"/>
          </p:cNvSpPr>
          <p:nvPr>
            <p:ph type="ctrTitle"/>
          </p:nvPr>
        </p:nvSpPr>
        <p:spPr/>
        <p:txBody>
          <a:bodyPr/>
          <a:lstStyle/>
          <a:p>
            <a:r>
              <a:rPr lang="en-US" dirty="0" smtClean="0"/>
              <a:t>Khotbah Pertama</a:t>
            </a:r>
            <a:br>
              <a:rPr lang="en-US" dirty="0" smtClean="0"/>
            </a:br>
            <a:r>
              <a:rPr lang="en-US" dirty="0" smtClean="0"/>
              <a:t>Sang Buddha</a:t>
            </a:r>
            <a:endParaRPr lang="en-US" dirty="0"/>
          </a:p>
        </p:txBody>
      </p:sp>
      <p:pic>
        <p:nvPicPr>
          <p:cNvPr id="1026" name="Picture 2"/>
          <p:cNvPicPr>
            <a:picLocks noChangeAspect="1" noChangeArrowheads="1"/>
          </p:cNvPicPr>
          <p:nvPr/>
        </p:nvPicPr>
        <p:blipFill>
          <a:blip r:embed="rId2"/>
          <a:srcRect/>
          <a:stretch>
            <a:fillRect/>
          </a:stretch>
        </p:blipFill>
        <p:spPr bwMode="auto">
          <a:xfrm>
            <a:off x="3357554" y="3214686"/>
            <a:ext cx="2857500" cy="1695450"/>
          </a:xfrm>
          <a:prstGeom prst="rect">
            <a:avLst/>
          </a:prstGeom>
          <a:noFill/>
          <a:ln w="9525">
            <a:noFill/>
            <a:miter lim="800000"/>
            <a:headEnd/>
            <a:tailEnd/>
          </a:ln>
          <a:effectLst/>
        </p:spPr>
      </p:pic>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5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Scale>
                                      <p:cBhvr>
                                        <p:cTn id="13"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3">
                                            <p:txEl>
                                              <p:pRg st="0" end="0"/>
                                            </p:txEl>
                                          </p:spTgt>
                                        </p:tgtEl>
                                        <p:attrNameLst>
                                          <p:attrName>ppt_x</p:attrName>
                                          <p:attrName>ppt_y</p:attrName>
                                        </p:attrNameLst>
                                      </p:cBhvr>
                                    </p:animMotion>
                                    <p:animEffect transition="in" filter="fade">
                                      <p:cBhvr>
                                        <p:cTn id="15" dur="1000"/>
                                        <p:tgtEl>
                                          <p:spTgt spid="3">
                                            <p:txEl>
                                              <p:pRg st="0" end="0"/>
                                            </p:txEl>
                                          </p:spTgt>
                                        </p:tgtEl>
                                      </p:cBhvr>
                                    </p:animEffect>
                                  </p:childTnLst>
                                </p:cTn>
                              </p:par>
                            </p:childTnLst>
                          </p:cTn>
                        </p:par>
                        <p:par>
                          <p:cTn id="16" fill="hold">
                            <p:stCondLst>
                              <p:cond delay="2000"/>
                            </p:stCondLst>
                            <p:childTnLst>
                              <p:par>
                                <p:cTn id="17" presetID="2" presetClass="entr" presetSubtype="4" fill="hold" nodeType="afterEffect">
                                  <p:stCondLst>
                                    <p:cond delay="0"/>
                                  </p:stCondLst>
                                  <p:childTnLst>
                                    <p:set>
                                      <p:cBhvr>
                                        <p:cTn id="18" dur="1" fill="hold">
                                          <p:stCondLst>
                                            <p:cond delay="0"/>
                                          </p:stCondLst>
                                        </p:cTn>
                                        <p:tgtEl>
                                          <p:spTgt spid="1026"/>
                                        </p:tgtEl>
                                        <p:attrNameLst>
                                          <p:attrName>style.visibility</p:attrName>
                                        </p:attrNameLst>
                                      </p:cBhvr>
                                      <p:to>
                                        <p:strVal val="visible"/>
                                      </p:to>
                                    </p:set>
                                    <p:anim calcmode="lin" valueType="num">
                                      <p:cBhvr additive="base">
                                        <p:cTn id="19" dur="500" fill="hold"/>
                                        <p:tgtEl>
                                          <p:spTgt spid="1026"/>
                                        </p:tgtEl>
                                        <p:attrNameLst>
                                          <p:attrName>ppt_x</p:attrName>
                                        </p:attrNameLst>
                                      </p:cBhvr>
                                      <p:tavLst>
                                        <p:tav tm="0">
                                          <p:val>
                                            <p:strVal val="#ppt_x"/>
                                          </p:val>
                                        </p:tav>
                                        <p:tav tm="100000">
                                          <p:val>
                                            <p:strVal val="#ppt_x"/>
                                          </p:val>
                                        </p:tav>
                                      </p:tavLst>
                                    </p:anim>
                                    <p:anim calcmode="lin" valueType="num">
                                      <p:cBhvr additive="base">
                                        <p:cTn id="20"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Jalan Mulia Berunsur </a:t>
            </a:r>
            <a:r>
              <a:rPr lang="en-US" sz="3600" dirty="0" smtClean="0"/>
              <a:t>Delapan</a:t>
            </a:r>
            <a:endParaRPr lang="en-US" sz="3600" dirty="0" smtClean="0"/>
          </a:p>
        </p:txBody>
      </p:sp>
      <p:sp>
        <p:nvSpPr>
          <p:cNvPr id="3" name="Content Placeholder 2"/>
          <p:cNvSpPr>
            <a:spLocks noGrp="1"/>
          </p:cNvSpPr>
          <p:nvPr>
            <p:ph sz="quarter" idx="1"/>
          </p:nvPr>
        </p:nvSpPr>
        <p:spPr/>
        <p:txBody>
          <a:bodyPr>
            <a:normAutofit/>
          </a:bodyPr>
          <a:lstStyle/>
          <a:p>
            <a:r>
              <a:rPr lang="en-US" sz="1300" dirty="0" smtClean="0"/>
              <a:t>Pengertian Benar (</a:t>
            </a:r>
            <a:r>
              <a:rPr lang="en-US" sz="1300" i="1" dirty="0" smtClean="0"/>
              <a:t>sammä-ditthi</a:t>
            </a:r>
            <a:r>
              <a:rPr lang="en-US" sz="1300" dirty="0" smtClean="0"/>
              <a:t>) : </a:t>
            </a:r>
            <a:r>
              <a:rPr lang="en-US" sz="1300" i="1" dirty="0" smtClean="0"/>
              <a:t>Pengetahuan tentang Dukkha, pengetahuan tentang asal usul Dukkha, pengetahuan tentang berhentinya  Dukkha, pengetahuan tentang cara berlatih yang membawa pada berhentinya Dukkha.</a:t>
            </a:r>
            <a:endParaRPr lang="en-US" sz="1300" dirty="0" smtClean="0"/>
          </a:p>
          <a:p>
            <a:r>
              <a:rPr lang="en-US" sz="1300" dirty="0" smtClean="0"/>
              <a:t>Pikiran Benar (</a:t>
            </a:r>
            <a:r>
              <a:rPr lang="en-US" sz="1300" i="1" dirty="0" smtClean="0"/>
              <a:t>sammä-sankappa</a:t>
            </a:r>
            <a:r>
              <a:rPr lang="en-US" sz="1300" dirty="0" smtClean="0"/>
              <a:t>) bertujuan untuk  melenyapkan pikiran jahat dan mengembangkan pikiran baik.*</a:t>
            </a:r>
          </a:p>
          <a:p>
            <a:r>
              <a:rPr lang="en-US" sz="1300" dirty="0" smtClean="0"/>
              <a:t>Ucapan Benar (</a:t>
            </a:r>
            <a:r>
              <a:rPr lang="en-US" sz="1300" i="1" dirty="0" smtClean="0"/>
              <a:t>sammä-väcä</a:t>
            </a:r>
            <a:r>
              <a:rPr lang="en-US" sz="1300" dirty="0" smtClean="0"/>
              <a:t>) adalah usaha untuk menahan diri dari berbohong (</a:t>
            </a:r>
            <a:r>
              <a:rPr lang="en-US" sz="1300" i="1" dirty="0" smtClean="0"/>
              <a:t>musãvãdã</a:t>
            </a:r>
            <a:r>
              <a:rPr lang="en-US" sz="1300" dirty="0" smtClean="0"/>
              <a:t>), memfitnah (</a:t>
            </a:r>
            <a:r>
              <a:rPr lang="en-US" sz="1300" i="1" dirty="0" smtClean="0"/>
              <a:t>pisunãvãcã</a:t>
            </a:r>
            <a:r>
              <a:rPr lang="en-US" sz="1300" dirty="0" smtClean="0"/>
              <a:t>), berucap kasar / caci-maki (</a:t>
            </a:r>
            <a:r>
              <a:rPr lang="en-US" sz="1300" i="1" dirty="0" smtClean="0"/>
              <a:t>pharusavãcã</a:t>
            </a:r>
            <a:r>
              <a:rPr lang="en-US" sz="1300" dirty="0" smtClean="0"/>
              <a:t>), dan percakapan yang tidak bermanfaat / pergunjingan (</a:t>
            </a:r>
            <a:r>
              <a:rPr lang="en-US" sz="1300" i="1" dirty="0" smtClean="0"/>
              <a:t>samphappalãpã</a:t>
            </a:r>
            <a:r>
              <a:rPr lang="en-US" sz="1300" dirty="0" smtClean="0"/>
              <a:t>)</a:t>
            </a:r>
          </a:p>
          <a:p>
            <a:r>
              <a:rPr lang="en-US" sz="1300" dirty="0" smtClean="0"/>
              <a:t>Perbuatan Benar (</a:t>
            </a:r>
            <a:r>
              <a:rPr lang="en-US" sz="1300" i="1" dirty="0" smtClean="0"/>
              <a:t>sammä-kammanta</a:t>
            </a:r>
            <a:r>
              <a:rPr lang="en-US" sz="1300" dirty="0" smtClean="0"/>
              <a:t>) : </a:t>
            </a:r>
            <a:r>
              <a:rPr lang="en-US" sz="1300" i="1" dirty="0" smtClean="0"/>
              <a:t>Menahan diri dari pembunuhan, menahan diri dari pencurian, menahan diri dari hal-hal yang berhubungan dan melakukan kegiatan seksual.</a:t>
            </a:r>
            <a:endParaRPr lang="en-US" sz="1300" dirty="0" smtClean="0"/>
          </a:p>
          <a:p>
            <a:r>
              <a:rPr lang="en-US" sz="1300" dirty="0" smtClean="0"/>
              <a:t>Pencaharian Benar (</a:t>
            </a:r>
            <a:r>
              <a:rPr lang="en-US" sz="1300" i="1" dirty="0" smtClean="0"/>
              <a:t>sammä-ajiva</a:t>
            </a:r>
            <a:r>
              <a:rPr lang="en-US" sz="1300" dirty="0" smtClean="0"/>
              <a:t>) adalah kegiatan untuk menghidupi yang tidak sepatutnya berhubungan dengan usaha atau pekerjaan yang, secara langsung atau tidak langsung, melukai mahluk hidup lainnya</a:t>
            </a:r>
          </a:p>
          <a:p>
            <a:r>
              <a:rPr lang="en-US" sz="1300" dirty="0" smtClean="0"/>
              <a:t>Daya-upaya Benar (</a:t>
            </a:r>
            <a:r>
              <a:rPr lang="en-US" sz="1300" i="1" dirty="0" smtClean="0"/>
              <a:t>sammä-väyäma</a:t>
            </a:r>
            <a:r>
              <a:rPr lang="en-US" sz="1300" dirty="0" smtClean="0"/>
              <a:t>), praktisi berupaya keras untuk meninggalkan seluruh pikiran yang salah dan dapat merugikan, perkataan, dan perbuatan</a:t>
            </a:r>
          </a:p>
          <a:p>
            <a:r>
              <a:rPr lang="en-US" sz="1300" dirty="0" smtClean="0"/>
              <a:t>Perhatian Benar (</a:t>
            </a:r>
            <a:r>
              <a:rPr lang="en-US" sz="1300" i="1" dirty="0" smtClean="0"/>
              <a:t>sammä-sati</a:t>
            </a:r>
            <a:r>
              <a:rPr lang="en-US" sz="1300" dirty="0" smtClean="0"/>
              <a:t>) adalah sikap untuk senantiasa menjaga pikiran-pikiran mereka terhadap fenomena yang memengaruhi tubuh dan pikiran. Mereka harus waspada dan berhati-hati supaya tidak bertindak laku atau berkata-kata karena kelalaian atau kecerobohan.</a:t>
            </a:r>
          </a:p>
          <a:p>
            <a:r>
              <a:rPr lang="en-US" sz="1300" dirty="0" smtClean="0"/>
              <a:t>Konsentrasi Benar (</a:t>
            </a:r>
            <a:r>
              <a:rPr lang="en-US" sz="1300" i="1" dirty="0" smtClean="0"/>
              <a:t>sammä-samädhi</a:t>
            </a:r>
            <a:r>
              <a:rPr lang="en-US" sz="1300" dirty="0" smtClean="0"/>
              <a:t>) adalah kegiatan pemusatan pikiran terhadap suatu objek, misalnya, Buddha, Dhamma, atau Sangha.</a:t>
            </a:r>
          </a:p>
          <a:p>
            <a:endParaRPr lang="en-US" sz="14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pPr lvl="1"/>
            <a:endParaRPr lang="en-US" sz="1000" dirty="0" smtClean="0"/>
          </a:p>
          <a:p>
            <a:endParaRPr lang="en-US" sz="1200" dirty="0" smtClean="0"/>
          </a:p>
          <a:p>
            <a:endParaRPr lang="en-US" dirty="0"/>
          </a:p>
        </p:txBody>
      </p:sp>
    </p:spTree>
  </p:cSld>
  <p:clrMapOvr>
    <a:masterClrMapping/>
  </p:clrMapOvr>
  <p:transition advClick="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6800"/>
                            </p:stCondLst>
                            <p:childTnLst>
                              <p:par>
                                <p:cTn id="11" presetID="30" presetClass="entr" presetSubtype="0" fill="hold" grpId="0" nodeType="afterEffect">
                                  <p:stCondLst>
                                    <p:cond delay="400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800" decel="100000"/>
                                        <p:tgtEl>
                                          <p:spTgt spid="3">
                                            <p:txEl>
                                              <p:pRg st="0" end="0"/>
                                            </p:txEl>
                                          </p:spTgt>
                                        </p:tgtEl>
                                      </p:cBhvr>
                                    </p:animEffect>
                                    <p:anim calcmode="lin" valueType="num">
                                      <p:cBhvr>
                                        <p:cTn id="14"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15"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6"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7"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8"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par>
                          <p:cTn id="19" fill="hold">
                            <p:stCondLst>
                              <p:cond delay="11800"/>
                            </p:stCondLst>
                            <p:childTnLst>
                              <p:par>
                                <p:cTn id="20" presetID="30" presetClass="entr" presetSubtype="0" fill="hold" grpId="0" nodeType="afterEffect">
                                  <p:stCondLst>
                                    <p:cond delay="400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800" decel="100000"/>
                                        <p:tgtEl>
                                          <p:spTgt spid="3">
                                            <p:txEl>
                                              <p:pRg st="1" end="1"/>
                                            </p:txEl>
                                          </p:spTgt>
                                        </p:tgtEl>
                                      </p:cBhvr>
                                    </p:animEffect>
                                    <p:anim calcmode="lin" valueType="num">
                                      <p:cBhvr>
                                        <p:cTn id="23"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24"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5"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par>
                          <p:cTn id="28" fill="hold">
                            <p:stCondLst>
                              <p:cond delay="16800"/>
                            </p:stCondLst>
                            <p:childTnLst>
                              <p:par>
                                <p:cTn id="29" presetID="30" presetClass="entr" presetSubtype="0" fill="hold" grpId="0" nodeType="afterEffect">
                                  <p:stCondLst>
                                    <p:cond delay="400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800" decel="100000"/>
                                        <p:tgtEl>
                                          <p:spTgt spid="3">
                                            <p:txEl>
                                              <p:pRg st="2" end="2"/>
                                            </p:txEl>
                                          </p:spTgt>
                                        </p:tgtEl>
                                      </p:cBhvr>
                                    </p:animEffect>
                                    <p:anim calcmode="lin" valueType="num">
                                      <p:cBhvr>
                                        <p:cTn id="32"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33"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34"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35"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36"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par>
                          <p:cTn id="37" fill="hold">
                            <p:stCondLst>
                              <p:cond delay="21800"/>
                            </p:stCondLst>
                            <p:childTnLst>
                              <p:par>
                                <p:cTn id="38" presetID="30" presetClass="entr" presetSubtype="0" fill="hold" grpId="0" nodeType="afterEffect">
                                  <p:stCondLst>
                                    <p:cond delay="400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800" decel="100000"/>
                                        <p:tgtEl>
                                          <p:spTgt spid="3">
                                            <p:txEl>
                                              <p:pRg st="3" end="3"/>
                                            </p:txEl>
                                          </p:spTgt>
                                        </p:tgtEl>
                                      </p:cBhvr>
                                    </p:animEffect>
                                    <p:anim calcmode="lin" valueType="num">
                                      <p:cBhvr>
                                        <p:cTn id="41"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42"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43"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44"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45"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par>
                          <p:cTn id="46" fill="hold">
                            <p:stCondLst>
                              <p:cond delay="26800"/>
                            </p:stCondLst>
                            <p:childTnLst>
                              <p:par>
                                <p:cTn id="47" presetID="30" presetClass="entr" presetSubtype="0" fill="hold" grpId="0" nodeType="afterEffect">
                                  <p:stCondLst>
                                    <p:cond delay="4000"/>
                                  </p:stCondLst>
                                  <p:childTnLst>
                                    <p:set>
                                      <p:cBhvr>
                                        <p:cTn id="48" dur="1" fill="hold">
                                          <p:stCondLst>
                                            <p:cond delay="0"/>
                                          </p:stCondLst>
                                        </p:cTn>
                                        <p:tgtEl>
                                          <p:spTgt spid="3">
                                            <p:txEl>
                                              <p:pRg st="4" end="4"/>
                                            </p:txEl>
                                          </p:spTgt>
                                        </p:tgtEl>
                                        <p:attrNameLst>
                                          <p:attrName>style.visibility</p:attrName>
                                        </p:attrNameLst>
                                      </p:cBhvr>
                                      <p:to>
                                        <p:strVal val="visible"/>
                                      </p:to>
                                    </p:set>
                                    <p:animEffect transition="in" filter="fade">
                                      <p:cBhvr>
                                        <p:cTn id="49" dur="800" decel="100000"/>
                                        <p:tgtEl>
                                          <p:spTgt spid="3">
                                            <p:txEl>
                                              <p:pRg st="4" end="4"/>
                                            </p:txEl>
                                          </p:spTgt>
                                        </p:tgtEl>
                                      </p:cBhvr>
                                    </p:animEffect>
                                    <p:anim calcmode="lin" valueType="num">
                                      <p:cBhvr>
                                        <p:cTn id="50" dur="800" decel="100000" fill="hold"/>
                                        <p:tgtEl>
                                          <p:spTgt spid="3">
                                            <p:txEl>
                                              <p:pRg st="4" end="4"/>
                                            </p:txEl>
                                          </p:spTgt>
                                        </p:tgtEl>
                                        <p:attrNameLst>
                                          <p:attrName>style.rotation</p:attrName>
                                        </p:attrNameLst>
                                      </p:cBhvr>
                                      <p:tavLst>
                                        <p:tav tm="0">
                                          <p:val>
                                            <p:fltVal val="-90"/>
                                          </p:val>
                                        </p:tav>
                                        <p:tav tm="100000">
                                          <p:val>
                                            <p:fltVal val="0"/>
                                          </p:val>
                                        </p:tav>
                                      </p:tavLst>
                                    </p:anim>
                                    <p:anim calcmode="lin" valueType="num">
                                      <p:cBhvr>
                                        <p:cTn id="51" dur="800" decel="100000" fill="hold"/>
                                        <p:tgtEl>
                                          <p:spTgt spid="3">
                                            <p:txEl>
                                              <p:pRg st="4" end="4"/>
                                            </p:txEl>
                                          </p:spTgt>
                                        </p:tgtEl>
                                        <p:attrNameLst>
                                          <p:attrName>ppt_x</p:attrName>
                                        </p:attrNameLst>
                                      </p:cBhvr>
                                      <p:tavLst>
                                        <p:tav tm="0">
                                          <p:val>
                                            <p:strVal val="#ppt_x+0.4"/>
                                          </p:val>
                                        </p:tav>
                                        <p:tav tm="100000">
                                          <p:val>
                                            <p:strVal val="#ppt_x-0.05"/>
                                          </p:val>
                                        </p:tav>
                                      </p:tavLst>
                                    </p:anim>
                                    <p:anim calcmode="lin" valueType="num">
                                      <p:cBhvr>
                                        <p:cTn id="52" dur="800" decel="100000" fill="hold"/>
                                        <p:tgtEl>
                                          <p:spTgt spid="3">
                                            <p:txEl>
                                              <p:pRg st="4" end="4"/>
                                            </p:txEl>
                                          </p:spTgt>
                                        </p:tgtEl>
                                        <p:attrNameLst>
                                          <p:attrName>ppt_y</p:attrName>
                                        </p:attrNameLst>
                                      </p:cBhvr>
                                      <p:tavLst>
                                        <p:tav tm="0">
                                          <p:val>
                                            <p:strVal val="#ppt_y-0.4"/>
                                          </p:val>
                                        </p:tav>
                                        <p:tav tm="100000">
                                          <p:val>
                                            <p:strVal val="#ppt_y+0.1"/>
                                          </p:val>
                                        </p:tav>
                                      </p:tavLst>
                                    </p:anim>
                                    <p:anim calcmode="lin" valueType="num">
                                      <p:cBhvr>
                                        <p:cTn id="53" dur="200" accel="100000" fill="hold">
                                          <p:stCondLst>
                                            <p:cond delay="800"/>
                                          </p:stCondLst>
                                        </p:cTn>
                                        <p:tgtEl>
                                          <p:spTgt spid="3">
                                            <p:txEl>
                                              <p:pRg st="4" end="4"/>
                                            </p:txEl>
                                          </p:spTgt>
                                        </p:tgtEl>
                                        <p:attrNameLst>
                                          <p:attrName>ppt_x</p:attrName>
                                        </p:attrNameLst>
                                      </p:cBhvr>
                                      <p:tavLst>
                                        <p:tav tm="0">
                                          <p:val>
                                            <p:strVal val="#ppt_x-0.05"/>
                                          </p:val>
                                        </p:tav>
                                        <p:tav tm="100000">
                                          <p:val>
                                            <p:strVal val="#ppt_x"/>
                                          </p:val>
                                        </p:tav>
                                      </p:tavLst>
                                    </p:anim>
                                    <p:anim calcmode="lin" valueType="num">
                                      <p:cBhvr>
                                        <p:cTn id="54" dur="200" accel="100000" fill="hold">
                                          <p:stCondLst>
                                            <p:cond delay="800"/>
                                          </p:stCondLst>
                                        </p:cTn>
                                        <p:tgtEl>
                                          <p:spTgt spid="3">
                                            <p:txEl>
                                              <p:pRg st="4" end="4"/>
                                            </p:txEl>
                                          </p:spTgt>
                                        </p:tgtEl>
                                        <p:attrNameLst>
                                          <p:attrName>ppt_y</p:attrName>
                                        </p:attrNameLst>
                                      </p:cBhvr>
                                      <p:tavLst>
                                        <p:tav tm="0">
                                          <p:val>
                                            <p:strVal val="#ppt_y+0.1"/>
                                          </p:val>
                                        </p:tav>
                                        <p:tav tm="100000">
                                          <p:val>
                                            <p:strVal val="#ppt_y"/>
                                          </p:val>
                                        </p:tav>
                                      </p:tavLst>
                                    </p:anim>
                                  </p:childTnLst>
                                </p:cTn>
                              </p:par>
                            </p:childTnLst>
                          </p:cTn>
                        </p:par>
                        <p:par>
                          <p:cTn id="55" fill="hold">
                            <p:stCondLst>
                              <p:cond delay="31800"/>
                            </p:stCondLst>
                            <p:childTnLst>
                              <p:par>
                                <p:cTn id="56" presetID="30" presetClass="entr" presetSubtype="0" fill="hold" grpId="0" nodeType="afterEffect">
                                  <p:stCondLst>
                                    <p:cond delay="4000"/>
                                  </p:stCondLst>
                                  <p:childTnLst>
                                    <p:set>
                                      <p:cBhvr>
                                        <p:cTn id="57" dur="1" fill="hold">
                                          <p:stCondLst>
                                            <p:cond delay="0"/>
                                          </p:stCondLst>
                                        </p:cTn>
                                        <p:tgtEl>
                                          <p:spTgt spid="3">
                                            <p:txEl>
                                              <p:pRg st="5" end="5"/>
                                            </p:txEl>
                                          </p:spTgt>
                                        </p:tgtEl>
                                        <p:attrNameLst>
                                          <p:attrName>style.visibility</p:attrName>
                                        </p:attrNameLst>
                                      </p:cBhvr>
                                      <p:to>
                                        <p:strVal val="visible"/>
                                      </p:to>
                                    </p:set>
                                    <p:animEffect transition="in" filter="fade">
                                      <p:cBhvr>
                                        <p:cTn id="58" dur="800" decel="100000"/>
                                        <p:tgtEl>
                                          <p:spTgt spid="3">
                                            <p:txEl>
                                              <p:pRg st="5" end="5"/>
                                            </p:txEl>
                                          </p:spTgt>
                                        </p:tgtEl>
                                      </p:cBhvr>
                                    </p:animEffect>
                                    <p:anim calcmode="lin" valueType="num">
                                      <p:cBhvr>
                                        <p:cTn id="59" dur="800" decel="100000" fill="hold"/>
                                        <p:tgtEl>
                                          <p:spTgt spid="3">
                                            <p:txEl>
                                              <p:pRg st="5" end="5"/>
                                            </p:txEl>
                                          </p:spTgt>
                                        </p:tgtEl>
                                        <p:attrNameLst>
                                          <p:attrName>style.rotation</p:attrName>
                                        </p:attrNameLst>
                                      </p:cBhvr>
                                      <p:tavLst>
                                        <p:tav tm="0">
                                          <p:val>
                                            <p:fltVal val="-90"/>
                                          </p:val>
                                        </p:tav>
                                        <p:tav tm="100000">
                                          <p:val>
                                            <p:fltVal val="0"/>
                                          </p:val>
                                        </p:tav>
                                      </p:tavLst>
                                    </p:anim>
                                    <p:anim calcmode="lin" valueType="num">
                                      <p:cBhvr>
                                        <p:cTn id="60" dur="800" decel="100000" fill="hold"/>
                                        <p:tgtEl>
                                          <p:spTgt spid="3">
                                            <p:txEl>
                                              <p:pRg st="5" end="5"/>
                                            </p:txEl>
                                          </p:spTgt>
                                        </p:tgtEl>
                                        <p:attrNameLst>
                                          <p:attrName>ppt_x</p:attrName>
                                        </p:attrNameLst>
                                      </p:cBhvr>
                                      <p:tavLst>
                                        <p:tav tm="0">
                                          <p:val>
                                            <p:strVal val="#ppt_x+0.4"/>
                                          </p:val>
                                        </p:tav>
                                        <p:tav tm="100000">
                                          <p:val>
                                            <p:strVal val="#ppt_x-0.05"/>
                                          </p:val>
                                        </p:tav>
                                      </p:tavLst>
                                    </p:anim>
                                    <p:anim calcmode="lin" valueType="num">
                                      <p:cBhvr>
                                        <p:cTn id="61" dur="800" decel="100000" fill="hold"/>
                                        <p:tgtEl>
                                          <p:spTgt spid="3">
                                            <p:txEl>
                                              <p:pRg st="5" end="5"/>
                                            </p:txEl>
                                          </p:spTgt>
                                        </p:tgtEl>
                                        <p:attrNameLst>
                                          <p:attrName>ppt_y</p:attrName>
                                        </p:attrNameLst>
                                      </p:cBhvr>
                                      <p:tavLst>
                                        <p:tav tm="0">
                                          <p:val>
                                            <p:strVal val="#ppt_y-0.4"/>
                                          </p:val>
                                        </p:tav>
                                        <p:tav tm="100000">
                                          <p:val>
                                            <p:strVal val="#ppt_y+0.1"/>
                                          </p:val>
                                        </p:tav>
                                      </p:tavLst>
                                    </p:anim>
                                    <p:anim calcmode="lin" valueType="num">
                                      <p:cBhvr>
                                        <p:cTn id="62" dur="200" accel="100000" fill="hold">
                                          <p:stCondLst>
                                            <p:cond delay="800"/>
                                          </p:stCondLst>
                                        </p:cTn>
                                        <p:tgtEl>
                                          <p:spTgt spid="3">
                                            <p:txEl>
                                              <p:pRg st="5" end="5"/>
                                            </p:txEl>
                                          </p:spTgt>
                                        </p:tgtEl>
                                        <p:attrNameLst>
                                          <p:attrName>ppt_x</p:attrName>
                                        </p:attrNameLst>
                                      </p:cBhvr>
                                      <p:tavLst>
                                        <p:tav tm="0">
                                          <p:val>
                                            <p:strVal val="#ppt_x-0.05"/>
                                          </p:val>
                                        </p:tav>
                                        <p:tav tm="100000">
                                          <p:val>
                                            <p:strVal val="#ppt_x"/>
                                          </p:val>
                                        </p:tav>
                                      </p:tavLst>
                                    </p:anim>
                                    <p:anim calcmode="lin" valueType="num">
                                      <p:cBhvr>
                                        <p:cTn id="63" dur="200" accel="100000" fill="hold">
                                          <p:stCondLst>
                                            <p:cond delay="800"/>
                                          </p:stCondLst>
                                        </p:cTn>
                                        <p:tgtEl>
                                          <p:spTgt spid="3">
                                            <p:txEl>
                                              <p:pRg st="5" end="5"/>
                                            </p:txEl>
                                          </p:spTgt>
                                        </p:tgtEl>
                                        <p:attrNameLst>
                                          <p:attrName>ppt_y</p:attrName>
                                        </p:attrNameLst>
                                      </p:cBhvr>
                                      <p:tavLst>
                                        <p:tav tm="0">
                                          <p:val>
                                            <p:strVal val="#ppt_y+0.1"/>
                                          </p:val>
                                        </p:tav>
                                        <p:tav tm="100000">
                                          <p:val>
                                            <p:strVal val="#ppt_y"/>
                                          </p:val>
                                        </p:tav>
                                      </p:tavLst>
                                    </p:anim>
                                  </p:childTnLst>
                                </p:cTn>
                              </p:par>
                            </p:childTnLst>
                          </p:cTn>
                        </p:par>
                        <p:par>
                          <p:cTn id="64" fill="hold">
                            <p:stCondLst>
                              <p:cond delay="36800"/>
                            </p:stCondLst>
                            <p:childTnLst>
                              <p:par>
                                <p:cTn id="65" presetID="30" presetClass="entr" presetSubtype="0" fill="hold" grpId="0" nodeType="afterEffect">
                                  <p:stCondLst>
                                    <p:cond delay="4000"/>
                                  </p:stCondLst>
                                  <p:childTnLst>
                                    <p:set>
                                      <p:cBhvr>
                                        <p:cTn id="66" dur="1" fill="hold">
                                          <p:stCondLst>
                                            <p:cond delay="0"/>
                                          </p:stCondLst>
                                        </p:cTn>
                                        <p:tgtEl>
                                          <p:spTgt spid="3">
                                            <p:txEl>
                                              <p:pRg st="6" end="6"/>
                                            </p:txEl>
                                          </p:spTgt>
                                        </p:tgtEl>
                                        <p:attrNameLst>
                                          <p:attrName>style.visibility</p:attrName>
                                        </p:attrNameLst>
                                      </p:cBhvr>
                                      <p:to>
                                        <p:strVal val="visible"/>
                                      </p:to>
                                    </p:set>
                                    <p:animEffect transition="in" filter="fade">
                                      <p:cBhvr>
                                        <p:cTn id="67" dur="800" decel="100000"/>
                                        <p:tgtEl>
                                          <p:spTgt spid="3">
                                            <p:txEl>
                                              <p:pRg st="6" end="6"/>
                                            </p:txEl>
                                          </p:spTgt>
                                        </p:tgtEl>
                                      </p:cBhvr>
                                    </p:animEffect>
                                    <p:anim calcmode="lin" valueType="num">
                                      <p:cBhvr>
                                        <p:cTn id="68" dur="800" decel="100000" fill="hold"/>
                                        <p:tgtEl>
                                          <p:spTgt spid="3">
                                            <p:txEl>
                                              <p:pRg st="6" end="6"/>
                                            </p:txEl>
                                          </p:spTgt>
                                        </p:tgtEl>
                                        <p:attrNameLst>
                                          <p:attrName>style.rotation</p:attrName>
                                        </p:attrNameLst>
                                      </p:cBhvr>
                                      <p:tavLst>
                                        <p:tav tm="0">
                                          <p:val>
                                            <p:fltVal val="-90"/>
                                          </p:val>
                                        </p:tav>
                                        <p:tav tm="100000">
                                          <p:val>
                                            <p:fltVal val="0"/>
                                          </p:val>
                                        </p:tav>
                                      </p:tavLst>
                                    </p:anim>
                                    <p:anim calcmode="lin" valueType="num">
                                      <p:cBhvr>
                                        <p:cTn id="69" dur="800" decel="100000" fill="hold"/>
                                        <p:tgtEl>
                                          <p:spTgt spid="3">
                                            <p:txEl>
                                              <p:pRg st="6" end="6"/>
                                            </p:txEl>
                                          </p:spTgt>
                                        </p:tgtEl>
                                        <p:attrNameLst>
                                          <p:attrName>ppt_x</p:attrName>
                                        </p:attrNameLst>
                                      </p:cBhvr>
                                      <p:tavLst>
                                        <p:tav tm="0">
                                          <p:val>
                                            <p:strVal val="#ppt_x+0.4"/>
                                          </p:val>
                                        </p:tav>
                                        <p:tav tm="100000">
                                          <p:val>
                                            <p:strVal val="#ppt_x-0.05"/>
                                          </p:val>
                                        </p:tav>
                                      </p:tavLst>
                                    </p:anim>
                                    <p:anim calcmode="lin" valueType="num">
                                      <p:cBhvr>
                                        <p:cTn id="70" dur="800" decel="100000" fill="hold"/>
                                        <p:tgtEl>
                                          <p:spTgt spid="3">
                                            <p:txEl>
                                              <p:pRg st="6" end="6"/>
                                            </p:txEl>
                                          </p:spTgt>
                                        </p:tgtEl>
                                        <p:attrNameLst>
                                          <p:attrName>ppt_y</p:attrName>
                                        </p:attrNameLst>
                                      </p:cBhvr>
                                      <p:tavLst>
                                        <p:tav tm="0">
                                          <p:val>
                                            <p:strVal val="#ppt_y-0.4"/>
                                          </p:val>
                                        </p:tav>
                                        <p:tav tm="100000">
                                          <p:val>
                                            <p:strVal val="#ppt_y+0.1"/>
                                          </p:val>
                                        </p:tav>
                                      </p:tavLst>
                                    </p:anim>
                                    <p:anim calcmode="lin" valueType="num">
                                      <p:cBhvr>
                                        <p:cTn id="71" dur="200" accel="100000" fill="hold">
                                          <p:stCondLst>
                                            <p:cond delay="800"/>
                                          </p:stCondLst>
                                        </p:cTn>
                                        <p:tgtEl>
                                          <p:spTgt spid="3">
                                            <p:txEl>
                                              <p:pRg st="6" end="6"/>
                                            </p:txEl>
                                          </p:spTgt>
                                        </p:tgtEl>
                                        <p:attrNameLst>
                                          <p:attrName>ppt_x</p:attrName>
                                        </p:attrNameLst>
                                      </p:cBhvr>
                                      <p:tavLst>
                                        <p:tav tm="0">
                                          <p:val>
                                            <p:strVal val="#ppt_x-0.05"/>
                                          </p:val>
                                        </p:tav>
                                        <p:tav tm="100000">
                                          <p:val>
                                            <p:strVal val="#ppt_x"/>
                                          </p:val>
                                        </p:tav>
                                      </p:tavLst>
                                    </p:anim>
                                    <p:anim calcmode="lin" valueType="num">
                                      <p:cBhvr>
                                        <p:cTn id="72" dur="200" accel="100000" fill="hold">
                                          <p:stCondLst>
                                            <p:cond delay="800"/>
                                          </p:stCondLst>
                                        </p:cTn>
                                        <p:tgtEl>
                                          <p:spTgt spid="3">
                                            <p:txEl>
                                              <p:pRg st="6" end="6"/>
                                            </p:txEl>
                                          </p:spTgt>
                                        </p:tgtEl>
                                        <p:attrNameLst>
                                          <p:attrName>ppt_y</p:attrName>
                                        </p:attrNameLst>
                                      </p:cBhvr>
                                      <p:tavLst>
                                        <p:tav tm="0">
                                          <p:val>
                                            <p:strVal val="#ppt_y+0.1"/>
                                          </p:val>
                                        </p:tav>
                                        <p:tav tm="100000">
                                          <p:val>
                                            <p:strVal val="#ppt_y"/>
                                          </p:val>
                                        </p:tav>
                                      </p:tavLst>
                                    </p:anim>
                                  </p:childTnLst>
                                </p:cTn>
                              </p:par>
                            </p:childTnLst>
                          </p:cTn>
                        </p:par>
                        <p:par>
                          <p:cTn id="73" fill="hold">
                            <p:stCondLst>
                              <p:cond delay="41800"/>
                            </p:stCondLst>
                            <p:childTnLst>
                              <p:par>
                                <p:cTn id="74" presetID="30" presetClass="entr" presetSubtype="0" fill="hold" grpId="0" nodeType="afterEffect">
                                  <p:stCondLst>
                                    <p:cond delay="4000"/>
                                  </p:stCondLst>
                                  <p:childTnLst>
                                    <p:set>
                                      <p:cBhvr>
                                        <p:cTn id="75" dur="1" fill="hold">
                                          <p:stCondLst>
                                            <p:cond delay="0"/>
                                          </p:stCondLst>
                                        </p:cTn>
                                        <p:tgtEl>
                                          <p:spTgt spid="3">
                                            <p:txEl>
                                              <p:pRg st="7" end="7"/>
                                            </p:txEl>
                                          </p:spTgt>
                                        </p:tgtEl>
                                        <p:attrNameLst>
                                          <p:attrName>style.visibility</p:attrName>
                                        </p:attrNameLst>
                                      </p:cBhvr>
                                      <p:to>
                                        <p:strVal val="visible"/>
                                      </p:to>
                                    </p:set>
                                    <p:animEffect transition="in" filter="fade">
                                      <p:cBhvr>
                                        <p:cTn id="76" dur="800" decel="100000"/>
                                        <p:tgtEl>
                                          <p:spTgt spid="3">
                                            <p:txEl>
                                              <p:pRg st="7" end="7"/>
                                            </p:txEl>
                                          </p:spTgt>
                                        </p:tgtEl>
                                      </p:cBhvr>
                                    </p:animEffect>
                                    <p:anim calcmode="lin" valueType="num">
                                      <p:cBhvr>
                                        <p:cTn id="77" dur="800" decel="100000" fill="hold"/>
                                        <p:tgtEl>
                                          <p:spTgt spid="3">
                                            <p:txEl>
                                              <p:pRg st="7" end="7"/>
                                            </p:txEl>
                                          </p:spTgt>
                                        </p:tgtEl>
                                        <p:attrNameLst>
                                          <p:attrName>style.rotation</p:attrName>
                                        </p:attrNameLst>
                                      </p:cBhvr>
                                      <p:tavLst>
                                        <p:tav tm="0">
                                          <p:val>
                                            <p:fltVal val="-90"/>
                                          </p:val>
                                        </p:tav>
                                        <p:tav tm="100000">
                                          <p:val>
                                            <p:fltVal val="0"/>
                                          </p:val>
                                        </p:tav>
                                      </p:tavLst>
                                    </p:anim>
                                    <p:anim calcmode="lin" valueType="num">
                                      <p:cBhvr>
                                        <p:cTn id="78" dur="800" decel="100000" fill="hold"/>
                                        <p:tgtEl>
                                          <p:spTgt spid="3">
                                            <p:txEl>
                                              <p:pRg st="7" end="7"/>
                                            </p:txEl>
                                          </p:spTgt>
                                        </p:tgtEl>
                                        <p:attrNameLst>
                                          <p:attrName>ppt_x</p:attrName>
                                        </p:attrNameLst>
                                      </p:cBhvr>
                                      <p:tavLst>
                                        <p:tav tm="0">
                                          <p:val>
                                            <p:strVal val="#ppt_x+0.4"/>
                                          </p:val>
                                        </p:tav>
                                        <p:tav tm="100000">
                                          <p:val>
                                            <p:strVal val="#ppt_x-0.05"/>
                                          </p:val>
                                        </p:tav>
                                      </p:tavLst>
                                    </p:anim>
                                    <p:anim calcmode="lin" valueType="num">
                                      <p:cBhvr>
                                        <p:cTn id="79" dur="800" decel="100000" fill="hold"/>
                                        <p:tgtEl>
                                          <p:spTgt spid="3">
                                            <p:txEl>
                                              <p:pRg st="7" end="7"/>
                                            </p:txEl>
                                          </p:spTgt>
                                        </p:tgtEl>
                                        <p:attrNameLst>
                                          <p:attrName>ppt_y</p:attrName>
                                        </p:attrNameLst>
                                      </p:cBhvr>
                                      <p:tavLst>
                                        <p:tav tm="0">
                                          <p:val>
                                            <p:strVal val="#ppt_y-0.4"/>
                                          </p:val>
                                        </p:tav>
                                        <p:tav tm="100000">
                                          <p:val>
                                            <p:strVal val="#ppt_y+0.1"/>
                                          </p:val>
                                        </p:tav>
                                      </p:tavLst>
                                    </p:anim>
                                    <p:anim calcmode="lin" valueType="num">
                                      <p:cBhvr>
                                        <p:cTn id="80" dur="200" accel="100000" fill="hold">
                                          <p:stCondLst>
                                            <p:cond delay="800"/>
                                          </p:stCondLst>
                                        </p:cTn>
                                        <p:tgtEl>
                                          <p:spTgt spid="3">
                                            <p:txEl>
                                              <p:pRg st="7" end="7"/>
                                            </p:txEl>
                                          </p:spTgt>
                                        </p:tgtEl>
                                        <p:attrNameLst>
                                          <p:attrName>ppt_x</p:attrName>
                                        </p:attrNameLst>
                                      </p:cBhvr>
                                      <p:tavLst>
                                        <p:tav tm="0">
                                          <p:val>
                                            <p:strVal val="#ppt_x-0.05"/>
                                          </p:val>
                                        </p:tav>
                                        <p:tav tm="100000">
                                          <p:val>
                                            <p:strVal val="#ppt_x"/>
                                          </p:val>
                                        </p:tav>
                                      </p:tavLst>
                                    </p:anim>
                                    <p:anim calcmode="lin" valueType="num">
                                      <p:cBhvr>
                                        <p:cTn id="81" dur="200" accel="100000" fill="hold">
                                          <p:stCondLst>
                                            <p:cond delay="800"/>
                                          </p:stCondLst>
                                        </p:cTn>
                                        <p:tgtEl>
                                          <p:spTgt spid="3">
                                            <p:txEl>
                                              <p:pRg st="7" end="7"/>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Empat Kebenaran Mulia</a:t>
            </a:r>
            <a:endParaRPr lang="en-US" dirty="0"/>
          </a:p>
        </p:txBody>
      </p:sp>
      <p:sp>
        <p:nvSpPr>
          <p:cNvPr id="3" name="Content Placeholder 2"/>
          <p:cNvSpPr>
            <a:spLocks noGrp="1"/>
          </p:cNvSpPr>
          <p:nvPr>
            <p:ph sz="quarter" idx="1"/>
          </p:nvPr>
        </p:nvSpPr>
        <p:spPr/>
        <p:txBody>
          <a:bodyPr>
            <a:normAutofit/>
          </a:bodyPr>
          <a:lstStyle/>
          <a:p>
            <a:r>
              <a:rPr lang="en-US" sz="1300" dirty="0" smtClean="0"/>
              <a:t>Adalah kebenaran </a:t>
            </a:r>
            <a:r>
              <a:rPr lang="en-US" sz="1300" dirty="0" smtClean="0"/>
              <a:t>yang berlaku bagi siapa saja tanpa membeda-bedakan suku, ras, budaya, maupun agama. Mengakui atau tidak mengakui, suka atau tidak suka, setiap manusia mengalami dan diliputi oleh hukum kebenaran ini</a:t>
            </a:r>
            <a:r>
              <a:rPr lang="en-US" sz="1300" dirty="0" smtClean="0"/>
              <a:t>.</a:t>
            </a:r>
          </a:p>
          <a:p>
            <a:r>
              <a:rPr lang="en-US" sz="1300" dirty="0" smtClean="0"/>
              <a:t>Empat Kebenaran itu adalah:</a:t>
            </a:r>
          </a:p>
          <a:p>
            <a:pPr lvl="1"/>
            <a:r>
              <a:rPr lang="en-US" sz="1000" dirty="0" smtClean="0"/>
              <a:t>Kebenaran tentang adanya Dukkha (Dukkha</a:t>
            </a:r>
            <a:r>
              <a:rPr lang="en-US" sz="1000" dirty="0" smtClean="0"/>
              <a:t>)</a:t>
            </a:r>
          </a:p>
          <a:p>
            <a:pPr lvl="2"/>
            <a:r>
              <a:rPr lang="en-US" sz="900" dirty="0" smtClean="0"/>
              <a:t>Berbagai bentuk penderitaan yang ada di dunia ini dapat dirangkum ke dalam tiga bagian utama atau kategori, yaitu:</a:t>
            </a:r>
          </a:p>
          <a:p>
            <a:pPr lvl="2"/>
            <a:r>
              <a:rPr lang="en-US" sz="900" dirty="0" smtClean="0"/>
              <a:t>Penderitaan Biasa (Dukkha-Dukkha), misalnya sakit flu, sakit perut, sakit gigi, dan sebagainya.</a:t>
            </a:r>
          </a:p>
          <a:p>
            <a:pPr lvl="2"/>
            <a:r>
              <a:rPr lang="en-US" sz="900" dirty="0" smtClean="0"/>
              <a:t>Penderitaan karena Perubahan (Viparinama-Dukkha), misalnya berpisah dengan yang dicintai, berkumpul dengan yang dibenci, tidak tercapai apa yang diinginkan, sedih, ratap tangis, putus asa, dan sebagainya.</a:t>
            </a:r>
          </a:p>
          <a:p>
            <a:pPr lvl="2"/>
            <a:r>
              <a:rPr lang="en-US" sz="900" dirty="0" smtClean="0"/>
              <a:t>Penderitaan karena memiliki Badan Jasmani (Sankhara-Dukkha), yaitu penderitaan karena kita lahir sebagai manusia, sehingga bisa mengalami sakit flu, sakit gigi, sedih, kecewa, dan sebagainya.</a:t>
            </a:r>
          </a:p>
          <a:p>
            <a:pPr lvl="2"/>
            <a:r>
              <a:rPr lang="en-US" sz="900" dirty="0" smtClean="0"/>
              <a:t>Lebih lanjut tentang Dukkha, dijelaskan di dalam </a:t>
            </a:r>
            <a:r>
              <a:rPr lang="en-US" sz="900" dirty="0" smtClean="0">
                <a:hlinkClick r:id="rId2"/>
              </a:rPr>
              <a:t>Patticasamupada</a:t>
            </a:r>
            <a:r>
              <a:rPr lang="en-US" sz="900" dirty="0" smtClean="0"/>
              <a:t> (Hukum sebab musabab yang saling berkaitan)</a:t>
            </a:r>
          </a:p>
          <a:p>
            <a:pPr lvl="2"/>
            <a:endParaRPr lang="en-US" sz="800" dirty="0" smtClean="0"/>
          </a:p>
          <a:p>
            <a:pPr lvl="1"/>
            <a:r>
              <a:rPr lang="en-US" sz="1000" dirty="0" smtClean="0"/>
              <a:t>Kebenaran tentang sebab Dukkha (Dukkha Samudaya</a:t>
            </a:r>
            <a:r>
              <a:rPr lang="en-US" sz="1000" dirty="0" smtClean="0"/>
              <a:t>)</a:t>
            </a:r>
          </a:p>
          <a:p>
            <a:pPr lvl="2"/>
            <a:r>
              <a:rPr lang="en-US" sz="1000" dirty="0" smtClean="0"/>
              <a:t>Ketiga macam penderitaan di atas tentu tidak muncul begitu saja, tetapi karena ada sebab yang mendahului, BUKAN asal mula. Karena disebut dengan SEBAB, maka hal itu tidak dapat diketahui awal dan akhirnya. Sebab penderitaan itu adalah karena manusia diliputi Keserakahan, Kebencian dan Kegelapan Batin, sehingga mengakibatkan kelahiran yang berulang-ulang dari masa ke masa dari satu alam ke alam berikutnya.</a:t>
            </a:r>
          </a:p>
          <a:p>
            <a:pPr lvl="1"/>
            <a:r>
              <a:rPr lang="en-US" sz="1000" dirty="0" smtClean="0"/>
              <a:t>Kebenaran tentang lenyapnya Dukkha (Dukkha Niroda</a:t>
            </a:r>
            <a:r>
              <a:rPr lang="en-US" sz="1000" dirty="0" smtClean="0"/>
              <a:t>)</a:t>
            </a:r>
          </a:p>
          <a:p>
            <a:pPr lvl="2"/>
            <a:r>
              <a:rPr lang="en-US" sz="1000" dirty="0" smtClean="0"/>
              <a:t>Dapat digapai setelah mencapai Nirvana, keadaan dimana seseorang telah terbebas dari segala jenis Dukkha.</a:t>
            </a:r>
            <a:endParaRPr lang="en-US" sz="1000" dirty="0" smtClean="0"/>
          </a:p>
          <a:p>
            <a:pPr lvl="1"/>
            <a:r>
              <a:rPr lang="en-US" sz="1000" dirty="0" smtClean="0"/>
              <a:t>Kebenaran tentang </a:t>
            </a:r>
            <a:r>
              <a:rPr lang="en-US" sz="1000" dirty="0" smtClean="0">
                <a:hlinkClick r:id="" action="ppaction://hlinkshowjump?jump=previousslide"/>
              </a:rPr>
              <a:t>jalan berunsur 8 menuju akhir Dukkha </a:t>
            </a:r>
            <a:r>
              <a:rPr lang="en-US" sz="1000" dirty="0" smtClean="0"/>
              <a:t>(Dukkha Nirodha Gamini Patipada </a:t>
            </a:r>
            <a:r>
              <a:rPr lang="en-US" sz="1000" dirty="0" smtClean="0"/>
              <a:t>Magga)</a:t>
            </a:r>
          </a:p>
          <a:p>
            <a:pPr lvl="2"/>
            <a:endParaRPr lang="en-US" sz="800" dirty="0" smtClean="0"/>
          </a:p>
          <a:p>
            <a:pPr lvl="2"/>
            <a:r>
              <a:rPr lang="en-US" sz="800" smtClean="0"/>
              <a:t>Dikutip dari  Wikipedia</a:t>
            </a:r>
            <a:endParaRPr lang="en-US" sz="800" dirty="0" smtClean="0"/>
          </a:p>
          <a:p>
            <a:endParaRPr lang="en-US" sz="1500" dirty="0"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100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1500"/>
                            </p:stCondLst>
                            <p:childTnLst>
                              <p:par>
                                <p:cTn id="10" presetID="30" presetClass="entr" presetSubtype="0" fill="hold" nodeType="afterEffect">
                                  <p:stCondLst>
                                    <p:cond delay="5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800" decel="100000"/>
                                        <p:tgtEl>
                                          <p:spTgt spid="3">
                                            <p:txEl>
                                              <p:pRg st="0" end="0"/>
                                            </p:txEl>
                                          </p:spTgt>
                                        </p:tgtEl>
                                      </p:cBhvr>
                                    </p:animEffect>
                                    <p:anim calcmode="lin" valueType="num">
                                      <p:cBhvr>
                                        <p:cTn id="13"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14"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5"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par>
                          <p:cTn id="18" fill="hold">
                            <p:stCondLst>
                              <p:cond delay="3000"/>
                            </p:stCondLst>
                            <p:childTnLst>
                              <p:par>
                                <p:cTn id="19" presetID="30" presetClass="entr" presetSubtype="0" fill="hold" nodeType="afterEffect">
                                  <p:stCondLst>
                                    <p:cond delay="150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800" decel="100000"/>
                                        <p:tgtEl>
                                          <p:spTgt spid="3">
                                            <p:txEl>
                                              <p:pRg st="1" end="1"/>
                                            </p:txEl>
                                          </p:spTgt>
                                        </p:tgtEl>
                                      </p:cBhvr>
                                    </p:animEffect>
                                    <p:anim calcmode="lin" valueType="num">
                                      <p:cBhvr>
                                        <p:cTn id="22"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23"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4"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5"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6"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par>
                          <p:cTn id="27" fill="hold">
                            <p:stCondLst>
                              <p:cond delay="5500"/>
                            </p:stCondLst>
                            <p:childTnLst>
                              <p:par>
                                <p:cTn id="28" presetID="50" presetClass="entr" presetSubtype="0" decel="100000" fill="hold" nodeType="after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p:cTn id="30" dur="1000" fill="hold"/>
                                        <p:tgtEl>
                                          <p:spTgt spid="3">
                                            <p:txEl>
                                              <p:pRg st="2" end="2"/>
                                            </p:txEl>
                                          </p:spTgt>
                                        </p:tgtEl>
                                        <p:attrNameLst>
                                          <p:attrName>ppt_w</p:attrName>
                                        </p:attrNameLst>
                                      </p:cBhvr>
                                      <p:tavLst>
                                        <p:tav tm="0">
                                          <p:val>
                                            <p:strVal val="#ppt_w+.3"/>
                                          </p:val>
                                        </p:tav>
                                        <p:tav tm="100000">
                                          <p:val>
                                            <p:strVal val="#ppt_w"/>
                                          </p:val>
                                        </p:tav>
                                      </p:tavLst>
                                    </p:anim>
                                    <p:anim calcmode="lin" valueType="num">
                                      <p:cBhvr>
                                        <p:cTn id="31"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32" dur="1000"/>
                                        <p:tgtEl>
                                          <p:spTgt spid="3">
                                            <p:txEl>
                                              <p:pRg st="2" end="2"/>
                                            </p:txEl>
                                          </p:spTgt>
                                        </p:tgtEl>
                                      </p:cBhvr>
                                    </p:animEffect>
                                  </p:childTnLst>
                                </p:cTn>
                              </p:par>
                            </p:childTnLst>
                          </p:cTn>
                        </p:par>
                        <p:par>
                          <p:cTn id="33" fill="hold">
                            <p:stCondLst>
                              <p:cond delay="6500"/>
                            </p:stCondLst>
                            <p:childTnLst>
                              <p:par>
                                <p:cTn id="34" presetID="17" presetClass="entr" presetSubtype="10" fill="hold" nodeType="afterEffect">
                                  <p:stCondLst>
                                    <p:cond delay="1500"/>
                                  </p:stCondLst>
                                  <p:childTnLst>
                                    <p:set>
                                      <p:cBhvr>
                                        <p:cTn id="35" dur="1" fill="hold">
                                          <p:stCondLst>
                                            <p:cond delay="0"/>
                                          </p:stCondLst>
                                        </p:cTn>
                                        <p:tgtEl>
                                          <p:spTgt spid="3">
                                            <p:txEl>
                                              <p:pRg st="3" end="3"/>
                                            </p:txEl>
                                          </p:spTgt>
                                        </p:tgtEl>
                                        <p:attrNameLst>
                                          <p:attrName>style.visibility</p:attrName>
                                        </p:attrNameLst>
                                      </p:cBhvr>
                                      <p:to>
                                        <p:strVal val="visible"/>
                                      </p:to>
                                    </p:set>
                                    <p:anim calcmode="lin" valueType="num">
                                      <p:cBhvr>
                                        <p:cTn id="36"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par>
                          <p:cTn id="38" fill="hold">
                            <p:stCondLst>
                              <p:cond delay="8500"/>
                            </p:stCondLst>
                            <p:childTnLst>
                              <p:par>
                                <p:cTn id="39" presetID="2" presetClass="entr" presetSubtype="4" fill="hold" nodeType="afterEffect">
                                  <p:stCondLst>
                                    <p:cond delay="1500"/>
                                  </p:stCondLst>
                                  <p:childTnLst>
                                    <p:set>
                                      <p:cBhvr>
                                        <p:cTn id="40" dur="1" fill="hold">
                                          <p:stCondLst>
                                            <p:cond delay="0"/>
                                          </p:stCondLst>
                                        </p:cTn>
                                        <p:tgtEl>
                                          <p:spTgt spid="3">
                                            <p:txEl>
                                              <p:pRg st="4" end="4"/>
                                            </p:txEl>
                                          </p:spTgt>
                                        </p:tgtEl>
                                        <p:attrNameLst>
                                          <p:attrName>style.visibility</p:attrName>
                                        </p:attrNameLst>
                                      </p:cBhvr>
                                      <p:to>
                                        <p:strVal val="visible"/>
                                      </p:to>
                                    </p:set>
                                    <p:anim calcmode="lin" valueType="num">
                                      <p:cBhvr additive="base">
                                        <p:cTn id="4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43" fill="hold">
                            <p:stCondLst>
                              <p:cond delay="10500"/>
                            </p:stCondLst>
                            <p:childTnLst>
                              <p:par>
                                <p:cTn id="44" presetID="17" presetClass="entr" presetSubtype="10" fill="hold" nodeType="afterEffect">
                                  <p:stCondLst>
                                    <p:cond delay="1500"/>
                                  </p:stCondLst>
                                  <p:childTnLst>
                                    <p:set>
                                      <p:cBhvr>
                                        <p:cTn id="45" dur="1" fill="hold">
                                          <p:stCondLst>
                                            <p:cond delay="0"/>
                                          </p:stCondLst>
                                        </p:cTn>
                                        <p:tgtEl>
                                          <p:spTgt spid="3">
                                            <p:txEl>
                                              <p:pRg st="5" end="5"/>
                                            </p:txEl>
                                          </p:spTgt>
                                        </p:tgtEl>
                                        <p:attrNameLst>
                                          <p:attrName>style.visibility</p:attrName>
                                        </p:attrNameLst>
                                      </p:cBhvr>
                                      <p:to>
                                        <p:strVal val="visible"/>
                                      </p:to>
                                    </p:set>
                                    <p:anim calcmode="lin" valueType="num">
                                      <p:cBhvr>
                                        <p:cTn id="46"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7" dur="5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par>
                          <p:cTn id="48" fill="hold">
                            <p:stCondLst>
                              <p:cond delay="12500"/>
                            </p:stCondLst>
                            <p:childTnLst>
                              <p:par>
                                <p:cTn id="49" presetID="29" presetClass="entr" presetSubtype="0" fill="hold" nodeType="afterEffect">
                                  <p:stCondLst>
                                    <p:cond delay="1500"/>
                                  </p:stCondLst>
                                  <p:childTnLst>
                                    <p:set>
                                      <p:cBhvr>
                                        <p:cTn id="50" dur="1" fill="hold">
                                          <p:stCondLst>
                                            <p:cond delay="0"/>
                                          </p:stCondLst>
                                        </p:cTn>
                                        <p:tgtEl>
                                          <p:spTgt spid="3">
                                            <p:txEl>
                                              <p:pRg st="6" end="6"/>
                                            </p:txEl>
                                          </p:spTgt>
                                        </p:tgtEl>
                                        <p:attrNameLst>
                                          <p:attrName>style.visibility</p:attrName>
                                        </p:attrNameLst>
                                      </p:cBhvr>
                                      <p:to>
                                        <p:strVal val="visible"/>
                                      </p:to>
                                    </p:set>
                                    <p:anim calcmode="lin" valueType="num">
                                      <p:cBhvr>
                                        <p:cTn id="51" dur="1000" fill="hold"/>
                                        <p:tgtEl>
                                          <p:spTgt spid="3">
                                            <p:txEl>
                                              <p:pRg st="6" end="6"/>
                                            </p:txEl>
                                          </p:spTgt>
                                        </p:tgtEl>
                                        <p:attrNameLst>
                                          <p:attrName>ppt_x</p:attrName>
                                        </p:attrNameLst>
                                      </p:cBhvr>
                                      <p:tavLst>
                                        <p:tav tm="0">
                                          <p:val>
                                            <p:strVal val="#ppt_x-.2"/>
                                          </p:val>
                                        </p:tav>
                                        <p:tav tm="100000">
                                          <p:val>
                                            <p:strVal val="#ppt_x"/>
                                          </p:val>
                                        </p:tav>
                                      </p:tavLst>
                                    </p:anim>
                                    <p:anim calcmode="lin" valueType="num">
                                      <p:cBhvr>
                                        <p:cTn id="52" dur="1000" fill="hold"/>
                                        <p:tgtEl>
                                          <p:spTgt spid="3">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53" dur="1000"/>
                                        <p:tgtEl>
                                          <p:spTgt spid="3">
                                            <p:txEl>
                                              <p:pRg st="6" end="6"/>
                                            </p:txEl>
                                          </p:spTgt>
                                        </p:tgtEl>
                                      </p:cBhvr>
                                    </p:animEffect>
                                  </p:childTnLst>
                                </p:cTn>
                              </p:par>
                            </p:childTnLst>
                          </p:cTn>
                        </p:par>
                        <p:par>
                          <p:cTn id="54" fill="hold">
                            <p:stCondLst>
                              <p:cond delay="15000"/>
                            </p:stCondLst>
                            <p:childTnLst>
                              <p:par>
                                <p:cTn id="55" presetID="30" presetClass="entr" presetSubtype="0" fill="hold" nodeType="afterEffect">
                                  <p:stCondLst>
                                    <p:cond delay="1000"/>
                                  </p:stCondLst>
                                  <p:childTnLst>
                                    <p:set>
                                      <p:cBhvr>
                                        <p:cTn id="56" dur="1" fill="hold">
                                          <p:stCondLst>
                                            <p:cond delay="0"/>
                                          </p:stCondLst>
                                        </p:cTn>
                                        <p:tgtEl>
                                          <p:spTgt spid="3">
                                            <p:txEl>
                                              <p:pRg st="7" end="7"/>
                                            </p:txEl>
                                          </p:spTgt>
                                        </p:tgtEl>
                                        <p:attrNameLst>
                                          <p:attrName>style.visibility</p:attrName>
                                        </p:attrNameLst>
                                      </p:cBhvr>
                                      <p:to>
                                        <p:strVal val="visible"/>
                                      </p:to>
                                    </p:set>
                                    <p:animEffect transition="in" filter="fade">
                                      <p:cBhvr>
                                        <p:cTn id="57" dur="800" decel="100000"/>
                                        <p:tgtEl>
                                          <p:spTgt spid="3">
                                            <p:txEl>
                                              <p:pRg st="7" end="7"/>
                                            </p:txEl>
                                          </p:spTgt>
                                        </p:tgtEl>
                                      </p:cBhvr>
                                    </p:animEffect>
                                    <p:anim calcmode="lin" valueType="num">
                                      <p:cBhvr>
                                        <p:cTn id="58" dur="800" decel="100000" fill="hold"/>
                                        <p:tgtEl>
                                          <p:spTgt spid="3">
                                            <p:txEl>
                                              <p:pRg st="7" end="7"/>
                                            </p:txEl>
                                          </p:spTgt>
                                        </p:tgtEl>
                                        <p:attrNameLst>
                                          <p:attrName>style.rotation</p:attrName>
                                        </p:attrNameLst>
                                      </p:cBhvr>
                                      <p:tavLst>
                                        <p:tav tm="0">
                                          <p:val>
                                            <p:fltVal val="-90"/>
                                          </p:val>
                                        </p:tav>
                                        <p:tav tm="100000">
                                          <p:val>
                                            <p:fltVal val="0"/>
                                          </p:val>
                                        </p:tav>
                                      </p:tavLst>
                                    </p:anim>
                                    <p:anim calcmode="lin" valueType="num">
                                      <p:cBhvr>
                                        <p:cTn id="59" dur="800" decel="100000" fill="hold"/>
                                        <p:tgtEl>
                                          <p:spTgt spid="3">
                                            <p:txEl>
                                              <p:pRg st="7" end="7"/>
                                            </p:txEl>
                                          </p:spTgt>
                                        </p:tgtEl>
                                        <p:attrNameLst>
                                          <p:attrName>ppt_x</p:attrName>
                                        </p:attrNameLst>
                                      </p:cBhvr>
                                      <p:tavLst>
                                        <p:tav tm="0">
                                          <p:val>
                                            <p:strVal val="#ppt_x+0.4"/>
                                          </p:val>
                                        </p:tav>
                                        <p:tav tm="100000">
                                          <p:val>
                                            <p:strVal val="#ppt_x-0.05"/>
                                          </p:val>
                                        </p:tav>
                                      </p:tavLst>
                                    </p:anim>
                                    <p:anim calcmode="lin" valueType="num">
                                      <p:cBhvr>
                                        <p:cTn id="60" dur="800" decel="100000" fill="hold"/>
                                        <p:tgtEl>
                                          <p:spTgt spid="3">
                                            <p:txEl>
                                              <p:pRg st="7" end="7"/>
                                            </p:txEl>
                                          </p:spTgt>
                                        </p:tgtEl>
                                        <p:attrNameLst>
                                          <p:attrName>ppt_y</p:attrName>
                                        </p:attrNameLst>
                                      </p:cBhvr>
                                      <p:tavLst>
                                        <p:tav tm="0">
                                          <p:val>
                                            <p:strVal val="#ppt_y-0.4"/>
                                          </p:val>
                                        </p:tav>
                                        <p:tav tm="100000">
                                          <p:val>
                                            <p:strVal val="#ppt_y+0.1"/>
                                          </p:val>
                                        </p:tav>
                                      </p:tavLst>
                                    </p:anim>
                                    <p:anim calcmode="lin" valueType="num">
                                      <p:cBhvr>
                                        <p:cTn id="61" dur="200" accel="100000" fill="hold">
                                          <p:stCondLst>
                                            <p:cond delay="800"/>
                                          </p:stCondLst>
                                        </p:cTn>
                                        <p:tgtEl>
                                          <p:spTgt spid="3">
                                            <p:txEl>
                                              <p:pRg st="7" end="7"/>
                                            </p:txEl>
                                          </p:spTgt>
                                        </p:tgtEl>
                                        <p:attrNameLst>
                                          <p:attrName>ppt_x</p:attrName>
                                        </p:attrNameLst>
                                      </p:cBhvr>
                                      <p:tavLst>
                                        <p:tav tm="0">
                                          <p:val>
                                            <p:strVal val="#ppt_x-0.05"/>
                                          </p:val>
                                        </p:tav>
                                        <p:tav tm="100000">
                                          <p:val>
                                            <p:strVal val="#ppt_x"/>
                                          </p:val>
                                        </p:tav>
                                      </p:tavLst>
                                    </p:anim>
                                    <p:anim calcmode="lin" valueType="num">
                                      <p:cBhvr>
                                        <p:cTn id="62" dur="200" accel="100000" fill="hold">
                                          <p:stCondLst>
                                            <p:cond delay="800"/>
                                          </p:stCondLst>
                                        </p:cTn>
                                        <p:tgtEl>
                                          <p:spTgt spid="3">
                                            <p:txEl>
                                              <p:pRg st="7" end="7"/>
                                            </p:txEl>
                                          </p:spTgt>
                                        </p:tgtEl>
                                        <p:attrNameLst>
                                          <p:attrName>ppt_y</p:attrName>
                                        </p:attrNameLst>
                                      </p:cBhvr>
                                      <p:tavLst>
                                        <p:tav tm="0">
                                          <p:val>
                                            <p:strVal val="#ppt_y+0.1"/>
                                          </p:val>
                                        </p:tav>
                                        <p:tav tm="100000">
                                          <p:val>
                                            <p:strVal val="#ppt_y"/>
                                          </p:val>
                                        </p:tav>
                                      </p:tavLst>
                                    </p:anim>
                                  </p:childTnLst>
                                </p:cTn>
                              </p:par>
                            </p:childTnLst>
                          </p:cTn>
                        </p:par>
                        <p:par>
                          <p:cTn id="63" fill="hold">
                            <p:stCondLst>
                              <p:cond delay="17000"/>
                            </p:stCondLst>
                            <p:childTnLst>
                              <p:par>
                                <p:cTn id="64" presetID="30" presetClass="entr" presetSubtype="0" fill="hold" nodeType="afterEffect">
                                  <p:stCondLst>
                                    <p:cond delay="0"/>
                                  </p:stCondLst>
                                  <p:childTnLst>
                                    <p:set>
                                      <p:cBhvr>
                                        <p:cTn id="65" dur="1" fill="hold">
                                          <p:stCondLst>
                                            <p:cond delay="0"/>
                                          </p:stCondLst>
                                        </p:cTn>
                                        <p:tgtEl>
                                          <p:spTgt spid="3">
                                            <p:txEl>
                                              <p:pRg st="9" end="9"/>
                                            </p:txEl>
                                          </p:spTgt>
                                        </p:tgtEl>
                                        <p:attrNameLst>
                                          <p:attrName>style.visibility</p:attrName>
                                        </p:attrNameLst>
                                      </p:cBhvr>
                                      <p:to>
                                        <p:strVal val="visible"/>
                                      </p:to>
                                    </p:set>
                                    <p:animEffect transition="in" filter="fade">
                                      <p:cBhvr>
                                        <p:cTn id="66" dur="800" decel="100000"/>
                                        <p:tgtEl>
                                          <p:spTgt spid="3">
                                            <p:txEl>
                                              <p:pRg st="9" end="9"/>
                                            </p:txEl>
                                          </p:spTgt>
                                        </p:tgtEl>
                                      </p:cBhvr>
                                    </p:animEffect>
                                    <p:anim calcmode="lin" valueType="num">
                                      <p:cBhvr>
                                        <p:cTn id="67" dur="800" decel="100000" fill="hold"/>
                                        <p:tgtEl>
                                          <p:spTgt spid="3">
                                            <p:txEl>
                                              <p:pRg st="9" end="9"/>
                                            </p:txEl>
                                          </p:spTgt>
                                        </p:tgtEl>
                                        <p:attrNameLst>
                                          <p:attrName>style.rotation</p:attrName>
                                        </p:attrNameLst>
                                      </p:cBhvr>
                                      <p:tavLst>
                                        <p:tav tm="0">
                                          <p:val>
                                            <p:fltVal val="-90"/>
                                          </p:val>
                                        </p:tav>
                                        <p:tav tm="100000">
                                          <p:val>
                                            <p:fltVal val="0"/>
                                          </p:val>
                                        </p:tav>
                                      </p:tavLst>
                                    </p:anim>
                                    <p:anim calcmode="lin" valueType="num">
                                      <p:cBhvr>
                                        <p:cTn id="68" dur="800" decel="100000" fill="hold"/>
                                        <p:tgtEl>
                                          <p:spTgt spid="3">
                                            <p:txEl>
                                              <p:pRg st="9" end="9"/>
                                            </p:txEl>
                                          </p:spTgt>
                                        </p:tgtEl>
                                        <p:attrNameLst>
                                          <p:attrName>ppt_x</p:attrName>
                                        </p:attrNameLst>
                                      </p:cBhvr>
                                      <p:tavLst>
                                        <p:tav tm="0">
                                          <p:val>
                                            <p:strVal val="#ppt_x+0.4"/>
                                          </p:val>
                                        </p:tav>
                                        <p:tav tm="100000">
                                          <p:val>
                                            <p:strVal val="#ppt_x-0.05"/>
                                          </p:val>
                                        </p:tav>
                                      </p:tavLst>
                                    </p:anim>
                                    <p:anim calcmode="lin" valueType="num">
                                      <p:cBhvr>
                                        <p:cTn id="69" dur="800" decel="100000" fill="hold"/>
                                        <p:tgtEl>
                                          <p:spTgt spid="3">
                                            <p:txEl>
                                              <p:pRg st="9" end="9"/>
                                            </p:txEl>
                                          </p:spTgt>
                                        </p:tgtEl>
                                        <p:attrNameLst>
                                          <p:attrName>ppt_y</p:attrName>
                                        </p:attrNameLst>
                                      </p:cBhvr>
                                      <p:tavLst>
                                        <p:tav tm="0">
                                          <p:val>
                                            <p:strVal val="#ppt_y-0.4"/>
                                          </p:val>
                                        </p:tav>
                                        <p:tav tm="100000">
                                          <p:val>
                                            <p:strVal val="#ppt_y+0.1"/>
                                          </p:val>
                                        </p:tav>
                                      </p:tavLst>
                                    </p:anim>
                                    <p:anim calcmode="lin" valueType="num">
                                      <p:cBhvr>
                                        <p:cTn id="70" dur="200" accel="100000" fill="hold">
                                          <p:stCondLst>
                                            <p:cond delay="800"/>
                                          </p:stCondLst>
                                        </p:cTn>
                                        <p:tgtEl>
                                          <p:spTgt spid="3">
                                            <p:txEl>
                                              <p:pRg st="9" end="9"/>
                                            </p:txEl>
                                          </p:spTgt>
                                        </p:tgtEl>
                                        <p:attrNameLst>
                                          <p:attrName>ppt_x</p:attrName>
                                        </p:attrNameLst>
                                      </p:cBhvr>
                                      <p:tavLst>
                                        <p:tav tm="0">
                                          <p:val>
                                            <p:strVal val="#ppt_x-0.05"/>
                                          </p:val>
                                        </p:tav>
                                        <p:tav tm="100000">
                                          <p:val>
                                            <p:strVal val="#ppt_x"/>
                                          </p:val>
                                        </p:tav>
                                      </p:tavLst>
                                    </p:anim>
                                    <p:anim calcmode="lin" valueType="num">
                                      <p:cBhvr>
                                        <p:cTn id="71" dur="200" accel="100000" fill="hold">
                                          <p:stCondLst>
                                            <p:cond delay="800"/>
                                          </p:stCondLst>
                                        </p:cTn>
                                        <p:tgtEl>
                                          <p:spTgt spid="3">
                                            <p:txEl>
                                              <p:pRg st="9" end="9"/>
                                            </p:txEl>
                                          </p:spTgt>
                                        </p:tgtEl>
                                        <p:attrNameLst>
                                          <p:attrName>ppt_y</p:attrName>
                                        </p:attrNameLst>
                                      </p:cBhvr>
                                      <p:tavLst>
                                        <p:tav tm="0">
                                          <p:val>
                                            <p:strVal val="#ppt_y+0.1"/>
                                          </p:val>
                                        </p:tav>
                                        <p:tav tm="100000">
                                          <p:val>
                                            <p:strVal val="#ppt_y"/>
                                          </p:val>
                                        </p:tav>
                                      </p:tavLst>
                                    </p:anim>
                                  </p:childTnLst>
                                </p:cTn>
                              </p:par>
                            </p:childTnLst>
                          </p:cTn>
                        </p:par>
                        <p:par>
                          <p:cTn id="72" fill="hold">
                            <p:stCondLst>
                              <p:cond delay="18000"/>
                            </p:stCondLst>
                            <p:childTnLst>
                              <p:par>
                                <p:cTn id="73" presetID="30" presetClass="entr" presetSubtype="0" fill="hold" nodeType="afterEffect">
                                  <p:stCondLst>
                                    <p:cond delay="1000"/>
                                  </p:stCondLst>
                                  <p:childTnLst>
                                    <p:set>
                                      <p:cBhvr>
                                        <p:cTn id="74" dur="1" fill="hold">
                                          <p:stCondLst>
                                            <p:cond delay="0"/>
                                          </p:stCondLst>
                                        </p:cTn>
                                        <p:tgtEl>
                                          <p:spTgt spid="3">
                                            <p:txEl>
                                              <p:pRg st="10" end="10"/>
                                            </p:txEl>
                                          </p:spTgt>
                                        </p:tgtEl>
                                        <p:attrNameLst>
                                          <p:attrName>style.visibility</p:attrName>
                                        </p:attrNameLst>
                                      </p:cBhvr>
                                      <p:to>
                                        <p:strVal val="visible"/>
                                      </p:to>
                                    </p:set>
                                    <p:animEffect transition="in" filter="fade">
                                      <p:cBhvr>
                                        <p:cTn id="75" dur="800" decel="100000"/>
                                        <p:tgtEl>
                                          <p:spTgt spid="3">
                                            <p:txEl>
                                              <p:pRg st="10" end="10"/>
                                            </p:txEl>
                                          </p:spTgt>
                                        </p:tgtEl>
                                      </p:cBhvr>
                                    </p:animEffect>
                                    <p:anim calcmode="lin" valueType="num">
                                      <p:cBhvr>
                                        <p:cTn id="76" dur="800" decel="100000" fill="hold"/>
                                        <p:tgtEl>
                                          <p:spTgt spid="3">
                                            <p:txEl>
                                              <p:pRg st="10" end="10"/>
                                            </p:txEl>
                                          </p:spTgt>
                                        </p:tgtEl>
                                        <p:attrNameLst>
                                          <p:attrName>style.rotation</p:attrName>
                                        </p:attrNameLst>
                                      </p:cBhvr>
                                      <p:tavLst>
                                        <p:tav tm="0">
                                          <p:val>
                                            <p:fltVal val="-90"/>
                                          </p:val>
                                        </p:tav>
                                        <p:tav tm="100000">
                                          <p:val>
                                            <p:fltVal val="0"/>
                                          </p:val>
                                        </p:tav>
                                      </p:tavLst>
                                    </p:anim>
                                    <p:anim calcmode="lin" valueType="num">
                                      <p:cBhvr>
                                        <p:cTn id="77" dur="800" decel="100000" fill="hold"/>
                                        <p:tgtEl>
                                          <p:spTgt spid="3">
                                            <p:txEl>
                                              <p:pRg st="10" end="10"/>
                                            </p:txEl>
                                          </p:spTgt>
                                        </p:tgtEl>
                                        <p:attrNameLst>
                                          <p:attrName>ppt_x</p:attrName>
                                        </p:attrNameLst>
                                      </p:cBhvr>
                                      <p:tavLst>
                                        <p:tav tm="0">
                                          <p:val>
                                            <p:strVal val="#ppt_x+0.4"/>
                                          </p:val>
                                        </p:tav>
                                        <p:tav tm="100000">
                                          <p:val>
                                            <p:strVal val="#ppt_x-0.05"/>
                                          </p:val>
                                        </p:tav>
                                      </p:tavLst>
                                    </p:anim>
                                    <p:anim calcmode="lin" valueType="num">
                                      <p:cBhvr>
                                        <p:cTn id="78" dur="800" decel="100000" fill="hold"/>
                                        <p:tgtEl>
                                          <p:spTgt spid="3">
                                            <p:txEl>
                                              <p:pRg st="10" end="10"/>
                                            </p:txEl>
                                          </p:spTgt>
                                        </p:tgtEl>
                                        <p:attrNameLst>
                                          <p:attrName>ppt_y</p:attrName>
                                        </p:attrNameLst>
                                      </p:cBhvr>
                                      <p:tavLst>
                                        <p:tav tm="0">
                                          <p:val>
                                            <p:strVal val="#ppt_y-0.4"/>
                                          </p:val>
                                        </p:tav>
                                        <p:tav tm="100000">
                                          <p:val>
                                            <p:strVal val="#ppt_y+0.1"/>
                                          </p:val>
                                        </p:tav>
                                      </p:tavLst>
                                    </p:anim>
                                    <p:anim calcmode="lin" valueType="num">
                                      <p:cBhvr>
                                        <p:cTn id="79" dur="200" accel="100000" fill="hold">
                                          <p:stCondLst>
                                            <p:cond delay="800"/>
                                          </p:stCondLst>
                                        </p:cTn>
                                        <p:tgtEl>
                                          <p:spTgt spid="3">
                                            <p:txEl>
                                              <p:pRg st="10" end="10"/>
                                            </p:txEl>
                                          </p:spTgt>
                                        </p:tgtEl>
                                        <p:attrNameLst>
                                          <p:attrName>ppt_x</p:attrName>
                                        </p:attrNameLst>
                                      </p:cBhvr>
                                      <p:tavLst>
                                        <p:tav tm="0">
                                          <p:val>
                                            <p:strVal val="#ppt_x-0.05"/>
                                          </p:val>
                                        </p:tav>
                                        <p:tav tm="100000">
                                          <p:val>
                                            <p:strVal val="#ppt_x"/>
                                          </p:val>
                                        </p:tav>
                                      </p:tavLst>
                                    </p:anim>
                                    <p:anim calcmode="lin" valueType="num">
                                      <p:cBhvr>
                                        <p:cTn id="80" dur="200" accel="100000" fill="hold">
                                          <p:stCondLst>
                                            <p:cond delay="800"/>
                                          </p:stCondLst>
                                        </p:cTn>
                                        <p:tgtEl>
                                          <p:spTgt spid="3">
                                            <p:txEl>
                                              <p:pRg st="10" end="10"/>
                                            </p:txEl>
                                          </p:spTgt>
                                        </p:tgtEl>
                                        <p:attrNameLst>
                                          <p:attrName>ppt_y</p:attrName>
                                        </p:attrNameLst>
                                      </p:cBhvr>
                                      <p:tavLst>
                                        <p:tav tm="0">
                                          <p:val>
                                            <p:strVal val="#ppt_y+0.1"/>
                                          </p:val>
                                        </p:tav>
                                        <p:tav tm="100000">
                                          <p:val>
                                            <p:strVal val="#ppt_y"/>
                                          </p:val>
                                        </p:tav>
                                      </p:tavLst>
                                    </p:anim>
                                  </p:childTnLst>
                                </p:cTn>
                              </p:par>
                            </p:childTnLst>
                          </p:cTn>
                        </p:par>
                        <p:par>
                          <p:cTn id="81" fill="hold">
                            <p:stCondLst>
                              <p:cond delay="20000"/>
                            </p:stCondLst>
                            <p:childTnLst>
                              <p:par>
                                <p:cTn id="82" presetID="30" presetClass="entr" presetSubtype="0" fill="hold" nodeType="afterEffect">
                                  <p:stCondLst>
                                    <p:cond delay="400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800" decel="100000"/>
                                        <p:tgtEl>
                                          <p:spTgt spid="3">
                                            <p:txEl>
                                              <p:pRg st="11" end="11"/>
                                            </p:txEl>
                                          </p:spTgt>
                                        </p:tgtEl>
                                      </p:cBhvr>
                                    </p:animEffect>
                                    <p:anim calcmode="lin" valueType="num">
                                      <p:cBhvr>
                                        <p:cTn id="85" dur="800" decel="100000" fill="hold"/>
                                        <p:tgtEl>
                                          <p:spTgt spid="3">
                                            <p:txEl>
                                              <p:pRg st="11" end="11"/>
                                            </p:txEl>
                                          </p:spTgt>
                                        </p:tgtEl>
                                        <p:attrNameLst>
                                          <p:attrName>style.rotation</p:attrName>
                                        </p:attrNameLst>
                                      </p:cBhvr>
                                      <p:tavLst>
                                        <p:tav tm="0">
                                          <p:val>
                                            <p:fltVal val="-90"/>
                                          </p:val>
                                        </p:tav>
                                        <p:tav tm="100000">
                                          <p:val>
                                            <p:fltVal val="0"/>
                                          </p:val>
                                        </p:tav>
                                      </p:tavLst>
                                    </p:anim>
                                    <p:anim calcmode="lin" valueType="num">
                                      <p:cBhvr>
                                        <p:cTn id="86" dur="800" decel="100000" fill="hold"/>
                                        <p:tgtEl>
                                          <p:spTgt spid="3">
                                            <p:txEl>
                                              <p:pRg st="11" end="11"/>
                                            </p:txEl>
                                          </p:spTgt>
                                        </p:tgtEl>
                                        <p:attrNameLst>
                                          <p:attrName>ppt_x</p:attrName>
                                        </p:attrNameLst>
                                      </p:cBhvr>
                                      <p:tavLst>
                                        <p:tav tm="0">
                                          <p:val>
                                            <p:strVal val="#ppt_x+0.4"/>
                                          </p:val>
                                        </p:tav>
                                        <p:tav tm="100000">
                                          <p:val>
                                            <p:strVal val="#ppt_x-0.05"/>
                                          </p:val>
                                        </p:tav>
                                      </p:tavLst>
                                    </p:anim>
                                    <p:anim calcmode="lin" valueType="num">
                                      <p:cBhvr>
                                        <p:cTn id="87" dur="800" decel="100000" fill="hold"/>
                                        <p:tgtEl>
                                          <p:spTgt spid="3">
                                            <p:txEl>
                                              <p:pRg st="11" end="11"/>
                                            </p:txEl>
                                          </p:spTgt>
                                        </p:tgtEl>
                                        <p:attrNameLst>
                                          <p:attrName>ppt_y</p:attrName>
                                        </p:attrNameLst>
                                      </p:cBhvr>
                                      <p:tavLst>
                                        <p:tav tm="0">
                                          <p:val>
                                            <p:strVal val="#ppt_y-0.4"/>
                                          </p:val>
                                        </p:tav>
                                        <p:tav tm="100000">
                                          <p:val>
                                            <p:strVal val="#ppt_y+0.1"/>
                                          </p:val>
                                        </p:tav>
                                      </p:tavLst>
                                    </p:anim>
                                    <p:anim calcmode="lin" valueType="num">
                                      <p:cBhvr>
                                        <p:cTn id="88" dur="200" accel="100000" fill="hold">
                                          <p:stCondLst>
                                            <p:cond delay="800"/>
                                          </p:stCondLst>
                                        </p:cTn>
                                        <p:tgtEl>
                                          <p:spTgt spid="3">
                                            <p:txEl>
                                              <p:pRg st="11" end="11"/>
                                            </p:txEl>
                                          </p:spTgt>
                                        </p:tgtEl>
                                        <p:attrNameLst>
                                          <p:attrName>ppt_x</p:attrName>
                                        </p:attrNameLst>
                                      </p:cBhvr>
                                      <p:tavLst>
                                        <p:tav tm="0">
                                          <p:val>
                                            <p:strVal val="#ppt_x-0.05"/>
                                          </p:val>
                                        </p:tav>
                                        <p:tav tm="100000">
                                          <p:val>
                                            <p:strVal val="#ppt_x"/>
                                          </p:val>
                                        </p:tav>
                                      </p:tavLst>
                                    </p:anim>
                                    <p:anim calcmode="lin" valueType="num">
                                      <p:cBhvr>
                                        <p:cTn id="89" dur="200" accel="100000" fill="hold">
                                          <p:stCondLst>
                                            <p:cond delay="800"/>
                                          </p:stCondLst>
                                        </p:cTn>
                                        <p:tgtEl>
                                          <p:spTgt spid="3">
                                            <p:txEl>
                                              <p:pRg st="11" end="11"/>
                                            </p:txEl>
                                          </p:spTgt>
                                        </p:tgtEl>
                                        <p:attrNameLst>
                                          <p:attrName>ppt_y</p:attrName>
                                        </p:attrNameLst>
                                      </p:cBhvr>
                                      <p:tavLst>
                                        <p:tav tm="0">
                                          <p:val>
                                            <p:strVal val="#ppt_y+0.1"/>
                                          </p:val>
                                        </p:tav>
                                        <p:tav tm="100000">
                                          <p:val>
                                            <p:strVal val="#ppt_y"/>
                                          </p:val>
                                        </p:tav>
                                      </p:tavLst>
                                    </p:anim>
                                  </p:childTnLst>
                                </p:cTn>
                              </p:par>
                            </p:childTnLst>
                          </p:cTn>
                        </p:par>
                        <p:par>
                          <p:cTn id="90" fill="hold">
                            <p:stCondLst>
                              <p:cond delay="25000"/>
                            </p:stCondLst>
                            <p:childTnLst>
                              <p:par>
                                <p:cTn id="91" presetID="30" presetClass="entr" presetSubtype="0" fill="hold" nodeType="afterEffect">
                                  <p:stCondLst>
                                    <p:cond delay="1000"/>
                                  </p:stCondLst>
                                  <p:childTnLst>
                                    <p:set>
                                      <p:cBhvr>
                                        <p:cTn id="92" dur="1" fill="hold">
                                          <p:stCondLst>
                                            <p:cond delay="0"/>
                                          </p:stCondLst>
                                        </p:cTn>
                                        <p:tgtEl>
                                          <p:spTgt spid="3">
                                            <p:txEl>
                                              <p:pRg st="12" end="12"/>
                                            </p:txEl>
                                          </p:spTgt>
                                        </p:tgtEl>
                                        <p:attrNameLst>
                                          <p:attrName>style.visibility</p:attrName>
                                        </p:attrNameLst>
                                      </p:cBhvr>
                                      <p:to>
                                        <p:strVal val="visible"/>
                                      </p:to>
                                    </p:set>
                                    <p:animEffect transition="in" filter="fade">
                                      <p:cBhvr>
                                        <p:cTn id="93" dur="800" decel="100000"/>
                                        <p:tgtEl>
                                          <p:spTgt spid="3">
                                            <p:txEl>
                                              <p:pRg st="12" end="12"/>
                                            </p:txEl>
                                          </p:spTgt>
                                        </p:tgtEl>
                                      </p:cBhvr>
                                    </p:animEffect>
                                    <p:anim calcmode="lin" valueType="num">
                                      <p:cBhvr>
                                        <p:cTn id="94" dur="800" decel="100000" fill="hold"/>
                                        <p:tgtEl>
                                          <p:spTgt spid="3">
                                            <p:txEl>
                                              <p:pRg st="12" end="12"/>
                                            </p:txEl>
                                          </p:spTgt>
                                        </p:tgtEl>
                                        <p:attrNameLst>
                                          <p:attrName>style.rotation</p:attrName>
                                        </p:attrNameLst>
                                      </p:cBhvr>
                                      <p:tavLst>
                                        <p:tav tm="0">
                                          <p:val>
                                            <p:fltVal val="-90"/>
                                          </p:val>
                                        </p:tav>
                                        <p:tav tm="100000">
                                          <p:val>
                                            <p:fltVal val="0"/>
                                          </p:val>
                                        </p:tav>
                                      </p:tavLst>
                                    </p:anim>
                                    <p:anim calcmode="lin" valueType="num">
                                      <p:cBhvr>
                                        <p:cTn id="95" dur="800" decel="100000" fill="hold"/>
                                        <p:tgtEl>
                                          <p:spTgt spid="3">
                                            <p:txEl>
                                              <p:pRg st="12" end="12"/>
                                            </p:txEl>
                                          </p:spTgt>
                                        </p:tgtEl>
                                        <p:attrNameLst>
                                          <p:attrName>ppt_x</p:attrName>
                                        </p:attrNameLst>
                                      </p:cBhvr>
                                      <p:tavLst>
                                        <p:tav tm="0">
                                          <p:val>
                                            <p:strVal val="#ppt_x+0.4"/>
                                          </p:val>
                                        </p:tav>
                                        <p:tav tm="100000">
                                          <p:val>
                                            <p:strVal val="#ppt_x-0.05"/>
                                          </p:val>
                                        </p:tav>
                                      </p:tavLst>
                                    </p:anim>
                                    <p:anim calcmode="lin" valueType="num">
                                      <p:cBhvr>
                                        <p:cTn id="96" dur="800" decel="100000" fill="hold"/>
                                        <p:tgtEl>
                                          <p:spTgt spid="3">
                                            <p:txEl>
                                              <p:pRg st="12" end="12"/>
                                            </p:txEl>
                                          </p:spTgt>
                                        </p:tgtEl>
                                        <p:attrNameLst>
                                          <p:attrName>ppt_y</p:attrName>
                                        </p:attrNameLst>
                                      </p:cBhvr>
                                      <p:tavLst>
                                        <p:tav tm="0">
                                          <p:val>
                                            <p:strVal val="#ppt_y-0.4"/>
                                          </p:val>
                                        </p:tav>
                                        <p:tav tm="100000">
                                          <p:val>
                                            <p:strVal val="#ppt_y+0.1"/>
                                          </p:val>
                                        </p:tav>
                                      </p:tavLst>
                                    </p:anim>
                                    <p:anim calcmode="lin" valueType="num">
                                      <p:cBhvr>
                                        <p:cTn id="97" dur="200" accel="100000" fill="hold">
                                          <p:stCondLst>
                                            <p:cond delay="800"/>
                                          </p:stCondLst>
                                        </p:cTn>
                                        <p:tgtEl>
                                          <p:spTgt spid="3">
                                            <p:txEl>
                                              <p:pRg st="12" end="12"/>
                                            </p:txEl>
                                          </p:spTgt>
                                        </p:tgtEl>
                                        <p:attrNameLst>
                                          <p:attrName>ppt_x</p:attrName>
                                        </p:attrNameLst>
                                      </p:cBhvr>
                                      <p:tavLst>
                                        <p:tav tm="0">
                                          <p:val>
                                            <p:strVal val="#ppt_x-0.05"/>
                                          </p:val>
                                        </p:tav>
                                        <p:tav tm="100000">
                                          <p:val>
                                            <p:strVal val="#ppt_x"/>
                                          </p:val>
                                        </p:tav>
                                      </p:tavLst>
                                    </p:anim>
                                    <p:anim calcmode="lin" valueType="num">
                                      <p:cBhvr>
                                        <p:cTn id="98" dur="200" accel="100000" fill="hold">
                                          <p:stCondLst>
                                            <p:cond delay="800"/>
                                          </p:stCondLst>
                                        </p:cTn>
                                        <p:tgtEl>
                                          <p:spTgt spid="3">
                                            <p:txEl>
                                              <p:pRg st="12" end="12"/>
                                            </p:txEl>
                                          </p:spTgt>
                                        </p:tgtEl>
                                        <p:attrNameLst>
                                          <p:attrName>ppt_y</p:attrName>
                                        </p:attrNameLst>
                                      </p:cBhvr>
                                      <p:tavLst>
                                        <p:tav tm="0">
                                          <p:val>
                                            <p:strVal val="#ppt_y+0.1"/>
                                          </p:val>
                                        </p:tav>
                                        <p:tav tm="100000">
                                          <p:val>
                                            <p:strVal val="#ppt_y"/>
                                          </p:val>
                                        </p:tav>
                                      </p:tavLst>
                                    </p:anim>
                                  </p:childTnLst>
                                </p:cTn>
                              </p:par>
                            </p:childTnLst>
                          </p:cTn>
                        </p:par>
                        <p:par>
                          <p:cTn id="99" fill="hold">
                            <p:stCondLst>
                              <p:cond delay="27000"/>
                            </p:stCondLst>
                            <p:childTnLst>
                              <p:par>
                                <p:cTn id="100" presetID="30" presetClass="entr" presetSubtype="0" fill="hold" nodeType="afterEffect">
                                  <p:stCondLst>
                                    <p:cond delay="0"/>
                                  </p:stCondLst>
                                  <p:childTnLst>
                                    <p:set>
                                      <p:cBhvr>
                                        <p:cTn id="101" dur="1" fill="hold">
                                          <p:stCondLst>
                                            <p:cond delay="0"/>
                                          </p:stCondLst>
                                        </p:cTn>
                                        <p:tgtEl>
                                          <p:spTgt spid="3">
                                            <p:txEl>
                                              <p:pRg st="13" end="13"/>
                                            </p:txEl>
                                          </p:spTgt>
                                        </p:tgtEl>
                                        <p:attrNameLst>
                                          <p:attrName>style.visibility</p:attrName>
                                        </p:attrNameLst>
                                      </p:cBhvr>
                                      <p:to>
                                        <p:strVal val="visible"/>
                                      </p:to>
                                    </p:set>
                                    <p:animEffect transition="in" filter="fade">
                                      <p:cBhvr>
                                        <p:cTn id="102" dur="800" decel="100000"/>
                                        <p:tgtEl>
                                          <p:spTgt spid="3">
                                            <p:txEl>
                                              <p:pRg st="13" end="13"/>
                                            </p:txEl>
                                          </p:spTgt>
                                        </p:tgtEl>
                                      </p:cBhvr>
                                    </p:animEffect>
                                    <p:anim calcmode="lin" valueType="num">
                                      <p:cBhvr>
                                        <p:cTn id="103" dur="800" decel="100000" fill="hold"/>
                                        <p:tgtEl>
                                          <p:spTgt spid="3">
                                            <p:txEl>
                                              <p:pRg st="13" end="13"/>
                                            </p:txEl>
                                          </p:spTgt>
                                        </p:tgtEl>
                                        <p:attrNameLst>
                                          <p:attrName>style.rotation</p:attrName>
                                        </p:attrNameLst>
                                      </p:cBhvr>
                                      <p:tavLst>
                                        <p:tav tm="0">
                                          <p:val>
                                            <p:fltVal val="-90"/>
                                          </p:val>
                                        </p:tav>
                                        <p:tav tm="100000">
                                          <p:val>
                                            <p:fltVal val="0"/>
                                          </p:val>
                                        </p:tav>
                                      </p:tavLst>
                                    </p:anim>
                                    <p:anim calcmode="lin" valueType="num">
                                      <p:cBhvr>
                                        <p:cTn id="104" dur="800" decel="100000" fill="hold"/>
                                        <p:tgtEl>
                                          <p:spTgt spid="3">
                                            <p:txEl>
                                              <p:pRg st="13" end="13"/>
                                            </p:txEl>
                                          </p:spTgt>
                                        </p:tgtEl>
                                        <p:attrNameLst>
                                          <p:attrName>ppt_x</p:attrName>
                                        </p:attrNameLst>
                                      </p:cBhvr>
                                      <p:tavLst>
                                        <p:tav tm="0">
                                          <p:val>
                                            <p:strVal val="#ppt_x+0.4"/>
                                          </p:val>
                                        </p:tav>
                                        <p:tav tm="100000">
                                          <p:val>
                                            <p:strVal val="#ppt_x-0.05"/>
                                          </p:val>
                                        </p:tav>
                                      </p:tavLst>
                                    </p:anim>
                                    <p:anim calcmode="lin" valueType="num">
                                      <p:cBhvr>
                                        <p:cTn id="105" dur="800" decel="100000" fill="hold"/>
                                        <p:tgtEl>
                                          <p:spTgt spid="3">
                                            <p:txEl>
                                              <p:pRg st="13" end="13"/>
                                            </p:txEl>
                                          </p:spTgt>
                                        </p:tgtEl>
                                        <p:attrNameLst>
                                          <p:attrName>ppt_y</p:attrName>
                                        </p:attrNameLst>
                                      </p:cBhvr>
                                      <p:tavLst>
                                        <p:tav tm="0">
                                          <p:val>
                                            <p:strVal val="#ppt_y-0.4"/>
                                          </p:val>
                                        </p:tav>
                                        <p:tav tm="100000">
                                          <p:val>
                                            <p:strVal val="#ppt_y+0.1"/>
                                          </p:val>
                                        </p:tav>
                                      </p:tavLst>
                                    </p:anim>
                                    <p:anim calcmode="lin" valueType="num">
                                      <p:cBhvr>
                                        <p:cTn id="106" dur="200" accel="100000" fill="hold">
                                          <p:stCondLst>
                                            <p:cond delay="800"/>
                                          </p:stCondLst>
                                        </p:cTn>
                                        <p:tgtEl>
                                          <p:spTgt spid="3">
                                            <p:txEl>
                                              <p:pRg st="13" end="13"/>
                                            </p:txEl>
                                          </p:spTgt>
                                        </p:tgtEl>
                                        <p:attrNameLst>
                                          <p:attrName>ppt_x</p:attrName>
                                        </p:attrNameLst>
                                      </p:cBhvr>
                                      <p:tavLst>
                                        <p:tav tm="0">
                                          <p:val>
                                            <p:strVal val="#ppt_x-0.05"/>
                                          </p:val>
                                        </p:tav>
                                        <p:tav tm="100000">
                                          <p:val>
                                            <p:strVal val="#ppt_x"/>
                                          </p:val>
                                        </p:tav>
                                      </p:tavLst>
                                    </p:anim>
                                    <p:anim calcmode="lin" valueType="num">
                                      <p:cBhvr>
                                        <p:cTn id="107" dur="200" accel="100000" fill="hold">
                                          <p:stCondLst>
                                            <p:cond delay="800"/>
                                          </p:stCondLst>
                                        </p:cTn>
                                        <p:tgtEl>
                                          <p:spTgt spid="3">
                                            <p:txEl>
                                              <p:pRg st="13" end="13"/>
                                            </p:txEl>
                                          </p:spTgt>
                                        </p:tgtEl>
                                        <p:attrNameLst>
                                          <p:attrName>ppt_y</p:attrName>
                                        </p:attrNameLst>
                                      </p:cBhvr>
                                      <p:tavLst>
                                        <p:tav tm="0">
                                          <p:val>
                                            <p:strVal val="#ppt_y+0.1"/>
                                          </p:val>
                                        </p:tav>
                                        <p:tav tm="100000">
                                          <p:val>
                                            <p:strVal val="#ppt_y"/>
                                          </p:val>
                                        </p:tav>
                                      </p:tavLst>
                                    </p:anim>
                                  </p:childTnLst>
                                </p:cTn>
                              </p:par>
                            </p:childTnLst>
                          </p:cTn>
                        </p:par>
                        <p:par>
                          <p:cTn id="108" fill="hold">
                            <p:stCondLst>
                              <p:cond delay="28000"/>
                            </p:stCondLst>
                            <p:childTnLst>
                              <p:par>
                                <p:cTn id="109" presetID="30" presetClass="entr" presetSubtype="0" fill="hold" nodeType="afterEffect">
                                  <p:stCondLst>
                                    <p:cond delay="0"/>
                                  </p:stCondLst>
                                  <p:childTnLst>
                                    <p:set>
                                      <p:cBhvr>
                                        <p:cTn id="110" dur="1" fill="hold">
                                          <p:stCondLst>
                                            <p:cond delay="0"/>
                                          </p:stCondLst>
                                        </p:cTn>
                                        <p:tgtEl>
                                          <p:spTgt spid="3">
                                            <p:txEl>
                                              <p:pRg st="15" end="15"/>
                                            </p:txEl>
                                          </p:spTgt>
                                        </p:tgtEl>
                                        <p:attrNameLst>
                                          <p:attrName>style.visibility</p:attrName>
                                        </p:attrNameLst>
                                      </p:cBhvr>
                                      <p:to>
                                        <p:strVal val="visible"/>
                                      </p:to>
                                    </p:set>
                                    <p:animEffect transition="in" filter="fade">
                                      <p:cBhvr>
                                        <p:cTn id="111" dur="800" decel="100000"/>
                                        <p:tgtEl>
                                          <p:spTgt spid="3">
                                            <p:txEl>
                                              <p:pRg st="15" end="15"/>
                                            </p:txEl>
                                          </p:spTgt>
                                        </p:tgtEl>
                                      </p:cBhvr>
                                    </p:animEffect>
                                    <p:anim calcmode="lin" valueType="num">
                                      <p:cBhvr>
                                        <p:cTn id="112" dur="800" decel="100000" fill="hold"/>
                                        <p:tgtEl>
                                          <p:spTgt spid="3">
                                            <p:txEl>
                                              <p:pRg st="15" end="15"/>
                                            </p:txEl>
                                          </p:spTgt>
                                        </p:tgtEl>
                                        <p:attrNameLst>
                                          <p:attrName>style.rotation</p:attrName>
                                        </p:attrNameLst>
                                      </p:cBhvr>
                                      <p:tavLst>
                                        <p:tav tm="0">
                                          <p:val>
                                            <p:fltVal val="-90"/>
                                          </p:val>
                                        </p:tav>
                                        <p:tav tm="100000">
                                          <p:val>
                                            <p:fltVal val="0"/>
                                          </p:val>
                                        </p:tav>
                                      </p:tavLst>
                                    </p:anim>
                                    <p:anim calcmode="lin" valueType="num">
                                      <p:cBhvr>
                                        <p:cTn id="113" dur="800" decel="100000" fill="hold"/>
                                        <p:tgtEl>
                                          <p:spTgt spid="3">
                                            <p:txEl>
                                              <p:pRg st="15" end="15"/>
                                            </p:txEl>
                                          </p:spTgt>
                                        </p:tgtEl>
                                        <p:attrNameLst>
                                          <p:attrName>ppt_x</p:attrName>
                                        </p:attrNameLst>
                                      </p:cBhvr>
                                      <p:tavLst>
                                        <p:tav tm="0">
                                          <p:val>
                                            <p:strVal val="#ppt_x+0.4"/>
                                          </p:val>
                                        </p:tav>
                                        <p:tav tm="100000">
                                          <p:val>
                                            <p:strVal val="#ppt_x-0.05"/>
                                          </p:val>
                                        </p:tav>
                                      </p:tavLst>
                                    </p:anim>
                                    <p:anim calcmode="lin" valueType="num">
                                      <p:cBhvr>
                                        <p:cTn id="114" dur="800" decel="100000" fill="hold"/>
                                        <p:tgtEl>
                                          <p:spTgt spid="3">
                                            <p:txEl>
                                              <p:pRg st="15" end="15"/>
                                            </p:txEl>
                                          </p:spTgt>
                                        </p:tgtEl>
                                        <p:attrNameLst>
                                          <p:attrName>ppt_y</p:attrName>
                                        </p:attrNameLst>
                                      </p:cBhvr>
                                      <p:tavLst>
                                        <p:tav tm="0">
                                          <p:val>
                                            <p:strVal val="#ppt_y-0.4"/>
                                          </p:val>
                                        </p:tav>
                                        <p:tav tm="100000">
                                          <p:val>
                                            <p:strVal val="#ppt_y+0.1"/>
                                          </p:val>
                                        </p:tav>
                                      </p:tavLst>
                                    </p:anim>
                                    <p:anim calcmode="lin" valueType="num">
                                      <p:cBhvr>
                                        <p:cTn id="115" dur="200" accel="100000" fill="hold">
                                          <p:stCondLst>
                                            <p:cond delay="800"/>
                                          </p:stCondLst>
                                        </p:cTn>
                                        <p:tgtEl>
                                          <p:spTgt spid="3">
                                            <p:txEl>
                                              <p:pRg st="15" end="15"/>
                                            </p:txEl>
                                          </p:spTgt>
                                        </p:tgtEl>
                                        <p:attrNameLst>
                                          <p:attrName>ppt_x</p:attrName>
                                        </p:attrNameLst>
                                      </p:cBhvr>
                                      <p:tavLst>
                                        <p:tav tm="0">
                                          <p:val>
                                            <p:strVal val="#ppt_x-0.05"/>
                                          </p:val>
                                        </p:tav>
                                        <p:tav tm="100000">
                                          <p:val>
                                            <p:strVal val="#ppt_x"/>
                                          </p:val>
                                        </p:tav>
                                      </p:tavLst>
                                    </p:anim>
                                    <p:anim calcmode="lin" valueType="num">
                                      <p:cBhvr>
                                        <p:cTn id="116" dur="200" accel="100000" fill="hold">
                                          <p:stCondLst>
                                            <p:cond delay="800"/>
                                          </p:stCondLst>
                                        </p:cTn>
                                        <p:tgtEl>
                                          <p:spTgt spid="3">
                                            <p:txEl>
                                              <p:pRg st="15" end="15"/>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95</TotalTime>
  <Words>520</Words>
  <Application>Microsoft Office PowerPoint</Application>
  <PresentationFormat>On-screen Show (4:3)</PresentationFormat>
  <Paragraphs>96</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Civic</vt:lpstr>
      <vt:lpstr>Khotbah Pertama Sang Buddha</vt:lpstr>
      <vt:lpstr>Jalan Mulia Berunsur Delapan</vt:lpstr>
      <vt:lpstr>Empat Kebenaran Mulia</vt:lpstr>
    </vt:vector>
  </TitlesOfParts>
  <Company>GARENA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Khotbah Pertama Sang Buddha</dc:title>
  <dc:creator>CLIENT-PC</dc:creator>
  <cp:lastModifiedBy>CLIENT-PC</cp:lastModifiedBy>
  <cp:revision>10</cp:revision>
  <dcterms:created xsi:type="dcterms:W3CDTF">2016-09-29T13:14:00Z</dcterms:created>
  <dcterms:modified xsi:type="dcterms:W3CDTF">2016-09-29T14:49:37Z</dcterms:modified>
</cp:coreProperties>
</file>