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51335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61019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09006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7E90B5-8A49-45C8-B6C3-81175A42FAD3}"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45138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E90B5-8A49-45C8-B6C3-81175A42FAD3}" type="datetimeFigureOut">
              <a:rPr lang="en-US" smtClean="0"/>
              <a:t>11/17/2016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21206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7E90B5-8A49-45C8-B6C3-81175A42FAD3}"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391696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7E90B5-8A49-45C8-B6C3-81175A42FAD3}" type="datetimeFigureOut">
              <a:rPr lang="en-US" smtClean="0"/>
              <a:t>11/17/2016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11284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7E90B5-8A49-45C8-B6C3-81175A42FAD3}" type="datetimeFigureOut">
              <a:rPr lang="en-US" smtClean="0"/>
              <a:t>11/17/2016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8630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E90B5-8A49-45C8-B6C3-81175A42FAD3}" type="datetimeFigureOut">
              <a:rPr lang="en-US" smtClean="0"/>
              <a:t>11/17/2016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159839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E90B5-8A49-45C8-B6C3-81175A42FAD3}"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97379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7E90B5-8A49-45C8-B6C3-81175A42FAD3}" type="datetimeFigureOut">
              <a:rPr lang="en-US" smtClean="0"/>
              <a:t>11/17/2016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2A80A8-EDE1-4B40-800C-BD5CDB1A207C}" type="slidenum">
              <a:rPr lang="en-US" smtClean="0"/>
              <a:t>‹#›</a:t>
            </a:fld>
            <a:endParaRPr lang="en-US"/>
          </a:p>
        </p:txBody>
      </p:sp>
    </p:spTree>
    <p:extLst>
      <p:ext uri="{BB962C8B-B14F-4D97-AF65-F5344CB8AC3E}">
        <p14:creationId xmlns:p14="http://schemas.microsoft.com/office/powerpoint/2010/main" val="289157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E90B5-8A49-45C8-B6C3-81175A42FAD3}" type="datetimeFigureOut">
              <a:rPr lang="en-US" smtClean="0"/>
              <a:t>11/17/2016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A80A8-EDE1-4B40-800C-BD5CDB1A207C}" type="slidenum">
              <a:rPr lang="en-US" smtClean="0"/>
              <a:t>‹#›</a:t>
            </a:fld>
            <a:endParaRPr lang="en-US"/>
          </a:p>
        </p:txBody>
      </p:sp>
    </p:spTree>
    <p:extLst>
      <p:ext uri="{BB962C8B-B14F-4D97-AF65-F5344CB8AC3E}">
        <p14:creationId xmlns:p14="http://schemas.microsoft.com/office/powerpoint/2010/main" val="3749918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NAPZA</a:t>
            </a:r>
            <a:endParaRPr lang="en-US" dirty="0"/>
          </a:p>
        </p:txBody>
      </p:sp>
      <p:sp>
        <p:nvSpPr>
          <p:cNvPr id="3" name="Subtitle 2"/>
          <p:cNvSpPr>
            <a:spLocks noGrp="1"/>
          </p:cNvSpPr>
          <p:nvPr>
            <p:ph type="subTitle" idx="1"/>
          </p:nvPr>
        </p:nvSpPr>
        <p:spPr/>
        <p:txBody>
          <a:bodyPr/>
          <a:lstStyle/>
          <a:p>
            <a:r>
              <a:rPr lang="id-ID" dirty="0" smtClean="0"/>
              <a:t>Narkotika, Psikotropika, dan Zat-zat Adiktif</a:t>
            </a:r>
          </a:p>
          <a:p>
            <a:r>
              <a:rPr lang="id-ID" dirty="0" smtClean="0"/>
              <a:t>Oleh Suwarna Adhi Galang</a:t>
            </a:r>
            <a:endParaRPr lang="en-US" dirty="0"/>
          </a:p>
        </p:txBody>
      </p:sp>
    </p:spTree>
    <p:extLst>
      <p:ext uri="{BB962C8B-B14F-4D97-AF65-F5344CB8AC3E}">
        <p14:creationId xmlns:p14="http://schemas.microsoft.com/office/powerpoint/2010/main" val="203487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a:t>
            </a:r>
            <a:endParaRPr lang="en-US" dirty="0"/>
          </a:p>
        </p:txBody>
      </p:sp>
      <p:sp>
        <p:nvSpPr>
          <p:cNvPr id="3" name="Content Placeholder 2"/>
          <p:cNvSpPr>
            <a:spLocks noGrp="1"/>
          </p:cNvSpPr>
          <p:nvPr>
            <p:ph idx="1"/>
          </p:nvPr>
        </p:nvSpPr>
        <p:spPr/>
        <p:txBody>
          <a:bodyPr/>
          <a:lstStyle/>
          <a:p>
            <a:r>
              <a:rPr lang="id-ID" dirty="0" smtClean="0"/>
              <a:t>NAPZA adalah obat atau bahan atau zat yang bukan tergolong dalam jenis makanan. Jika diminum, dihisap, dihirup, ditelan, atau disuntikkan dapat menurunkan kinerja otak, teptanya sistem susunan syaraf pusat, dan dapat menyebabkan ketergantungan.</a:t>
            </a:r>
          </a:p>
          <a:p>
            <a:r>
              <a:rPr lang="id-ID" dirty="0" smtClean="0"/>
              <a:t>Pada jaman dahulu, beberapa jenis narkoba alami seperti opium, kokain, dan ganja, digunakan sebagai obat. Akan tetapi, saat ini sudah tidak lagi seberapa digunakan karena dapat menyebabkan kecanduan.</a:t>
            </a:r>
            <a:endParaRPr lang="en-US" dirty="0"/>
          </a:p>
        </p:txBody>
      </p:sp>
    </p:spTree>
    <p:extLst>
      <p:ext uri="{BB962C8B-B14F-4D97-AF65-F5344CB8AC3E}">
        <p14:creationId xmlns:p14="http://schemas.microsoft.com/office/powerpoint/2010/main" val="194058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Penggolongan Narkoba</a:t>
            </a:r>
            <a:endParaRPr lang="en-US" dirty="0"/>
          </a:p>
        </p:txBody>
      </p:sp>
      <p:sp>
        <p:nvSpPr>
          <p:cNvPr id="3" name="Content Placeholder 2"/>
          <p:cNvSpPr>
            <a:spLocks noGrp="1"/>
          </p:cNvSpPr>
          <p:nvPr>
            <p:ph idx="1"/>
          </p:nvPr>
        </p:nvSpPr>
        <p:spPr/>
        <p:txBody>
          <a:bodyPr/>
          <a:lstStyle/>
          <a:p>
            <a:r>
              <a:rPr lang="id-ID" sz="2300" dirty="0" smtClean="0"/>
              <a:t>Narkotika</a:t>
            </a:r>
          </a:p>
          <a:p>
            <a:pPr lvl="1"/>
            <a:r>
              <a:rPr lang="id-ID" sz="2000" dirty="0" smtClean="0"/>
              <a:t>Yaitu zat atau obat yang berasal dari tanaman atau bukan tanaman, baik sintetis maupun semi sintetis yang dapat menyebabkan  penurunan atau perubahan kesadaran, menghilangkan atau mengurangi rasa nyeri.</a:t>
            </a:r>
          </a:p>
          <a:p>
            <a:r>
              <a:rPr lang="id-ID" sz="2300" dirty="0" smtClean="0"/>
              <a:t>Penggolongan Jenis-jenis Narkoba:</a:t>
            </a:r>
          </a:p>
          <a:p>
            <a:pPr lvl="1"/>
            <a:r>
              <a:rPr lang="id-ID" sz="1900" dirty="0" smtClean="0"/>
              <a:t>Golongan I</a:t>
            </a:r>
          </a:p>
          <a:p>
            <a:pPr lvl="2"/>
            <a:r>
              <a:rPr lang="id-ID" sz="1500" dirty="0" smtClean="0"/>
              <a:t>Berpotensi tinggi untuk menyebabkan ketergantungan; tidak digunakan untuk terapi.</a:t>
            </a:r>
            <a:endParaRPr lang="id-ID" sz="1500" dirty="0"/>
          </a:p>
          <a:p>
            <a:pPr lvl="2"/>
            <a:r>
              <a:rPr lang="id-ID" sz="1500" dirty="0" smtClean="0"/>
              <a:t>Contoh: Morfin, kokain, dan ganja. Putauw adalah heroin tak murni berupa bubuk</a:t>
            </a:r>
          </a:p>
          <a:p>
            <a:pPr lvl="1"/>
            <a:r>
              <a:rPr lang="id-ID" sz="1900" dirty="0" smtClean="0"/>
              <a:t>Golongan II</a:t>
            </a:r>
          </a:p>
          <a:p>
            <a:pPr lvl="2"/>
            <a:r>
              <a:rPr lang="id-ID" sz="1500" dirty="0" smtClean="0"/>
              <a:t>Berpotensi tinggi untuk menyebabkan ketergantungan pula. Digunakan pada terapi sebagai PILIHAN TERAKHIR.</a:t>
            </a:r>
          </a:p>
          <a:p>
            <a:pPr lvl="2"/>
            <a:r>
              <a:rPr lang="id-ID" sz="1500" dirty="0" smtClean="0"/>
              <a:t>Contoh: morfinn, petidin, dan metadon.</a:t>
            </a:r>
          </a:p>
          <a:p>
            <a:pPr lvl="1"/>
            <a:r>
              <a:rPr lang="id-ID" sz="1900" dirty="0" smtClean="0"/>
              <a:t>Golongan III</a:t>
            </a:r>
          </a:p>
          <a:p>
            <a:pPr lvl="2"/>
            <a:r>
              <a:rPr lang="id-ID" sz="1500" dirty="0" smtClean="0"/>
              <a:t>Berpotensi ringan untuk menyebabkan ketergantungan dan banyak digunakan dalam terapi</a:t>
            </a:r>
          </a:p>
          <a:p>
            <a:pPr lvl="2"/>
            <a:r>
              <a:rPr lang="id-ID" sz="1500" dirty="0" smtClean="0"/>
              <a:t>Contoh: Kodein</a:t>
            </a:r>
          </a:p>
        </p:txBody>
      </p:sp>
    </p:spTree>
    <p:extLst>
      <p:ext uri="{BB962C8B-B14F-4D97-AF65-F5344CB8AC3E}">
        <p14:creationId xmlns:p14="http://schemas.microsoft.com/office/powerpoint/2010/main" val="177230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Penggolongan Narkoba II</a:t>
            </a:r>
            <a:endParaRPr lang="en-US" dirty="0"/>
          </a:p>
        </p:txBody>
      </p:sp>
      <p:sp>
        <p:nvSpPr>
          <p:cNvPr id="3" name="Content Placeholder 2"/>
          <p:cNvSpPr>
            <a:spLocks noGrp="1"/>
          </p:cNvSpPr>
          <p:nvPr>
            <p:ph idx="1"/>
          </p:nvPr>
        </p:nvSpPr>
        <p:spPr/>
        <p:txBody>
          <a:bodyPr/>
          <a:lstStyle/>
          <a:p>
            <a:pPr lvl="1"/>
            <a:endParaRPr lang="id-ID" sz="2000" dirty="0" smtClean="0"/>
          </a:p>
          <a:p>
            <a:r>
              <a:rPr lang="id-ID" sz="2300" dirty="0" smtClean="0"/>
              <a:t>Psikotropika</a:t>
            </a:r>
          </a:p>
          <a:p>
            <a:pPr lvl="1"/>
            <a:r>
              <a:rPr lang="id-ID" sz="2000" dirty="0" smtClean="0"/>
              <a:t>Yaitu zat atau obat, baik alamiah maupun sintetis </a:t>
            </a:r>
            <a:r>
              <a:rPr lang="id-ID" sz="2000" i="1" dirty="0" smtClean="0"/>
              <a:t>bukan narkotika</a:t>
            </a:r>
            <a:r>
              <a:rPr lang="id-ID" sz="2000" dirty="0" smtClean="0"/>
              <a:t> yang berkhasiat pskoaktif melalui pengaruh selektif pada susunan syaraf pusat dan menyebabkan perubahan </a:t>
            </a:r>
            <a:r>
              <a:rPr lang="id-ID" sz="2000" i="1" dirty="0" smtClean="0"/>
              <a:t>khas</a:t>
            </a:r>
            <a:r>
              <a:rPr lang="id-ID" sz="2000" dirty="0" smtClean="0"/>
              <a:t> pada aktivitas mental dan perilaku. Selengkapnya tentang Psikotropika ada di sini.</a:t>
            </a:r>
          </a:p>
          <a:p>
            <a:r>
              <a:rPr lang="id-ID" sz="2300" dirty="0" smtClean="0"/>
              <a:t>Zat Psiko-Aktif Lain</a:t>
            </a:r>
          </a:p>
          <a:p>
            <a:pPr lvl="1"/>
            <a:r>
              <a:rPr lang="id-ID" sz="2000" dirty="0" smtClean="0"/>
              <a:t>Yaitu zat atau bahan lain bukan narkotika dan psikotropika yang berpengaruh pada kinerja otak. Selengkapnya</a:t>
            </a:r>
            <a:endParaRPr lang="id-ID" sz="2000" dirty="0"/>
          </a:p>
        </p:txBody>
      </p:sp>
    </p:spTree>
    <p:extLst>
      <p:ext uri="{BB962C8B-B14F-4D97-AF65-F5344CB8AC3E}">
        <p14:creationId xmlns:p14="http://schemas.microsoft.com/office/powerpoint/2010/main" val="242746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Penggolongan Narkoba V</a:t>
            </a:r>
            <a:endParaRPr lang="en-US" dirty="0"/>
          </a:p>
        </p:txBody>
      </p:sp>
      <p:sp>
        <p:nvSpPr>
          <p:cNvPr id="3" name="Content Placeholder 2"/>
          <p:cNvSpPr>
            <a:spLocks noGrp="1"/>
          </p:cNvSpPr>
          <p:nvPr>
            <p:ph idx="1"/>
          </p:nvPr>
        </p:nvSpPr>
        <p:spPr/>
        <p:txBody>
          <a:bodyPr>
            <a:normAutofit lnSpcReduction="10000"/>
          </a:bodyPr>
          <a:lstStyle/>
          <a:p>
            <a:r>
              <a:rPr lang="id-ID" sz="2300" dirty="0" smtClean="0"/>
              <a:t>Penggolongan napza menurut WHO di bawah ini didasarkan atas pengaruhnya terhadap tubuh manusia</a:t>
            </a:r>
          </a:p>
          <a:p>
            <a:pPr lvl="1"/>
            <a:r>
              <a:rPr lang="id-ID" sz="1900" i="1" dirty="0" smtClean="0"/>
              <a:t>Opioda</a:t>
            </a:r>
            <a:r>
              <a:rPr lang="id-ID" sz="1900" dirty="0" smtClean="0"/>
              <a:t>: mengurangi rasa nyeri dan menyebabkan kantuk atau kurangnya kesadaran, seperti opium,morfin,heroin, dan petidin.</a:t>
            </a:r>
          </a:p>
          <a:p>
            <a:pPr lvl="1"/>
            <a:r>
              <a:rPr lang="id-ID" sz="1900" i="1" dirty="0" smtClean="0"/>
              <a:t>Ganja</a:t>
            </a:r>
            <a:r>
              <a:rPr lang="id-ID" sz="1900" dirty="0" smtClean="0"/>
              <a:t>:</a:t>
            </a:r>
            <a:r>
              <a:rPr lang="id-ID" sz="1900" i="1" dirty="0" smtClean="0"/>
              <a:t> </a:t>
            </a:r>
            <a:r>
              <a:rPr lang="id-ID" sz="1900" dirty="0" smtClean="0"/>
              <a:t>menyebabkan perasaan riang, naiknya daya khayal, dan perubahan perasaan waktu</a:t>
            </a:r>
          </a:p>
          <a:p>
            <a:pPr lvl="1"/>
            <a:r>
              <a:rPr lang="id-ID" sz="1900" i="1" dirty="0" smtClean="0"/>
              <a:t>Kokain</a:t>
            </a:r>
            <a:r>
              <a:rPr lang="id-ID" sz="1900" dirty="0" smtClean="0"/>
              <a:t>: tergolong dalam stimulnasia, peningkat aktivitas otak atau fungsi organ tubun lain</a:t>
            </a:r>
          </a:p>
          <a:p>
            <a:pPr lvl="1"/>
            <a:r>
              <a:rPr lang="id-ID" sz="1900" i="1" dirty="0" smtClean="0"/>
              <a:t>Stimulansia</a:t>
            </a:r>
            <a:r>
              <a:rPr lang="id-ID" sz="1900" dirty="0" smtClean="0"/>
              <a:t>: amfetamin, ekstasi, shabu.</a:t>
            </a:r>
          </a:p>
          <a:p>
            <a:pPr lvl="1"/>
            <a:r>
              <a:rPr lang="id-ID" sz="1900" i="1" dirty="0" smtClean="0"/>
              <a:t>Alkohol</a:t>
            </a:r>
            <a:r>
              <a:rPr lang="id-ID" sz="1900" dirty="0" smtClean="0"/>
              <a:t>, terkandung dalam minuman keras</a:t>
            </a:r>
          </a:p>
          <a:p>
            <a:pPr lvl="1"/>
            <a:r>
              <a:rPr lang="id-ID" sz="1900" dirty="0" smtClean="0"/>
              <a:t>Halusinogen</a:t>
            </a:r>
            <a:r>
              <a:rPr lang="id-ID" sz="1900" i="1" dirty="0" smtClean="0"/>
              <a:t>, </a:t>
            </a:r>
            <a:r>
              <a:rPr lang="id-ID" sz="1900" dirty="0" smtClean="0"/>
              <a:t>pemberi halusinasi seperti LSD</a:t>
            </a:r>
          </a:p>
          <a:p>
            <a:pPr lvl="1"/>
            <a:r>
              <a:rPr lang="id-ID" sz="1900" dirty="0" smtClean="0"/>
              <a:t>Sedativa dan hipnotika, obat penenng dan/atau obat tidur, seperti pil B dan MG.</a:t>
            </a:r>
          </a:p>
          <a:p>
            <a:pPr lvl="1"/>
            <a:r>
              <a:rPr lang="id-ID" sz="1900" dirty="0" smtClean="0"/>
              <a:t>PCP, atau fensiklidin</a:t>
            </a:r>
          </a:p>
          <a:p>
            <a:pPr lvl="1"/>
            <a:r>
              <a:rPr lang="id-ID" sz="1900" dirty="0" smtClean="0"/>
              <a:t>Solven dan Inhalansi, gas atau uap yang dihirup, seperti </a:t>
            </a:r>
            <a:r>
              <a:rPr lang="id-ID" sz="1900" i="1" dirty="0" smtClean="0"/>
              <a:t>Thiner </a:t>
            </a:r>
            <a:r>
              <a:rPr lang="id-ID" sz="1900" dirty="0" smtClean="0"/>
              <a:t>dan Lem</a:t>
            </a:r>
          </a:p>
          <a:p>
            <a:pPr lvl="1"/>
            <a:r>
              <a:rPr lang="id-ID" sz="1900" dirty="0" smtClean="0"/>
              <a:t>Nikotin, terdapat pada tembakau, dan termasuk dalam stimulansia</a:t>
            </a:r>
          </a:p>
          <a:p>
            <a:pPr lvl="1"/>
            <a:r>
              <a:rPr lang="id-ID" sz="1900" dirty="0" smtClean="0"/>
              <a:t>Kafein, terdapat dalam kopi, berbagai jenis obat penghilang rasa sakit, dan kola</a:t>
            </a:r>
            <a:endParaRPr lang="en-US" sz="1900" dirty="0"/>
          </a:p>
        </p:txBody>
      </p:sp>
    </p:spTree>
    <p:extLst>
      <p:ext uri="{BB962C8B-B14F-4D97-AF65-F5344CB8AC3E}">
        <p14:creationId xmlns:p14="http://schemas.microsoft.com/office/powerpoint/2010/main" val="1550923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398</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NAPZA</vt:lpstr>
      <vt:lpstr>Pengertian</vt:lpstr>
      <vt:lpstr>Penggolongan Narkoba</vt:lpstr>
      <vt:lpstr>Penggolongan Narkoba II</vt:lpstr>
      <vt:lpstr>Penggolongan Narkoba V</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NAPZA</dc:title>
  <dc:creator>Swarna Adhi Galang Wicaksono</dc:creator>
  <cp:lastModifiedBy>Swarna Adhi Galang Wicaksono</cp:lastModifiedBy>
  <cp:revision>5</cp:revision>
  <dcterms:created xsi:type="dcterms:W3CDTF">2016-11-17T16:57:01Z</dcterms:created>
  <dcterms:modified xsi:type="dcterms:W3CDTF">2016-11-17T17:38:45Z</dcterms:modified>
</cp:coreProperties>
</file>