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1604520"/>
            <a:ext cx="822924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pic>
        <p:nvPicPr>
          <p:cNvPr id="52" name="" descr=""/>
          <p:cNvPicPr/>
          <p:nvPr/>
        </p:nvPicPr>
        <p:blipFill>
          <a:blip r:embed="rId2"/>
          <a:stretch/>
        </p:blipFill>
        <p:spPr>
          <a:xfrm>
            <a:off x="2079000" y="1604520"/>
            <a:ext cx="4984920" cy="3977280"/>
          </a:xfrm>
          <a:prstGeom prst="rect">
            <a:avLst/>
          </a:prstGeom>
          <a:ln>
            <a:noFill/>
          </a:ln>
        </p:spPr>
      </p:pic>
      <p:pic>
        <p:nvPicPr>
          <p:cNvPr id="53"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6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HK"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424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HK"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467424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HK"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45720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7424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85" name="PlaceHolder 4"/>
          <p:cNvSpPr>
            <a:spLocks noGrp="1"/>
          </p:cNvSpPr>
          <p:nvPr>
            <p:ph type="body"/>
          </p:nvPr>
        </p:nvSpPr>
        <p:spPr>
          <a:xfrm>
            <a:off x="457200" y="3682080"/>
            <a:ext cx="822924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04520"/>
            <a:ext cx="822924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3682080"/>
            <a:ext cx="822924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93" name="PlaceHolder 5"/>
          <p:cNvSpPr>
            <a:spLocks noGrp="1"/>
          </p:cNvSpPr>
          <p:nvPr>
            <p:ph type="body"/>
          </p:nvPr>
        </p:nvSpPr>
        <p:spPr>
          <a:xfrm>
            <a:off x="45720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04520"/>
            <a:ext cx="822924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57200" y="1604520"/>
            <a:ext cx="822924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pic>
        <p:nvPicPr>
          <p:cNvPr id="97" name="" descr=""/>
          <p:cNvPicPr/>
          <p:nvPr/>
        </p:nvPicPr>
        <p:blipFill>
          <a:blip r:embed="rId2"/>
          <a:stretch/>
        </p:blipFill>
        <p:spPr>
          <a:xfrm>
            <a:off x="2079000" y="1604520"/>
            <a:ext cx="4984920" cy="3977280"/>
          </a:xfrm>
          <a:prstGeom prst="rect">
            <a:avLst/>
          </a:prstGeom>
          <a:ln>
            <a:noFill/>
          </a:ln>
        </p:spPr>
      </p:pic>
      <p:pic>
        <p:nvPicPr>
          <p:cNvPr id="98"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HK"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p>
            <a:endParaRPr b="0" lang="en-HK"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0" name="CustomShape 1" hidden="1"/>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1880" cy="30852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1880" cy="654588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360"/>
          </a:xfrm>
          <a:prstGeom prst="line">
            <a:avLst/>
          </a:prstGeom>
          <a:ln cap="rnd" w="9360">
            <a:solidFill>
              <a:schemeClr val="accent3">
                <a:shade val="75000"/>
              </a:schemeClr>
            </a:solidFill>
            <a:custDash>
              <a:ds d="600000" sp="100000"/>
            </a:custDash>
            <a:round/>
          </a:ln>
        </p:spPr>
        <p:style>
          <a:lnRef idx="0"/>
          <a:fillRef idx="0"/>
          <a:effectRef idx="0"/>
          <a:fontRef idx="minor"/>
        </p:style>
      </p:sp>
      <p:sp>
        <p:nvSpPr>
          <p:cNvPr id="7" name="CustomShape 8" hidden="1"/>
          <p:cNvSpPr/>
          <p:nvPr/>
        </p:nvSpPr>
        <p:spPr>
          <a:xfrm>
            <a:off x="4267080" y="956160"/>
            <a:ext cx="608400" cy="60840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19400" cy="41940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0" name="CustomShape 11"/>
          <p:cNvSpPr/>
          <p:nvPr/>
        </p:nvSpPr>
        <p:spPr>
          <a:xfrm>
            <a:off x="8991720" y="2880"/>
            <a:ext cx="151200" cy="6856920"/>
          </a:xfrm>
          <a:prstGeom prst="rect">
            <a:avLst/>
          </a:prstGeom>
          <a:solidFill>
            <a:srgbClr val="ffffff"/>
          </a:solidFill>
          <a:ln w="9360">
            <a:noFill/>
          </a:ln>
        </p:spPr>
        <p:style>
          <a:lnRef idx="0"/>
          <a:fillRef idx="0"/>
          <a:effectRef idx="0"/>
          <a:fontRef idx="minor"/>
        </p:style>
      </p:sp>
      <p:sp>
        <p:nvSpPr>
          <p:cNvPr id="11" name="CustomShape 12"/>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9142920" cy="251352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1880" cy="308520"/>
          </a:xfrm>
          <a:prstGeom prst="rect">
            <a:avLst/>
          </a:prstGeom>
          <a:solidFill>
            <a:schemeClr val="accent3"/>
          </a:solidFill>
          <a:ln w="9360">
            <a:noFill/>
          </a:ln>
        </p:spPr>
        <p:style>
          <a:lnRef idx="0"/>
          <a:fillRef idx="0"/>
          <a:effectRef idx="0"/>
          <a:fontRef idx="minor"/>
        </p:style>
      </p:sp>
      <p:sp>
        <p:nvSpPr>
          <p:cNvPr id="14" name="Line 15"/>
          <p:cNvSpPr/>
          <p:nvPr/>
        </p:nvSpPr>
        <p:spPr>
          <a:xfrm>
            <a:off x="155160" y="2419920"/>
            <a:ext cx="8833320" cy="360"/>
          </a:xfrm>
          <a:prstGeom prst="line">
            <a:avLst/>
          </a:prstGeom>
          <a:ln cap="rnd" w="11520">
            <a:solidFill>
              <a:schemeClr val="accent3">
                <a:shade val="75000"/>
              </a:schemeClr>
            </a:solidFill>
            <a:custDash>
              <a:ds d="300000" sp="100000"/>
            </a:custDash>
            <a:round/>
          </a:ln>
        </p:spPr>
        <p:style>
          <a:lnRef idx="0"/>
          <a:fillRef idx="0"/>
          <a:effectRef idx="0"/>
          <a:fontRef idx="minor"/>
        </p:style>
      </p:sp>
      <p:sp>
        <p:nvSpPr>
          <p:cNvPr id="15" name="CustomShape 16"/>
          <p:cNvSpPr/>
          <p:nvPr/>
        </p:nvSpPr>
        <p:spPr>
          <a:xfrm>
            <a:off x="152280" y="152280"/>
            <a:ext cx="8831880" cy="6545880"/>
          </a:xfrm>
          <a:prstGeom prst="rect">
            <a:avLst/>
          </a:prstGeom>
          <a:noFill/>
          <a:ln w="9360">
            <a:solidFill>
              <a:schemeClr val="accent3">
                <a:shade val="75000"/>
              </a:schemeClr>
            </a:solidFill>
            <a:miter/>
          </a:ln>
        </p:spPr>
        <p:style>
          <a:lnRef idx="0"/>
          <a:fillRef idx="0"/>
          <a:effectRef idx="0"/>
          <a:fontRef idx="minor"/>
        </p:style>
      </p:sp>
      <p:sp>
        <p:nvSpPr>
          <p:cNvPr id="16" name="CustomShape 17"/>
          <p:cNvSpPr/>
          <p:nvPr/>
        </p:nvSpPr>
        <p:spPr>
          <a:xfrm>
            <a:off x="4267080" y="2115360"/>
            <a:ext cx="608400" cy="60840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4361760" y="2209680"/>
            <a:ext cx="419400" cy="41940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8" name="PlaceHolder 19"/>
          <p:cNvSpPr>
            <a:spLocks noGrp="1"/>
          </p:cNvSpPr>
          <p:nvPr>
            <p:ph type="title"/>
          </p:nvPr>
        </p:nvSpPr>
        <p:spPr>
          <a:xfrm>
            <a:off x="457200" y="273600"/>
            <a:ext cx="8228880" cy="1144440"/>
          </a:xfrm>
          <a:prstGeom prst="rect">
            <a:avLst/>
          </a:prstGeom>
        </p:spPr>
        <p:txBody>
          <a:bodyPr lIns="0" rIns="0" tIns="0" bIns="0" anchor="ctr"/>
          <a:p>
            <a:pPr algn="ctr"/>
            <a:endParaRPr b="0" lang="en-HK" sz="4400" spc="-1" strike="noStrike">
              <a:solidFill>
                <a:srgbClr val="000000"/>
              </a:solidFill>
              <a:uFill>
                <a:solidFill>
                  <a:srgbClr val="ffffff"/>
                </a:solidFill>
              </a:uFill>
              <a:latin typeface="Arial"/>
            </a:endParaRPr>
          </a:p>
        </p:txBody>
      </p:sp>
      <p:sp>
        <p:nvSpPr>
          <p:cNvPr id="19" name="PlaceHolder 20"/>
          <p:cNvSpPr>
            <a:spLocks noGrp="1"/>
          </p:cNvSpPr>
          <p:nvPr>
            <p:ph type="body"/>
          </p:nvPr>
        </p:nvSpPr>
        <p:spPr>
          <a:xfrm>
            <a:off x="457200" y="1604520"/>
            <a:ext cx="8228880" cy="3976920"/>
          </a:xfrm>
          <a:prstGeom prst="rect">
            <a:avLst/>
          </a:prstGeom>
        </p:spPr>
        <p:txBody>
          <a:bodyPr lIns="0" rIns="0" tIns="0" bIns="0"/>
          <a:p>
            <a:pPr marL="432000" indent="-324000">
              <a:buClr>
                <a:srgbClr val="000000"/>
              </a:buClr>
              <a:buSzPct val="45000"/>
              <a:buFont typeface="Wingdings" charset="2"/>
              <a:buChar char=""/>
            </a:pPr>
            <a:r>
              <a:rPr b="0" lang="en-HK" sz="1800" spc="-1" strike="noStrike">
                <a:solidFill>
                  <a:srgbClr val="000000"/>
                </a:solidFill>
                <a:uFill>
                  <a:solidFill>
                    <a:srgbClr val="ffffff"/>
                  </a:solidFill>
                </a:uFill>
                <a:latin typeface="Arial"/>
              </a:rPr>
              <a:t>Click to edit the outline text format</a:t>
            </a:r>
            <a:endParaRPr b="0" lang="en-HK"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HK" sz="1800" spc="-1" strike="noStrike">
                <a:solidFill>
                  <a:srgbClr val="000000"/>
                </a:solidFill>
                <a:uFill>
                  <a:solidFill>
                    <a:srgbClr val="ffffff"/>
                  </a:solidFill>
                </a:uFill>
                <a:latin typeface="Arial"/>
              </a:rPr>
              <a:t>Second Outline Level</a:t>
            </a:r>
            <a:endParaRPr b="0" lang="en-HK"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HK" sz="1800" spc="-1" strike="noStrike">
                <a:solidFill>
                  <a:srgbClr val="000000"/>
                </a:solidFill>
                <a:uFill>
                  <a:solidFill>
                    <a:srgbClr val="ffffff"/>
                  </a:solidFill>
                </a:uFill>
                <a:latin typeface="Arial"/>
              </a:rPr>
              <a:t>Third Outline Level</a:t>
            </a:r>
            <a:endParaRPr b="0" lang="en-HK"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HK" sz="1800" spc="-1" strike="noStrike">
                <a:solidFill>
                  <a:srgbClr val="000000"/>
                </a:solidFill>
                <a:uFill>
                  <a:solidFill>
                    <a:srgbClr val="ffffff"/>
                  </a:solidFill>
                </a:uFill>
                <a:latin typeface="Arial"/>
              </a:rPr>
              <a:t>Fourth Outline Level</a:t>
            </a:r>
            <a:endParaRPr b="0" lang="en-HK"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HK" sz="1800" spc="-1" strike="noStrike">
                <a:solidFill>
                  <a:srgbClr val="000000"/>
                </a:solidFill>
                <a:uFill>
                  <a:solidFill>
                    <a:srgbClr val="ffffff"/>
                  </a:solidFill>
                </a:uFill>
                <a:latin typeface="Arial"/>
              </a:rPr>
              <a:t>Fifth Outline Level</a:t>
            </a:r>
            <a:endParaRPr b="0" lang="en-HK"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HK" sz="1800" spc="-1" strike="noStrike">
                <a:solidFill>
                  <a:srgbClr val="000000"/>
                </a:solidFill>
                <a:uFill>
                  <a:solidFill>
                    <a:srgbClr val="ffffff"/>
                  </a:solidFill>
                </a:uFill>
                <a:latin typeface="Arial"/>
              </a:rPr>
              <a:t>Sixth Outline Level</a:t>
            </a:r>
            <a:endParaRPr b="0" lang="en-HK"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HK" sz="1800" spc="-1" strike="noStrike">
                <a:solidFill>
                  <a:srgbClr val="000000"/>
                </a:solidFill>
                <a:uFill>
                  <a:solidFill>
                    <a:srgbClr val="ffffff"/>
                  </a:solidFill>
                </a:uFill>
                <a:latin typeface="Arial"/>
              </a:rPr>
              <a:t>Seventh Outline Level</a:t>
            </a:r>
            <a:endParaRPr b="0" lang="en-HK"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54" name="CustomShape 1"/>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55" name="CustomShape 2"/>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56" name="CustomShape 3"/>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57" name="CustomShape 4"/>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58" name="CustomShape 5"/>
          <p:cNvSpPr/>
          <p:nvPr/>
        </p:nvSpPr>
        <p:spPr>
          <a:xfrm>
            <a:off x="149400" y="6388560"/>
            <a:ext cx="8831880" cy="308520"/>
          </a:xfrm>
          <a:prstGeom prst="rect">
            <a:avLst/>
          </a:prstGeom>
          <a:solidFill>
            <a:schemeClr val="accent3"/>
          </a:solidFill>
          <a:ln w="9360">
            <a:noFill/>
          </a:ln>
        </p:spPr>
        <p:style>
          <a:lnRef idx="0"/>
          <a:fillRef idx="0"/>
          <a:effectRef idx="0"/>
          <a:fontRef idx="minor"/>
        </p:style>
      </p:sp>
      <p:sp>
        <p:nvSpPr>
          <p:cNvPr id="59" name="CustomShape 6"/>
          <p:cNvSpPr/>
          <p:nvPr/>
        </p:nvSpPr>
        <p:spPr>
          <a:xfrm>
            <a:off x="152280" y="155520"/>
            <a:ext cx="8831880" cy="6545880"/>
          </a:xfrm>
          <a:prstGeom prst="rect">
            <a:avLst/>
          </a:prstGeom>
          <a:noFill/>
          <a:ln w="9360">
            <a:solidFill>
              <a:schemeClr val="accent3">
                <a:shade val="75000"/>
              </a:schemeClr>
            </a:solidFill>
            <a:miter/>
          </a:ln>
        </p:spPr>
        <p:style>
          <a:lnRef idx="0"/>
          <a:fillRef idx="0"/>
          <a:effectRef idx="0"/>
          <a:fontRef idx="minor"/>
        </p:style>
      </p:sp>
      <p:sp>
        <p:nvSpPr>
          <p:cNvPr id="60" name="Line 7"/>
          <p:cNvSpPr/>
          <p:nvPr/>
        </p:nvSpPr>
        <p:spPr>
          <a:xfrm>
            <a:off x="152280" y="1276560"/>
            <a:ext cx="8832960" cy="360"/>
          </a:xfrm>
          <a:prstGeom prst="line">
            <a:avLst/>
          </a:prstGeom>
          <a:ln cap="rnd" w="9360">
            <a:solidFill>
              <a:schemeClr val="accent3">
                <a:shade val="75000"/>
              </a:schemeClr>
            </a:solidFill>
            <a:custDash>
              <a:ds d="600000" sp="100000"/>
            </a:custDash>
            <a:round/>
          </a:ln>
        </p:spPr>
        <p:style>
          <a:lnRef idx="0"/>
          <a:fillRef idx="0"/>
          <a:effectRef idx="0"/>
          <a:fontRef idx="minor"/>
        </p:style>
      </p:sp>
      <p:sp>
        <p:nvSpPr>
          <p:cNvPr id="61" name="CustomShape 8"/>
          <p:cNvSpPr/>
          <p:nvPr/>
        </p:nvSpPr>
        <p:spPr>
          <a:xfrm>
            <a:off x="4267080" y="956160"/>
            <a:ext cx="608400" cy="60840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2" name="CustomShape 9"/>
          <p:cNvSpPr/>
          <p:nvPr/>
        </p:nvSpPr>
        <p:spPr>
          <a:xfrm>
            <a:off x="4361760" y="1050480"/>
            <a:ext cx="419400" cy="41940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3" name="PlaceHolder 10"/>
          <p:cNvSpPr>
            <a:spLocks noGrp="1"/>
          </p:cNvSpPr>
          <p:nvPr>
            <p:ph type="title"/>
          </p:nvPr>
        </p:nvSpPr>
        <p:spPr>
          <a:xfrm>
            <a:off x="457200" y="273600"/>
            <a:ext cx="8229240" cy="1144800"/>
          </a:xfrm>
          <a:prstGeom prst="rect">
            <a:avLst/>
          </a:prstGeom>
        </p:spPr>
        <p:txBody>
          <a:bodyPr lIns="0" rIns="0" tIns="0" bIns="0" anchor="ctr"/>
          <a:p>
            <a:pPr algn="ctr"/>
            <a:r>
              <a:rPr b="0" lang="en-HK" sz="4400" spc="-1" strike="noStrike">
                <a:solidFill>
                  <a:srgbClr val="000000"/>
                </a:solidFill>
                <a:uFill>
                  <a:solidFill>
                    <a:srgbClr val="ffffff"/>
                  </a:solidFill>
                </a:uFill>
                <a:latin typeface="Arial"/>
              </a:rPr>
              <a:t>Click to edit the title text format</a:t>
            </a:r>
            <a:endParaRPr b="0" lang="en-HK" sz="4400" spc="-1" strike="noStrike">
              <a:solidFill>
                <a:srgbClr val="000000"/>
              </a:solidFill>
              <a:uFill>
                <a:solidFill>
                  <a:srgbClr val="ffffff"/>
                </a:solidFill>
              </a:uFill>
              <a:latin typeface="Arial"/>
            </a:endParaRPr>
          </a:p>
        </p:txBody>
      </p:sp>
      <p:sp>
        <p:nvSpPr>
          <p:cNvPr id="64"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HK" sz="3200" spc="-1" strike="noStrike">
                <a:solidFill>
                  <a:srgbClr val="000000"/>
                </a:solidFill>
                <a:uFill>
                  <a:solidFill>
                    <a:srgbClr val="ffffff"/>
                  </a:solidFill>
                </a:uFill>
                <a:latin typeface="Arial"/>
              </a:rPr>
              <a:t>Click to edit the outline text format</a:t>
            </a:r>
            <a:endParaRPr b="0" lang="en-HK"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HK" sz="2800" spc="-1" strike="noStrike">
                <a:solidFill>
                  <a:srgbClr val="000000"/>
                </a:solidFill>
                <a:uFill>
                  <a:solidFill>
                    <a:srgbClr val="ffffff"/>
                  </a:solidFill>
                </a:uFill>
                <a:latin typeface="Arial"/>
              </a:rPr>
              <a:t>Second Outline Level</a:t>
            </a:r>
            <a:endParaRPr b="0" lang="en-HK"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HK" sz="2400" spc="-1" strike="noStrike">
                <a:solidFill>
                  <a:srgbClr val="000000"/>
                </a:solidFill>
                <a:uFill>
                  <a:solidFill>
                    <a:srgbClr val="ffffff"/>
                  </a:solidFill>
                </a:uFill>
                <a:latin typeface="Arial"/>
              </a:rPr>
              <a:t>Third Outline Level</a:t>
            </a:r>
            <a:endParaRPr b="0" lang="en-HK"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HK" sz="2000" spc="-1" strike="noStrike">
                <a:solidFill>
                  <a:srgbClr val="000000"/>
                </a:solidFill>
                <a:uFill>
                  <a:solidFill>
                    <a:srgbClr val="ffffff"/>
                  </a:solidFill>
                </a:uFill>
                <a:latin typeface="Arial"/>
              </a:rPr>
              <a:t>Fourth Outline Level</a:t>
            </a:r>
            <a:endParaRPr b="0" lang="en-HK"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HK" sz="2000" spc="-1" strike="noStrike">
                <a:solidFill>
                  <a:srgbClr val="000000"/>
                </a:solidFill>
                <a:uFill>
                  <a:solidFill>
                    <a:srgbClr val="ffffff"/>
                  </a:solidFill>
                </a:uFill>
                <a:latin typeface="Arial"/>
              </a:rPr>
              <a:t>Fifth Outline Level</a:t>
            </a:r>
            <a:endParaRPr b="0" lang="en-HK"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HK" sz="2000" spc="-1" strike="noStrike">
                <a:solidFill>
                  <a:srgbClr val="000000"/>
                </a:solidFill>
                <a:uFill>
                  <a:solidFill>
                    <a:srgbClr val="ffffff"/>
                  </a:solidFill>
                </a:uFill>
                <a:latin typeface="Arial"/>
              </a:rPr>
              <a:t>Sixth Outline Level</a:t>
            </a:r>
            <a:endParaRPr b="0" lang="en-HK"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HK" sz="2000" spc="-1" strike="noStrike">
                <a:solidFill>
                  <a:srgbClr val="000000"/>
                </a:solidFill>
                <a:uFill>
                  <a:solidFill>
                    <a:srgbClr val="ffffff"/>
                  </a:solidFill>
                </a:uFill>
                <a:latin typeface="Arial"/>
              </a:rPr>
              <a:t>Seventh Outline Level</a:t>
            </a:r>
            <a:endParaRPr b="0" lang="en-HK"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tanhadi.blogspot.com/2009/10/paticcasamuppada.html" TargetMode="External"/><Relationship Id="rId2" Type="http://schemas.openxmlformats.org/officeDocument/2006/relationships/hyperlink" Target="file:///E:/Repo/galang23.github.io/tugas-sekolah/Agama/Khotbah%20Pertama.pptx#action?jump=previousslide" TargetMode="External"/><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371600" y="2819520"/>
            <a:ext cx="6399720" cy="1751400"/>
          </a:xfrm>
          <a:prstGeom prst="rect">
            <a:avLst/>
          </a:prstGeom>
          <a:noFill/>
          <a:ln>
            <a:noFill/>
          </a:ln>
        </p:spPr>
        <p:style>
          <a:lnRef idx="0"/>
          <a:fillRef idx="0"/>
          <a:effectRef idx="0"/>
          <a:fontRef idx="minor"/>
        </p:style>
        <p:txBody>
          <a:bodyPr lIns="90000" rIns="90000" tIns="45000" bIns="45000"/>
          <a:p>
            <a:pPr algn="ctr">
              <a:lnSpc>
                <a:spcPct val="100000"/>
              </a:lnSpc>
            </a:pPr>
            <a:r>
              <a:rPr b="1" lang="en-HK" sz="1600" spc="242" strike="noStrike" cap="all">
                <a:solidFill>
                  <a:srgbClr val="646b86"/>
                </a:solidFill>
                <a:uFill>
                  <a:solidFill>
                    <a:srgbClr val="ffffff"/>
                  </a:solidFill>
                </a:uFill>
                <a:latin typeface="Georgia"/>
                <a:ea typeface="DejaVu Sans"/>
              </a:rPr>
              <a:t>Oleh Suwarna Adhi Galang Wicaksono</a:t>
            </a:r>
            <a:endParaRPr b="0" lang="en-HK" sz="1800" spc="-1" strike="noStrike">
              <a:solidFill>
                <a:srgbClr val="000000"/>
              </a:solidFill>
              <a:uFill>
                <a:solidFill>
                  <a:srgbClr val="ffffff"/>
                </a:solidFill>
              </a:uFill>
              <a:latin typeface="Arial"/>
            </a:endParaRPr>
          </a:p>
        </p:txBody>
      </p:sp>
      <p:sp>
        <p:nvSpPr>
          <p:cNvPr id="100" name="CustomShape 2"/>
          <p:cNvSpPr/>
          <p:nvPr/>
        </p:nvSpPr>
        <p:spPr>
          <a:xfrm>
            <a:off x="685800" y="380880"/>
            <a:ext cx="7771320" cy="1751400"/>
          </a:xfrm>
          <a:prstGeom prst="rect">
            <a:avLst/>
          </a:prstGeom>
          <a:noFill/>
          <a:ln>
            <a:noFill/>
          </a:ln>
        </p:spPr>
        <p:style>
          <a:lnRef idx="0"/>
          <a:fillRef idx="0"/>
          <a:effectRef idx="0"/>
          <a:fontRef idx="minor"/>
        </p:style>
        <p:txBody>
          <a:bodyPr lIns="90000" rIns="90000" tIns="45000" bIns="45000" anchor="b"/>
          <a:p>
            <a:r>
              <a:rPr b="0" lang="en-HK" sz="4200" spc="-1" strike="noStrike">
                <a:solidFill>
                  <a:srgbClr val="d16349"/>
                </a:solidFill>
                <a:uFill>
                  <a:solidFill>
                    <a:srgbClr val="ffffff"/>
                  </a:solidFill>
                </a:uFill>
                <a:latin typeface="Georgia"/>
                <a:ea typeface="DejaVu Sans"/>
              </a:rPr>
              <a:t>Khotbah Pertama</a:t>
            </a:r>
            <a:endParaRPr b="0" lang="en-HK" sz="1800" spc="-1" strike="noStrike">
              <a:solidFill>
                <a:srgbClr val="000000"/>
              </a:solidFill>
              <a:uFill>
                <a:solidFill>
                  <a:srgbClr val="ffffff"/>
                </a:solidFill>
              </a:uFill>
              <a:latin typeface="Arial"/>
            </a:endParaRPr>
          </a:p>
          <a:p>
            <a:pPr algn="ctr">
              <a:lnSpc>
                <a:spcPct val="100000"/>
              </a:lnSpc>
            </a:pPr>
            <a:r>
              <a:rPr b="0" lang="en-HK" sz="4200" spc="-1" strike="noStrike">
                <a:solidFill>
                  <a:srgbClr val="d16349"/>
                </a:solidFill>
                <a:uFill>
                  <a:solidFill>
                    <a:srgbClr val="ffffff"/>
                  </a:solidFill>
                </a:uFill>
                <a:latin typeface="Georgia"/>
                <a:ea typeface="DejaVu Sans"/>
              </a:rPr>
              <a:t>Sang Buddha</a:t>
            </a:r>
            <a:endParaRPr b="0" lang="en-HK" sz="1800" spc="-1" strike="noStrike">
              <a:solidFill>
                <a:srgbClr val="000000"/>
              </a:solidFill>
              <a:uFill>
                <a:solidFill>
                  <a:srgbClr val="ffffff"/>
                </a:solidFill>
              </a:uFill>
              <a:latin typeface="Arial"/>
            </a:endParaRPr>
          </a:p>
        </p:txBody>
      </p:sp>
      <p:pic>
        <p:nvPicPr>
          <p:cNvPr id="101" name="Picture 2" descr=""/>
          <p:cNvPicPr/>
          <p:nvPr/>
        </p:nvPicPr>
        <p:blipFill>
          <a:blip r:embed="rId1"/>
          <a:stretch/>
        </p:blipFill>
        <p:spPr>
          <a:xfrm>
            <a:off x="3357720" y="3214800"/>
            <a:ext cx="2856600" cy="1694520"/>
          </a:xfrm>
          <a:prstGeom prst="rect">
            <a:avLst/>
          </a:prstGeom>
          <a:ln w="9360">
            <a:noFill/>
          </a:ln>
        </p:spPr>
      </p:pic>
    </p:spTree>
  </p:cSld>
  <p:transition spd="slow">
    <p:wedg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55">
                                  <p:stCondLst>
                                    <p:cond delay="0"/>
                                  </p:stCondLst>
                                  <p:childTnLst>
                                    <p:set>
                                      <p:cBhvr>
                                        <p:cTn id="6" dur="1" fill="hold">
                                          <p:stCondLst>
                                            <p:cond delay="0"/>
                                          </p:stCondLst>
                                        </p:cTn>
                                        <p:tgtEl>
                                          <p:spTgt spid="100"/>
                                        </p:tgtEl>
                                        <p:attrNameLst>
                                          <p:attrName>style.visibility</p:attrName>
                                        </p:attrNameLst>
                                      </p:cBhvr>
                                      <p:to>
                                        <p:strVal val="visible"/>
                                      </p:to>
                                    </p:set>
                                    <p:anim calcmode="lin" valueType="str">
                                      <p:cBhvr additive="repl">
                                        <p:cTn id="7" dur="1000" fill="hold"/>
                                        <p:tgtEl>
                                          <p:spTgt spid="100"/>
                                        </p:tgtEl>
                                      </p:cBhvr>
                                      <p:tavLst>
                                        <p:tav tm="0">
                                          <p:val>
                                            <p:strVal val="width*0.70"/>
                                          </p:val>
                                        </p:tav>
                                        <p:tav tm="100000">
                                          <p:val>
                                            <p:strVal val="width"/>
                                          </p:val>
                                        </p:tav>
                                      </p:tavLst>
                                    </p:anim>
                                    <p:anim calcmode="lin" valueType="str">
                                      <p:cBhvr additive="repl">
                                        <p:cTn id="8" dur="1000" fill="hold"/>
                                        <p:tgtEl>
                                          <p:spTgt spid="100"/>
                                        </p:tgtEl>
                                      </p:cBhvr>
                                      <p:tavLst>
                                        <p:tav tm="0">
                                          <p:val>
                                            <p:strVal val="height"/>
                                          </p:val>
                                        </p:tav>
                                        <p:tav tm="100000">
                                          <p:val>
                                            <p:strVal val="height"/>
                                          </p:val>
                                        </p:tav>
                                      </p:tavLst>
                                    </p:anim>
                                    <p:animEffect filter="fade" transition="in">
                                      <p:cBhvr additive="repl">
                                        <p:cTn id="9" dur="1000"/>
                                        <p:tgtEl>
                                          <p:spTgt spid="100"/>
                                        </p:tgtEl>
                                      </p:cBhvr>
                                    </p:animEffect>
                                  </p:childTnLst>
                                </p:cTn>
                              </p:par>
                            </p:childTnLst>
                          </p:cTn>
                        </p:par>
                        <p:par>
                          <p:cTn id="10" fill="hold">
                            <p:stCondLst>
                              <p:cond delay="1000"/>
                            </p:stCondLst>
                            <p:childTnLst>
                              <p:par>
                                <p:cTn id="11" nodeType="afterEffect" fill="hold" presetClass="entr" presetID="52">
                                  <p:stCondLst>
                                    <p:cond delay="0"/>
                                  </p:stCondLst>
                                  <p:childTnLst>
                                    <p:set>
                                      <p:cBhvr>
                                        <p:cTn id="12" dur="1" fill="hold">
                                          <p:stCondLst>
                                            <p:cond delay="0"/>
                                          </p:stCondLst>
                                        </p:cTn>
                                        <p:tgtEl>
                                          <p:spTgt spid="99">
                                            <p:txEl>
                                              <p:pRg st="0" end="35"/>
                                            </p:txEl>
                                          </p:spTgt>
                                        </p:tgtEl>
                                        <p:attrNameLst>
                                          <p:attrName>style.visibility</p:attrName>
                                        </p:attrNameLst>
                                      </p:cBhvr>
                                      <p:to>
                                        <p:strVal val="visible"/>
                                      </p:to>
                                    </p:set>
                                    <p:animEffect filter="fade" transition="in">
                                      <p:cBhvr additive="repl">
                                        <p:cTn id="13" dur="1000"/>
                                        <p:tgtEl>
                                          <p:spTgt spid="99">
                                            <p:txEl>
                                              <p:pRg st="0" end="35"/>
                                            </p:txEl>
                                          </p:spTgt>
                                        </p:tgtEl>
                                      </p:cBhvr>
                                    </p:animEffect>
                                  </p:childTnLst>
                                </p:cTn>
                              </p:par>
                            </p:childTnLst>
                          </p:cTn>
                        </p:par>
                        <p:par>
                          <p:cTn id="14" fill="hold">
                            <p:stCondLst>
                              <p:cond delay="2000"/>
                            </p:stCondLst>
                            <p:childTnLst>
                              <p:par>
                                <p:cTn id="15" nodeType="afterEffect" fill="hold" presetClass="entr" presetID="2" presetSubtype="4">
                                  <p:stCondLst>
                                    <p:cond delay="0"/>
                                  </p:stCondLst>
                                  <p:childTnLst>
                                    <p:set>
                                      <p:cBhvr>
                                        <p:cTn id="16" dur="1" fill="hold">
                                          <p:stCondLst>
                                            <p:cond delay="0"/>
                                          </p:stCondLst>
                                        </p:cTn>
                                        <p:tgtEl>
                                          <p:spTgt spid="101"/>
                                        </p:tgtEl>
                                        <p:attrNameLst>
                                          <p:attrName>style.visibility</p:attrName>
                                        </p:attrNameLst>
                                      </p:cBhvr>
                                      <p:to>
                                        <p:strVal val="visible"/>
                                      </p:to>
                                    </p:set>
                                    <p:anim calcmode="lin" valueType="num">
                                      <p:cBhvr additive="repl">
                                        <p:cTn id="17" dur="500" fill="hold"/>
                                        <p:tgtEl>
                                          <p:spTgt spid="101"/>
                                        </p:tgtEl>
                                        <p:attrNameLst>
                                          <p:attrName>ppt_x</p:attrName>
                                        </p:attrNameLst>
                                      </p:cBhvr>
                                      <p:tavLst>
                                        <p:tav tm="0">
                                          <p:val>
                                            <p:strVal val="#ppt_x"/>
                                          </p:val>
                                        </p:tav>
                                        <p:tav tm="100000">
                                          <p:val>
                                            <p:strVal val="#ppt_x"/>
                                          </p:val>
                                        </p:tav>
                                      </p:tavLst>
                                    </p:anim>
                                    <p:anim calcmode="lin" valueType="num">
                                      <p:cBhvr additive="repl">
                                        <p:cTn id="1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HK" sz="3600" spc="-1" strike="noStrike">
                <a:solidFill>
                  <a:srgbClr val="7b9899"/>
                </a:solidFill>
                <a:uFill>
                  <a:solidFill>
                    <a:srgbClr val="ffffff"/>
                  </a:solidFill>
                </a:uFill>
                <a:latin typeface="Georgia"/>
                <a:ea typeface="DejaVu Sans"/>
              </a:rPr>
              <a:t>Jalan Mulia Berunsur Delapan</a:t>
            </a:r>
            <a:endParaRPr b="0" lang="en-HK" sz="1800" spc="-1" strike="noStrike">
              <a:solidFill>
                <a:srgbClr val="000000"/>
              </a:solidFill>
              <a:uFill>
                <a:solidFill>
                  <a:srgbClr val="ffffff"/>
                </a:solidFill>
              </a:uFill>
              <a:latin typeface="Arial"/>
            </a:endParaRPr>
          </a:p>
        </p:txBody>
      </p:sp>
      <p:sp>
        <p:nvSpPr>
          <p:cNvPr id="103" name="CustomShape 2"/>
          <p:cNvSpPr/>
          <p:nvPr/>
        </p:nvSpPr>
        <p:spPr>
          <a:xfrm>
            <a:off x="301680" y="1527120"/>
            <a:ext cx="8502840" cy="4570920"/>
          </a:xfrm>
          <a:prstGeom prst="rect">
            <a:avLst/>
          </a:prstGeom>
          <a:noFill/>
          <a:ln>
            <a:noFill/>
          </a:ln>
        </p:spPr>
        <p:style>
          <a:lnRef idx="0"/>
          <a:fillRef idx="0"/>
          <a:effectRef idx="0"/>
          <a:fontRef idx="minor"/>
        </p:style>
        <p:txBody>
          <a:bodyPr lIns="90000" rIns="90000" tIns="45000" bIns="45000"/>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Pengertian Benar (</a:t>
            </a:r>
            <a:r>
              <a:rPr b="0" i="1" lang="en-HK" sz="1300" spc="-1" strike="noStrike">
                <a:solidFill>
                  <a:srgbClr val="000000"/>
                </a:solidFill>
                <a:uFill>
                  <a:solidFill>
                    <a:srgbClr val="ffffff"/>
                  </a:solidFill>
                </a:uFill>
                <a:latin typeface="Georgia"/>
                <a:ea typeface="DejaVu Sans"/>
              </a:rPr>
              <a:t>sammä-ditthi</a:t>
            </a:r>
            <a:r>
              <a:rPr b="0" lang="en-HK" sz="1300" spc="-1" strike="noStrike">
                <a:solidFill>
                  <a:srgbClr val="000000"/>
                </a:solidFill>
                <a:uFill>
                  <a:solidFill>
                    <a:srgbClr val="ffffff"/>
                  </a:solidFill>
                </a:uFill>
                <a:latin typeface="Georgia"/>
                <a:ea typeface="DejaVu Sans"/>
              </a:rPr>
              <a:t>) : </a:t>
            </a:r>
            <a:r>
              <a:rPr b="0" i="1" lang="en-HK" sz="1300" spc="-1" strike="noStrike">
                <a:solidFill>
                  <a:srgbClr val="000000"/>
                </a:solidFill>
                <a:uFill>
                  <a:solidFill>
                    <a:srgbClr val="ffffff"/>
                  </a:solidFill>
                </a:uFill>
                <a:latin typeface="Georgia"/>
                <a:ea typeface="DejaVu Sans"/>
              </a:rPr>
              <a:t>Pengetahuan tentang Dukkha, pengetahuan tentang asal usul Dukkha, pengetahuan tentang berhentinya  Dukkha, pengetahuan tentang cara berlatih yang membawa pada berhentinya Dukkha.</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Pikiran Benar (</a:t>
            </a:r>
            <a:r>
              <a:rPr b="0" i="1" lang="en-HK" sz="1300" spc="-1" strike="noStrike">
                <a:solidFill>
                  <a:srgbClr val="000000"/>
                </a:solidFill>
                <a:uFill>
                  <a:solidFill>
                    <a:srgbClr val="ffffff"/>
                  </a:solidFill>
                </a:uFill>
                <a:latin typeface="Georgia"/>
                <a:ea typeface="DejaVu Sans"/>
              </a:rPr>
              <a:t>sammä-sankappa</a:t>
            </a:r>
            <a:r>
              <a:rPr b="0" lang="en-HK" sz="1300" spc="-1" strike="noStrike">
                <a:solidFill>
                  <a:srgbClr val="000000"/>
                </a:solidFill>
                <a:uFill>
                  <a:solidFill>
                    <a:srgbClr val="ffffff"/>
                  </a:solidFill>
                </a:uFill>
                <a:latin typeface="Georgia"/>
                <a:ea typeface="DejaVu Sans"/>
              </a:rPr>
              <a:t>) bertujuan untuk  melenyapkan pikiran jahat dan mengembangkan pikiran baik.*</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Ucapan Benar (</a:t>
            </a:r>
            <a:r>
              <a:rPr b="0" i="1" lang="en-HK" sz="1300" spc="-1" strike="noStrike">
                <a:solidFill>
                  <a:srgbClr val="000000"/>
                </a:solidFill>
                <a:uFill>
                  <a:solidFill>
                    <a:srgbClr val="ffffff"/>
                  </a:solidFill>
                </a:uFill>
                <a:latin typeface="Georgia"/>
                <a:ea typeface="DejaVu Sans"/>
              </a:rPr>
              <a:t>sammä-väcä</a:t>
            </a:r>
            <a:r>
              <a:rPr b="0" lang="en-HK" sz="1300" spc="-1" strike="noStrike">
                <a:solidFill>
                  <a:srgbClr val="000000"/>
                </a:solidFill>
                <a:uFill>
                  <a:solidFill>
                    <a:srgbClr val="ffffff"/>
                  </a:solidFill>
                </a:uFill>
                <a:latin typeface="Georgia"/>
                <a:ea typeface="DejaVu Sans"/>
              </a:rPr>
              <a:t>) adalah usaha untuk menahan diri dari berbohong (</a:t>
            </a:r>
            <a:r>
              <a:rPr b="0" i="1" lang="en-HK" sz="1300" spc="-1" strike="noStrike">
                <a:solidFill>
                  <a:srgbClr val="000000"/>
                </a:solidFill>
                <a:uFill>
                  <a:solidFill>
                    <a:srgbClr val="ffffff"/>
                  </a:solidFill>
                </a:uFill>
                <a:latin typeface="Georgia"/>
                <a:ea typeface="DejaVu Sans"/>
              </a:rPr>
              <a:t>musãvãdã</a:t>
            </a:r>
            <a:r>
              <a:rPr b="0" lang="en-HK" sz="1300" spc="-1" strike="noStrike">
                <a:solidFill>
                  <a:srgbClr val="000000"/>
                </a:solidFill>
                <a:uFill>
                  <a:solidFill>
                    <a:srgbClr val="ffffff"/>
                  </a:solidFill>
                </a:uFill>
                <a:latin typeface="Georgia"/>
                <a:ea typeface="DejaVu Sans"/>
              </a:rPr>
              <a:t>), memfitnah (</a:t>
            </a:r>
            <a:r>
              <a:rPr b="0" i="1" lang="en-HK" sz="1300" spc="-1" strike="noStrike">
                <a:solidFill>
                  <a:srgbClr val="000000"/>
                </a:solidFill>
                <a:uFill>
                  <a:solidFill>
                    <a:srgbClr val="ffffff"/>
                  </a:solidFill>
                </a:uFill>
                <a:latin typeface="Georgia"/>
                <a:ea typeface="DejaVu Sans"/>
              </a:rPr>
              <a:t>pisunãvãcã</a:t>
            </a:r>
            <a:r>
              <a:rPr b="0" lang="en-HK" sz="1300" spc="-1" strike="noStrike">
                <a:solidFill>
                  <a:srgbClr val="000000"/>
                </a:solidFill>
                <a:uFill>
                  <a:solidFill>
                    <a:srgbClr val="ffffff"/>
                  </a:solidFill>
                </a:uFill>
                <a:latin typeface="Georgia"/>
                <a:ea typeface="DejaVu Sans"/>
              </a:rPr>
              <a:t>), berucap kasar / caci-maki (</a:t>
            </a:r>
            <a:r>
              <a:rPr b="0" i="1" lang="en-HK" sz="1300" spc="-1" strike="noStrike">
                <a:solidFill>
                  <a:srgbClr val="000000"/>
                </a:solidFill>
                <a:uFill>
                  <a:solidFill>
                    <a:srgbClr val="ffffff"/>
                  </a:solidFill>
                </a:uFill>
                <a:latin typeface="Georgia"/>
                <a:ea typeface="DejaVu Sans"/>
              </a:rPr>
              <a:t>pharusavãcã</a:t>
            </a:r>
            <a:r>
              <a:rPr b="0" lang="en-HK" sz="1300" spc="-1" strike="noStrike">
                <a:solidFill>
                  <a:srgbClr val="000000"/>
                </a:solidFill>
                <a:uFill>
                  <a:solidFill>
                    <a:srgbClr val="ffffff"/>
                  </a:solidFill>
                </a:uFill>
                <a:latin typeface="Georgia"/>
                <a:ea typeface="DejaVu Sans"/>
              </a:rPr>
              <a:t>), dan percakapan yang tidak bermanfaat / pergunjingan (</a:t>
            </a:r>
            <a:r>
              <a:rPr b="0" i="1" lang="en-HK" sz="1300" spc="-1" strike="noStrike">
                <a:solidFill>
                  <a:srgbClr val="000000"/>
                </a:solidFill>
                <a:uFill>
                  <a:solidFill>
                    <a:srgbClr val="ffffff"/>
                  </a:solidFill>
                </a:uFill>
                <a:latin typeface="Georgia"/>
                <a:ea typeface="DejaVu Sans"/>
              </a:rPr>
              <a:t>samphappalãpã</a:t>
            </a:r>
            <a:r>
              <a:rPr b="0" lang="en-HK" sz="1300" spc="-1" strike="noStrike">
                <a:solidFill>
                  <a:srgbClr val="000000"/>
                </a:solidFill>
                <a:uFill>
                  <a:solidFill>
                    <a:srgbClr val="ffffff"/>
                  </a:solidFill>
                </a:uFill>
                <a:latin typeface="Georgia"/>
                <a:ea typeface="DejaVu Sans"/>
              </a:rPr>
              <a:t>)</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Perbuatan Benar (</a:t>
            </a:r>
            <a:r>
              <a:rPr b="0" i="1" lang="en-HK" sz="1300" spc="-1" strike="noStrike">
                <a:solidFill>
                  <a:srgbClr val="000000"/>
                </a:solidFill>
                <a:uFill>
                  <a:solidFill>
                    <a:srgbClr val="ffffff"/>
                  </a:solidFill>
                </a:uFill>
                <a:latin typeface="Georgia"/>
                <a:ea typeface="DejaVu Sans"/>
              </a:rPr>
              <a:t>sammä-kammanta</a:t>
            </a:r>
            <a:r>
              <a:rPr b="0" lang="en-HK" sz="1300" spc="-1" strike="noStrike">
                <a:solidFill>
                  <a:srgbClr val="000000"/>
                </a:solidFill>
                <a:uFill>
                  <a:solidFill>
                    <a:srgbClr val="ffffff"/>
                  </a:solidFill>
                </a:uFill>
                <a:latin typeface="Georgia"/>
                <a:ea typeface="DejaVu Sans"/>
              </a:rPr>
              <a:t>) : </a:t>
            </a:r>
            <a:r>
              <a:rPr b="0" i="1" lang="en-HK" sz="1300" spc="-1" strike="noStrike">
                <a:solidFill>
                  <a:srgbClr val="000000"/>
                </a:solidFill>
                <a:uFill>
                  <a:solidFill>
                    <a:srgbClr val="ffffff"/>
                  </a:solidFill>
                </a:uFill>
                <a:latin typeface="Georgia"/>
                <a:ea typeface="DejaVu Sans"/>
              </a:rPr>
              <a:t>Menahan diri dari pembunuhan, menahan diri dari pencurian, menahan diri dari hal-hal yang berhubungan dan melakukan kegiatan seksual.</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Pencaharian Benar (</a:t>
            </a:r>
            <a:r>
              <a:rPr b="0" i="1" lang="en-HK" sz="1300" spc="-1" strike="noStrike">
                <a:solidFill>
                  <a:srgbClr val="000000"/>
                </a:solidFill>
                <a:uFill>
                  <a:solidFill>
                    <a:srgbClr val="ffffff"/>
                  </a:solidFill>
                </a:uFill>
                <a:latin typeface="Georgia"/>
                <a:ea typeface="DejaVu Sans"/>
              </a:rPr>
              <a:t>sammä-ajiva</a:t>
            </a:r>
            <a:r>
              <a:rPr b="0" lang="en-HK" sz="1300" spc="-1" strike="noStrike">
                <a:solidFill>
                  <a:srgbClr val="000000"/>
                </a:solidFill>
                <a:uFill>
                  <a:solidFill>
                    <a:srgbClr val="ffffff"/>
                  </a:solidFill>
                </a:uFill>
                <a:latin typeface="Georgia"/>
                <a:ea typeface="DejaVu Sans"/>
              </a:rPr>
              <a:t>) adalah kegiatan untuk menghidupi yang tidak sepatutnya berhubungan dengan usaha atau pekerjaan yang, secara langsung atau tidak langsung, melukai mahluk hidup lainnya</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Daya-upaya Benar (</a:t>
            </a:r>
            <a:r>
              <a:rPr b="0" i="1" lang="en-HK" sz="1300" spc="-1" strike="noStrike">
                <a:solidFill>
                  <a:srgbClr val="000000"/>
                </a:solidFill>
                <a:uFill>
                  <a:solidFill>
                    <a:srgbClr val="ffffff"/>
                  </a:solidFill>
                </a:uFill>
                <a:latin typeface="Georgia"/>
                <a:ea typeface="DejaVu Sans"/>
              </a:rPr>
              <a:t>sammä-väyäma</a:t>
            </a:r>
            <a:r>
              <a:rPr b="0" lang="en-HK" sz="1300" spc="-1" strike="noStrike">
                <a:solidFill>
                  <a:srgbClr val="000000"/>
                </a:solidFill>
                <a:uFill>
                  <a:solidFill>
                    <a:srgbClr val="ffffff"/>
                  </a:solidFill>
                </a:uFill>
                <a:latin typeface="Georgia"/>
                <a:ea typeface="DejaVu Sans"/>
              </a:rPr>
              <a:t>), praktisi berupaya keras untuk meninggalkan seluruh pikiran yang salah dan dapat merugikan, perkataan, dan perbuatan</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Perhatian Benar (</a:t>
            </a:r>
            <a:r>
              <a:rPr b="0" i="1" lang="en-HK" sz="1300" spc="-1" strike="noStrike">
                <a:solidFill>
                  <a:srgbClr val="000000"/>
                </a:solidFill>
                <a:uFill>
                  <a:solidFill>
                    <a:srgbClr val="ffffff"/>
                  </a:solidFill>
                </a:uFill>
                <a:latin typeface="Georgia"/>
                <a:ea typeface="DejaVu Sans"/>
              </a:rPr>
              <a:t>sammä-sati</a:t>
            </a:r>
            <a:r>
              <a:rPr b="0" lang="en-HK" sz="1300" spc="-1" strike="noStrike">
                <a:solidFill>
                  <a:srgbClr val="000000"/>
                </a:solidFill>
                <a:uFill>
                  <a:solidFill>
                    <a:srgbClr val="ffffff"/>
                  </a:solidFill>
                </a:uFill>
                <a:latin typeface="Georgia"/>
                <a:ea typeface="DejaVu Sans"/>
              </a:rPr>
              <a:t>) adalah sikap untuk senantiasa menjaga pikiran-pikiran mereka terhadap fenomena yang memengaruhi tubuh dan pikiran. Mereka harus waspada dan berhati-hati supaya tidak bertindak laku atau berkata-kata karena kelalaian atau kecerobohan.</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Konsentrasi Benar (</a:t>
            </a:r>
            <a:r>
              <a:rPr b="0" i="1" lang="en-HK" sz="1300" spc="-1" strike="noStrike">
                <a:solidFill>
                  <a:srgbClr val="000000"/>
                </a:solidFill>
                <a:uFill>
                  <a:solidFill>
                    <a:srgbClr val="ffffff"/>
                  </a:solidFill>
                </a:uFill>
                <a:latin typeface="Georgia"/>
                <a:ea typeface="DejaVu Sans"/>
              </a:rPr>
              <a:t>sammä-samädhi</a:t>
            </a:r>
            <a:r>
              <a:rPr b="0" lang="en-HK" sz="1300" spc="-1" strike="noStrike">
                <a:solidFill>
                  <a:srgbClr val="000000"/>
                </a:solidFill>
                <a:uFill>
                  <a:solidFill>
                    <a:srgbClr val="ffffff"/>
                  </a:solidFill>
                </a:uFill>
                <a:latin typeface="Georgia"/>
                <a:ea typeface="DejaVu Sans"/>
              </a:rPr>
              <a:t>) adalah kegiatan pemusatan pikiran terhadap suatu objek, misalnya, Buddha, Dhamma, atau Sangha.</a:t>
            </a: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p:txBody>
      </p:sp>
    </p:spTree>
  </p:cSld>
  <p:transition>
    <p:fade thruBlk="true"/>
  </p:transition>
  <p:timing>
    <p:tnLst>
      <p:par>
        <p:cTn id="19" dur="indefinite" restart="never" nodeType="tmRoot">
          <p:childTnLst>
            <p:seq>
              <p:cTn id="20" dur="indefinite" nodeType="mainSeq">
                <p:childTnLst>
                  <p:par>
                    <p:cTn id="21" fill="hold">
                      <p:stCondLst>
                        <p:cond delay="0"/>
                      </p:stCondLst>
                      <p:childTnLst>
                        <p:par>
                          <p:cTn id="22" fill="hold">
                            <p:stCondLst>
                              <p:cond delay="0"/>
                            </p:stCondLst>
                            <p:childTnLst>
                              <p:par>
                                <p:cTn id="23" nodeType="afterEffect" fill="hold" presetClass="entr" presetID="45">
                                  <p:stCondLst>
                                    <p:cond delay="0"/>
                                  </p:stCondLst>
                                  <p:childTnLst>
                                    <p:set>
                                      <p:cBhvr>
                                        <p:cTn id="24" dur="1" fill="hold">
                                          <p:stCondLst>
                                            <p:cond delay="0"/>
                                          </p:stCondLst>
                                        </p:cTn>
                                        <p:tgtEl>
                                          <p:spTgt spid="102"/>
                                        </p:tgtEl>
                                        <p:attrNameLst>
                                          <p:attrName>style.visibility</p:attrName>
                                        </p:attrNameLst>
                                      </p:cBhvr>
                                      <p:to>
                                        <p:strVal val="visible"/>
                                      </p:to>
                                    </p:set>
                                    <p:animEffect filter="fade" transition="in">
                                      <p:cBhvr additive="repl">
                                        <p:cTn id="25" dur="2000"/>
                                        <p:tgtEl>
                                          <p:spTgt spid="102"/>
                                        </p:tgtEl>
                                      </p:cBhvr>
                                    </p:animEffect>
                                    <p:anim calcmode="lin" valueType="str">
                                      <p:cBhvr additive="repl">
                                        <p:cTn id="26" dur="2000" fill="hold"/>
                                        <p:tgtEl>
                                          <p:spTgt spid="102"/>
                                        </p:tgtEl>
                                      </p:cBhvr>
                                    </p:anim>
                                    <p:anim calcmode="lin" valueType="str">
                                      <p:cBhvr additive="repl">
                                        <p:cTn id="27" dur="2000" fill="hold"/>
                                        <p:tgtEl>
                                          <p:spTgt spid="102"/>
                                        </p:tgtEl>
                                      </p:cBhvr>
                                      <p:tavLst>
                                        <p:tav tm="0">
                                          <p:val>
                                            <p:strVal val="height"/>
                                          </p:val>
                                        </p:tav>
                                        <p:tav tm="100000">
                                          <p:val>
                                            <p:strVal val="height"/>
                                          </p:val>
                                        </p:tav>
                                      </p:tavLst>
                                    </p:anim>
                                  </p:childTnLst>
                                </p:cTn>
                              </p:par>
                            </p:childTnLst>
                          </p:cTn>
                        </p:par>
                        <p:par>
                          <p:cTn id="28" fill="hold">
                            <p:stCondLst>
                              <p:cond delay="6800"/>
                            </p:stCondLst>
                            <p:childTnLst>
                              <p:par>
                                <p:cTn id="29" nodeType="afterEffect" fill="hold" presetClass="entr" presetID="30">
                                  <p:stCondLst>
                                    <p:cond delay="4000"/>
                                  </p:stCondLst>
                                  <p:childTnLst>
                                    <p:set>
                                      <p:cBhvr>
                                        <p:cTn id="30" dur="1" fill="hold">
                                          <p:stCondLst>
                                            <p:cond delay="0"/>
                                          </p:stCondLst>
                                        </p:cTn>
                                        <p:tgtEl>
                                          <p:spTgt spid="103">
                                            <p:txEl>
                                              <p:pRg st="0" end="213"/>
                                            </p:txEl>
                                          </p:spTgt>
                                        </p:tgtEl>
                                        <p:attrNameLst>
                                          <p:attrName>style.visibility</p:attrName>
                                        </p:attrNameLst>
                                      </p:cBhvr>
                                      <p:to>
                                        <p:strVal val="visible"/>
                                      </p:to>
                                    </p:set>
                                    <p:animEffect filter="fade" transition="in">
                                      <p:cBhvr additive="repl">
                                        <p:cTn id="31" dur="800"/>
                                        <p:tgtEl>
                                          <p:spTgt spid="103">
                                            <p:txEl>
                                              <p:pRg st="0" end="213"/>
                                            </p:txEl>
                                          </p:spTgt>
                                        </p:tgtEl>
                                      </p:cBhvr>
                                    </p:animEffect>
                                    <p:anim calcmode="lin" valueType="str">
                                      <p:cBhvr additive="repl">
                                        <p:cTn id="32" dur="800" fill="hold"/>
                                        <p:tgtEl>
                                          <p:spTgt spid="103">
                                            <p:txEl>
                                              <p:pRg st="0" end="213"/>
                                            </p:txEl>
                                          </p:spTgt>
                                        </p:tgtEl>
                                      </p:cBhvr>
                                      <p:tavLst>
                                        <p:tav tm="0">
                                          <p:val>
                                            <p:strVal val="-90"/>
                                          </p:val>
                                        </p:tav>
                                        <p:tav tm="100000">
                                          <p:val>
                                            <p:strVal val="0"/>
                                          </p:val>
                                        </p:tav>
                                      </p:tavLst>
                                    </p:anim>
                                    <p:anim calcmode="lin" valueType="num">
                                      <p:cBhvr additive="repl">
                                        <p:cTn id="33" dur="800" fill="hold"/>
                                        <p:tgtEl>
                                          <p:spTgt spid="103">
                                            <p:txEl>
                                              <p:pRg st="0" end="213"/>
                                            </p:txEl>
                                          </p:spTgt>
                                        </p:tgtEl>
                                        <p:attrNameLst>
                                          <p:attrName>ppt_x</p:attrName>
                                        </p:attrNameLst>
                                      </p:cBhvr>
                                      <p:tavLst>
                                        <p:tav tm="0">
                                          <p:val>
                                            <p:strVal val="#ppt_x+0.4"/>
                                          </p:val>
                                        </p:tav>
                                        <p:tav tm="100000">
                                          <p:val>
                                            <p:strVal val="#ppt_x-0.05"/>
                                          </p:val>
                                        </p:tav>
                                      </p:tavLst>
                                    </p:anim>
                                    <p:anim calcmode="lin" valueType="num">
                                      <p:cBhvr additive="repl">
                                        <p:cTn id="34" dur="800" fill="hold"/>
                                        <p:tgtEl>
                                          <p:spTgt spid="103">
                                            <p:txEl>
                                              <p:pRg st="0" end="213"/>
                                            </p:txEl>
                                          </p:spTgt>
                                        </p:tgtEl>
                                        <p:attrNameLst>
                                          <p:attrName>ppt_y</p:attrName>
                                        </p:attrNameLst>
                                      </p:cBhvr>
                                      <p:tavLst>
                                        <p:tav tm="0">
                                          <p:val>
                                            <p:strVal val="#ppt_y-0.4"/>
                                          </p:val>
                                        </p:tav>
                                        <p:tav tm="100000">
                                          <p:val>
                                            <p:strVal val="#ppt_y+0.1"/>
                                          </p:val>
                                        </p:tav>
                                      </p:tavLst>
                                    </p:anim>
                                    <p:anim calcmode="lin" valueType="num">
                                      <p:cBhvr additive="repl">
                                        <p:cTn id="35" dur="200" fill="hold">
                                          <p:stCondLst>
                                            <p:cond delay="800"/>
                                          </p:stCondLst>
                                        </p:cTn>
                                        <p:tgtEl>
                                          <p:spTgt spid="103">
                                            <p:txEl>
                                              <p:pRg st="0" end="213"/>
                                            </p:txEl>
                                          </p:spTgt>
                                        </p:tgtEl>
                                        <p:attrNameLst>
                                          <p:attrName>ppt_x</p:attrName>
                                        </p:attrNameLst>
                                      </p:cBhvr>
                                      <p:tavLst>
                                        <p:tav tm="0">
                                          <p:val>
                                            <p:strVal val="#ppt_x-0.05"/>
                                          </p:val>
                                        </p:tav>
                                        <p:tav tm="100000">
                                          <p:val>
                                            <p:strVal val="#ppt_x"/>
                                          </p:val>
                                        </p:tav>
                                      </p:tavLst>
                                    </p:anim>
                                    <p:anim calcmode="lin" valueType="num">
                                      <p:cBhvr additive="repl">
                                        <p:cTn id="36" dur="200" fill="hold">
                                          <p:stCondLst>
                                            <p:cond delay="800"/>
                                          </p:stCondLst>
                                        </p:cTn>
                                        <p:tgtEl>
                                          <p:spTgt spid="103">
                                            <p:txEl>
                                              <p:pRg st="0" end="213"/>
                                            </p:txEl>
                                          </p:spTgt>
                                        </p:tgtEl>
                                        <p:attrNameLst>
                                          <p:attrName>ppt_y</p:attrName>
                                        </p:attrNameLst>
                                      </p:cBhvr>
                                      <p:tavLst>
                                        <p:tav tm="0">
                                          <p:val>
                                            <p:strVal val="#ppt_y+0.1"/>
                                          </p:val>
                                        </p:tav>
                                        <p:tav tm="100000">
                                          <p:val>
                                            <p:strVal val="#ppt_y"/>
                                          </p:val>
                                        </p:tav>
                                      </p:tavLst>
                                    </p:anim>
                                  </p:childTnLst>
                                </p:cTn>
                              </p:par>
                            </p:childTnLst>
                          </p:cTn>
                        </p:par>
                        <p:par>
                          <p:cTn id="37" fill="hold">
                            <p:stCondLst>
                              <p:cond delay="11800"/>
                            </p:stCondLst>
                            <p:childTnLst>
                              <p:par>
                                <p:cTn id="38" nodeType="afterEffect" fill="hold" presetClass="entr" presetID="30">
                                  <p:stCondLst>
                                    <p:cond delay="4000"/>
                                  </p:stCondLst>
                                  <p:childTnLst>
                                    <p:set>
                                      <p:cBhvr>
                                        <p:cTn id="39"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40" dur="800"/>
                                        <p:tgtEl>
                                          <p:spTgt spid="103">
                                            <p:txEl>
                                              <p:pRg st="1517" end="1517"/>
                                            </p:txEl>
                                          </p:spTgt>
                                        </p:tgtEl>
                                      </p:cBhvr>
                                    </p:animEffect>
                                    <p:anim calcmode="lin" valueType="str">
                                      <p:cBhvr additive="repl">
                                        <p:cTn id="41" dur="800" fill="hold"/>
                                        <p:tgtEl>
                                          <p:spTgt spid="103">
                                            <p:txEl>
                                              <p:pRg st="1517" end="1517"/>
                                            </p:txEl>
                                          </p:spTgt>
                                        </p:tgtEl>
                                      </p:cBhvr>
                                      <p:tavLst>
                                        <p:tav tm="0">
                                          <p:val>
                                            <p:strVal val="-90"/>
                                          </p:val>
                                        </p:tav>
                                        <p:tav tm="100000">
                                          <p:val>
                                            <p:strVal val="0"/>
                                          </p:val>
                                        </p:tav>
                                      </p:tavLst>
                                    </p:anim>
                                    <p:anim calcmode="lin" valueType="num">
                                      <p:cBhvr additive="repl">
                                        <p:cTn id="42"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43"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44"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45"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par>
                          <p:cTn id="46" fill="hold">
                            <p:stCondLst>
                              <p:cond delay="16800"/>
                            </p:stCondLst>
                            <p:childTnLst>
                              <p:par>
                                <p:cTn id="47" nodeType="afterEffect" fill="hold" presetClass="entr" presetID="30">
                                  <p:stCondLst>
                                    <p:cond delay="4000"/>
                                  </p:stCondLst>
                                  <p:childTnLst>
                                    <p:set>
                                      <p:cBhvr>
                                        <p:cTn id="48"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49" dur="800"/>
                                        <p:tgtEl>
                                          <p:spTgt spid="103">
                                            <p:txEl>
                                              <p:pRg st="1517" end="1517"/>
                                            </p:txEl>
                                          </p:spTgt>
                                        </p:tgtEl>
                                      </p:cBhvr>
                                    </p:animEffect>
                                    <p:anim calcmode="lin" valueType="str">
                                      <p:cBhvr additive="repl">
                                        <p:cTn id="50" dur="800" fill="hold"/>
                                        <p:tgtEl>
                                          <p:spTgt spid="103">
                                            <p:txEl>
                                              <p:pRg st="1517" end="1517"/>
                                            </p:txEl>
                                          </p:spTgt>
                                        </p:tgtEl>
                                      </p:cBhvr>
                                      <p:tavLst>
                                        <p:tav tm="0">
                                          <p:val>
                                            <p:strVal val="-90"/>
                                          </p:val>
                                        </p:tav>
                                        <p:tav tm="100000">
                                          <p:val>
                                            <p:strVal val="0"/>
                                          </p:val>
                                        </p:tav>
                                      </p:tavLst>
                                    </p:anim>
                                    <p:anim calcmode="lin" valueType="num">
                                      <p:cBhvr additive="repl">
                                        <p:cTn id="51"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52"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53"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54"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par>
                          <p:cTn id="55" fill="hold">
                            <p:stCondLst>
                              <p:cond delay="21800"/>
                            </p:stCondLst>
                            <p:childTnLst>
                              <p:par>
                                <p:cTn id="56" nodeType="afterEffect" fill="hold" presetClass="entr" presetID="30">
                                  <p:stCondLst>
                                    <p:cond delay="4000"/>
                                  </p:stCondLst>
                                  <p:childTnLst>
                                    <p:set>
                                      <p:cBhvr>
                                        <p:cTn id="57"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58" dur="800"/>
                                        <p:tgtEl>
                                          <p:spTgt spid="103">
                                            <p:txEl>
                                              <p:pRg st="1517" end="1517"/>
                                            </p:txEl>
                                          </p:spTgt>
                                        </p:tgtEl>
                                      </p:cBhvr>
                                    </p:animEffect>
                                    <p:anim calcmode="lin" valueType="str">
                                      <p:cBhvr additive="repl">
                                        <p:cTn id="59" dur="800" fill="hold"/>
                                        <p:tgtEl>
                                          <p:spTgt spid="103">
                                            <p:txEl>
                                              <p:pRg st="1517" end="1517"/>
                                            </p:txEl>
                                          </p:spTgt>
                                        </p:tgtEl>
                                      </p:cBhvr>
                                      <p:tavLst>
                                        <p:tav tm="0">
                                          <p:val>
                                            <p:strVal val="-90"/>
                                          </p:val>
                                        </p:tav>
                                        <p:tav tm="100000">
                                          <p:val>
                                            <p:strVal val="0"/>
                                          </p:val>
                                        </p:tav>
                                      </p:tavLst>
                                    </p:anim>
                                    <p:anim calcmode="lin" valueType="num">
                                      <p:cBhvr additive="repl">
                                        <p:cTn id="60"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61"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62"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63"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par>
                          <p:cTn id="64" fill="hold">
                            <p:stCondLst>
                              <p:cond delay="26800"/>
                            </p:stCondLst>
                            <p:childTnLst>
                              <p:par>
                                <p:cTn id="65" nodeType="afterEffect" fill="hold" presetClass="entr" presetID="30">
                                  <p:stCondLst>
                                    <p:cond delay="4000"/>
                                  </p:stCondLst>
                                  <p:childTnLst>
                                    <p:set>
                                      <p:cBhvr>
                                        <p:cTn id="66"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67" dur="800"/>
                                        <p:tgtEl>
                                          <p:spTgt spid="103">
                                            <p:txEl>
                                              <p:pRg st="1517" end="1517"/>
                                            </p:txEl>
                                          </p:spTgt>
                                        </p:tgtEl>
                                      </p:cBhvr>
                                    </p:animEffect>
                                    <p:anim calcmode="lin" valueType="str">
                                      <p:cBhvr additive="repl">
                                        <p:cTn id="68" dur="800" fill="hold"/>
                                        <p:tgtEl>
                                          <p:spTgt spid="103">
                                            <p:txEl>
                                              <p:pRg st="1517" end="1517"/>
                                            </p:txEl>
                                          </p:spTgt>
                                        </p:tgtEl>
                                      </p:cBhvr>
                                      <p:tavLst>
                                        <p:tav tm="0">
                                          <p:val>
                                            <p:strVal val="-90"/>
                                          </p:val>
                                        </p:tav>
                                        <p:tav tm="100000">
                                          <p:val>
                                            <p:strVal val="0"/>
                                          </p:val>
                                        </p:tav>
                                      </p:tavLst>
                                    </p:anim>
                                    <p:anim calcmode="lin" valueType="num">
                                      <p:cBhvr additive="repl">
                                        <p:cTn id="69"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70"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71"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72"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par>
                          <p:cTn id="73" fill="hold">
                            <p:stCondLst>
                              <p:cond delay="31800"/>
                            </p:stCondLst>
                            <p:childTnLst>
                              <p:par>
                                <p:cTn id="74" nodeType="afterEffect" fill="hold" presetClass="entr" presetID="30">
                                  <p:stCondLst>
                                    <p:cond delay="4000"/>
                                  </p:stCondLst>
                                  <p:childTnLst>
                                    <p:set>
                                      <p:cBhvr>
                                        <p:cTn id="75"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76" dur="800"/>
                                        <p:tgtEl>
                                          <p:spTgt spid="103">
                                            <p:txEl>
                                              <p:pRg st="1517" end="1517"/>
                                            </p:txEl>
                                          </p:spTgt>
                                        </p:tgtEl>
                                      </p:cBhvr>
                                    </p:animEffect>
                                    <p:anim calcmode="lin" valueType="str">
                                      <p:cBhvr additive="repl">
                                        <p:cTn id="77" dur="800" fill="hold"/>
                                        <p:tgtEl>
                                          <p:spTgt spid="103">
                                            <p:txEl>
                                              <p:pRg st="1517" end="1517"/>
                                            </p:txEl>
                                          </p:spTgt>
                                        </p:tgtEl>
                                      </p:cBhvr>
                                      <p:tavLst>
                                        <p:tav tm="0">
                                          <p:val>
                                            <p:strVal val="-90"/>
                                          </p:val>
                                        </p:tav>
                                        <p:tav tm="100000">
                                          <p:val>
                                            <p:strVal val="0"/>
                                          </p:val>
                                        </p:tav>
                                      </p:tavLst>
                                    </p:anim>
                                    <p:anim calcmode="lin" valueType="num">
                                      <p:cBhvr additive="repl">
                                        <p:cTn id="78"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79"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80"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81"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par>
                          <p:cTn id="82" fill="hold">
                            <p:stCondLst>
                              <p:cond delay="36800"/>
                            </p:stCondLst>
                            <p:childTnLst>
                              <p:par>
                                <p:cTn id="83" nodeType="afterEffect" fill="hold" presetClass="entr" presetID="30">
                                  <p:stCondLst>
                                    <p:cond delay="4000"/>
                                  </p:stCondLst>
                                  <p:childTnLst>
                                    <p:set>
                                      <p:cBhvr>
                                        <p:cTn id="84"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85" dur="800"/>
                                        <p:tgtEl>
                                          <p:spTgt spid="103">
                                            <p:txEl>
                                              <p:pRg st="1517" end="1517"/>
                                            </p:txEl>
                                          </p:spTgt>
                                        </p:tgtEl>
                                      </p:cBhvr>
                                    </p:animEffect>
                                    <p:anim calcmode="lin" valueType="str">
                                      <p:cBhvr additive="repl">
                                        <p:cTn id="86" dur="800" fill="hold"/>
                                        <p:tgtEl>
                                          <p:spTgt spid="103">
                                            <p:txEl>
                                              <p:pRg st="1517" end="1517"/>
                                            </p:txEl>
                                          </p:spTgt>
                                        </p:tgtEl>
                                      </p:cBhvr>
                                      <p:tavLst>
                                        <p:tav tm="0">
                                          <p:val>
                                            <p:strVal val="-90"/>
                                          </p:val>
                                        </p:tav>
                                        <p:tav tm="100000">
                                          <p:val>
                                            <p:strVal val="0"/>
                                          </p:val>
                                        </p:tav>
                                      </p:tavLst>
                                    </p:anim>
                                    <p:anim calcmode="lin" valueType="num">
                                      <p:cBhvr additive="repl">
                                        <p:cTn id="87"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88"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89"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90"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par>
                          <p:cTn id="91" fill="hold">
                            <p:stCondLst>
                              <p:cond delay="41800"/>
                            </p:stCondLst>
                            <p:childTnLst>
                              <p:par>
                                <p:cTn id="92" nodeType="afterEffect" fill="hold" presetClass="entr" presetID="30">
                                  <p:stCondLst>
                                    <p:cond delay="4000"/>
                                  </p:stCondLst>
                                  <p:childTnLst>
                                    <p:set>
                                      <p:cBhvr>
                                        <p:cTn id="93" dur="1" fill="hold">
                                          <p:stCondLst>
                                            <p:cond delay="0"/>
                                          </p:stCondLst>
                                        </p:cTn>
                                        <p:tgtEl>
                                          <p:spTgt spid="103">
                                            <p:txEl>
                                              <p:pRg st="1517" end="1517"/>
                                            </p:txEl>
                                          </p:spTgt>
                                        </p:tgtEl>
                                        <p:attrNameLst>
                                          <p:attrName>style.visibility</p:attrName>
                                        </p:attrNameLst>
                                      </p:cBhvr>
                                      <p:to>
                                        <p:strVal val="visible"/>
                                      </p:to>
                                    </p:set>
                                    <p:animEffect filter="fade" transition="in">
                                      <p:cBhvr additive="repl">
                                        <p:cTn id="94" dur="800"/>
                                        <p:tgtEl>
                                          <p:spTgt spid="103">
                                            <p:txEl>
                                              <p:pRg st="1517" end="1517"/>
                                            </p:txEl>
                                          </p:spTgt>
                                        </p:tgtEl>
                                      </p:cBhvr>
                                    </p:animEffect>
                                    <p:anim calcmode="lin" valueType="str">
                                      <p:cBhvr additive="repl">
                                        <p:cTn id="95" dur="800" fill="hold"/>
                                        <p:tgtEl>
                                          <p:spTgt spid="103">
                                            <p:txEl>
                                              <p:pRg st="1517" end="1517"/>
                                            </p:txEl>
                                          </p:spTgt>
                                        </p:tgtEl>
                                      </p:cBhvr>
                                      <p:tavLst>
                                        <p:tav tm="0">
                                          <p:val>
                                            <p:strVal val="-90"/>
                                          </p:val>
                                        </p:tav>
                                        <p:tav tm="100000">
                                          <p:val>
                                            <p:strVal val="0"/>
                                          </p:val>
                                        </p:tav>
                                      </p:tavLst>
                                    </p:anim>
                                    <p:anim calcmode="lin" valueType="num">
                                      <p:cBhvr additive="repl">
                                        <p:cTn id="96" dur="800" fill="hold"/>
                                        <p:tgtEl>
                                          <p:spTgt spid="103">
                                            <p:txEl>
                                              <p:pRg st="1517" end="1517"/>
                                            </p:txEl>
                                          </p:spTgt>
                                        </p:tgtEl>
                                        <p:attrNameLst>
                                          <p:attrName>ppt_x</p:attrName>
                                        </p:attrNameLst>
                                      </p:cBhvr>
                                      <p:tavLst>
                                        <p:tav tm="0">
                                          <p:val>
                                            <p:strVal val="#ppt_x+0.4"/>
                                          </p:val>
                                        </p:tav>
                                        <p:tav tm="100000">
                                          <p:val>
                                            <p:strVal val="#ppt_x-0.05"/>
                                          </p:val>
                                        </p:tav>
                                      </p:tavLst>
                                    </p:anim>
                                    <p:anim calcmode="lin" valueType="num">
                                      <p:cBhvr additive="repl">
                                        <p:cTn id="97" dur="800" fill="hold"/>
                                        <p:tgtEl>
                                          <p:spTgt spid="103">
                                            <p:txEl>
                                              <p:pRg st="1517" end="1517"/>
                                            </p:txEl>
                                          </p:spTgt>
                                        </p:tgtEl>
                                        <p:attrNameLst>
                                          <p:attrName>ppt_y</p:attrName>
                                        </p:attrNameLst>
                                      </p:cBhvr>
                                      <p:tavLst>
                                        <p:tav tm="0">
                                          <p:val>
                                            <p:strVal val="#ppt_y-0.4"/>
                                          </p:val>
                                        </p:tav>
                                        <p:tav tm="100000">
                                          <p:val>
                                            <p:strVal val="#ppt_y+0.1"/>
                                          </p:val>
                                        </p:tav>
                                      </p:tavLst>
                                    </p:anim>
                                    <p:anim calcmode="lin" valueType="num">
                                      <p:cBhvr additive="repl">
                                        <p:cTn id="98" dur="200" fill="hold">
                                          <p:stCondLst>
                                            <p:cond delay="800"/>
                                          </p:stCondLst>
                                        </p:cTn>
                                        <p:tgtEl>
                                          <p:spTgt spid="103">
                                            <p:txEl>
                                              <p:pRg st="1517" end="1517"/>
                                            </p:txEl>
                                          </p:spTgt>
                                        </p:tgtEl>
                                        <p:attrNameLst>
                                          <p:attrName>ppt_x</p:attrName>
                                        </p:attrNameLst>
                                      </p:cBhvr>
                                      <p:tavLst>
                                        <p:tav tm="0">
                                          <p:val>
                                            <p:strVal val="#ppt_x-0.05"/>
                                          </p:val>
                                        </p:tav>
                                        <p:tav tm="100000">
                                          <p:val>
                                            <p:strVal val="#ppt_x"/>
                                          </p:val>
                                        </p:tav>
                                      </p:tavLst>
                                    </p:anim>
                                    <p:anim calcmode="lin" valueType="num">
                                      <p:cBhvr additive="repl">
                                        <p:cTn id="99" dur="200" fill="hold">
                                          <p:stCondLst>
                                            <p:cond delay="800"/>
                                          </p:stCondLst>
                                        </p:cTn>
                                        <p:tgtEl>
                                          <p:spTgt spid="103">
                                            <p:txEl>
                                              <p:pRg st="1517" end="151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HK" sz="3300" spc="-1" strike="noStrike">
                <a:solidFill>
                  <a:srgbClr val="7b9899"/>
                </a:solidFill>
                <a:uFill>
                  <a:solidFill>
                    <a:srgbClr val="ffffff"/>
                  </a:solidFill>
                </a:uFill>
                <a:latin typeface="Georgia"/>
                <a:ea typeface="DejaVu Sans"/>
              </a:rPr>
              <a:t>Empat Kebenaran Mulia</a:t>
            </a:r>
            <a:endParaRPr b="0" lang="en-HK" sz="1800" spc="-1" strike="noStrike">
              <a:solidFill>
                <a:srgbClr val="000000"/>
              </a:solidFill>
              <a:uFill>
                <a:solidFill>
                  <a:srgbClr val="ffffff"/>
                </a:solidFill>
              </a:uFill>
              <a:latin typeface="Arial"/>
            </a:endParaRPr>
          </a:p>
        </p:txBody>
      </p:sp>
      <p:sp>
        <p:nvSpPr>
          <p:cNvPr id="105" name="CustomShape 2"/>
          <p:cNvSpPr/>
          <p:nvPr/>
        </p:nvSpPr>
        <p:spPr>
          <a:xfrm>
            <a:off x="301680" y="1527120"/>
            <a:ext cx="8502840" cy="4570920"/>
          </a:xfrm>
          <a:prstGeom prst="rect">
            <a:avLst/>
          </a:prstGeom>
          <a:noFill/>
          <a:ln>
            <a:noFill/>
          </a:ln>
        </p:spPr>
        <p:style>
          <a:lnRef idx="0"/>
          <a:fillRef idx="0"/>
          <a:effectRef idx="0"/>
          <a:fontRef idx="minor"/>
        </p:style>
        <p:txBody>
          <a:bodyPr lIns="90000" rIns="90000" tIns="45000" bIns="45000"/>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Adalah kebenaran yang berlaku bagi siapa saja tanpa membeda-bedakan suku, ras, budaya, maupun agama. Mengakui atau tidak mengakui, suka atau tidak suka, setiap manusia mengalami dan diliputi oleh hukum kebenaran ini.</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Empat Kebenaran itu adalah:</a:t>
            </a:r>
            <a:endParaRPr b="0" lang="en-HK" sz="1800" spc="-1" strike="noStrike">
              <a:solidFill>
                <a:srgbClr val="000000"/>
              </a:solidFill>
              <a:uFill>
                <a:solidFill>
                  <a:srgbClr val="ffffff"/>
                </a:solidFill>
              </a:uFill>
              <a:latin typeface="Arial"/>
            </a:endParaRPr>
          </a:p>
          <a:p>
            <a:pPr lvl="1" marL="548640" indent="-273240">
              <a:lnSpc>
                <a:spcPct val="100000"/>
              </a:lnSpc>
              <a:buClr>
                <a:srgbClr val="ccb400"/>
              </a:buClr>
              <a:buSzPct val="70000"/>
              <a:buFont typeface="Wingdings" charset="2"/>
              <a:buChar char=""/>
            </a:pPr>
            <a:r>
              <a:rPr b="0" lang="en-HK" sz="1000" spc="-1" strike="noStrike">
                <a:solidFill>
                  <a:srgbClr val="646b86"/>
                </a:solidFill>
                <a:uFill>
                  <a:solidFill>
                    <a:srgbClr val="ffffff"/>
                  </a:solidFill>
                </a:uFill>
                <a:latin typeface="Georgia"/>
                <a:ea typeface="DejaVu Sans"/>
              </a:rPr>
              <a:t>Kebenaran tentang adanya Dukkha (Dukkha)</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900" spc="-1" strike="noStrike">
                <a:solidFill>
                  <a:srgbClr val="000000"/>
                </a:solidFill>
                <a:uFill>
                  <a:solidFill>
                    <a:srgbClr val="ffffff"/>
                  </a:solidFill>
                </a:uFill>
                <a:latin typeface="Georgia"/>
                <a:ea typeface="DejaVu Sans"/>
              </a:rPr>
              <a:t>Berbagai bentuk penderitaan yang ada di dunia ini dapat dirangkum ke dalam tiga bagian utama atau kategori, yaitu:</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900" spc="-1" strike="noStrike">
                <a:solidFill>
                  <a:srgbClr val="000000"/>
                </a:solidFill>
                <a:uFill>
                  <a:solidFill>
                    <a:srgbClr val="ffffff"/>
                  </a:solidFill>
                </a:uFill>
                <a:latin typeface="Georgia"/>
                <a:ea typeface="DejaVu Sans"/>
              </a:rPr>
              <a:t>Penderitaan Biasa (Dukkha-Dukkha), misalnya sakit flu, sakit perut, sakit gigi, dan sebagainya.</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900" spc="-1" strike="noStrike">
                <a:solidFill>
                  <a:srgbClr val="000000"/>
                </a:solidFill>
                <a:uFill>
                  <a:solidFill>
                    <a:srgbClr val="ffffff"/>
                  </a:solidFill>
                </a:uFill>
                <a:latin typeface="Georgia"/>
                <a:ea typeface="DejaVu Sans"/>
              </a:rPr>
              <a:t>Penderitaan karena Perubahan (Viparinama-Dukkha), misalnya berpisah dengan yang dicintai, berkumpul dengan yang dibenci, tidak tercapai apa yang diinginkan, sedih, ratap tangis, putus asa, dan sebagainya.</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900" spc="-1" strike="noStrike">
                <a:solidFill>
                  <a:srgbClr val="000000"/>
                </a:solidFill>
                <a:uFill>
                  <a:solidFill>
                    <a:srgbClr val="ffffff"/>
                  </a:solidFill>
                </a:uFill>
                <a:latin typeface="Georgia"/>
                <a:ea typeface="DejaVu Sans"/>
              </a:rPr>
              <a:t>Penderitaan karena memiliki Badan Jasmani (Sankhara-Dukkha), yaitu penderitaan karena kita lahir sebagai manusia, sehingga bisa mengalami sakit flu, sakit gigi, sedih, kecewa, dan sebagainya.</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900" spc="-1" strike="noStrike">
                <a:solidFill>
                  <a:srgbClr val="000000"/>
                </a:solidFill>
                <a:uFill>
                  <a:solidFill>
                    <a:srgbClr val="ffffff"/>
                  </a:solidFill>
                </a:uFill>
                <a:latin typeface="Georgia"/>
                <a:ea typeface="DejaVu Sans"/>
              </a:rPr>
              <a:t>Lebih lanjut tentang Dukkha, dijelaskan di dalam </a:t>
            </a:r>
            <a:r>
              <a:rPr b="0" lang="en-HK" sz="900" spc="-1" strike="noStrike" u="sng">
                <a:solidFill>
                  <a:srgbClr val="0000ff"/>
                </a:solidFill>
                <a:uFill>
                  <a:solidFill>
                    <a:srgbClr val="ffffff"/>
                  </a:solidFill>
                </a:uFill>
                <a:latin typeface="Georgia"/>
                <a:ea typeface="DejaVu Sans"/>
                <a:hlinkClick r:id="rId1"/>
              </a:rPr>
              <a:t>Patticasamupada</a:t>
            </a:r>
            <a:r>
              <a:rPr b="0" lang="en-HK" sz="900" spc="-1" strike="noStrike">
                <a:solidFill>
                  <a:srgbClr val="000000"/>
                </a:solidFill>
                <a:uFill>
                  <a:solidFill>
                    <a:srgbClr val="ffffff"/>
                  </a:solidFill>
                </a:uFill>
                <a:latin typeface="Georgia"/>
                <a:ea typeface="DejaVu Sans"/>
              </a:rPr>
              <a:t> (Hukum sebab musabab yang saling berkaitan)</a:t>
            </a: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lvl="1" marL="548640" indent="-273240">
              <a:lnSpc>
                <a:spcPct val="100000"/>
              </a:lnSpc>
              <a:buClr>
                <a:srgbClr val="ccb400"/>
              </a:buClr>
              <a:buSzPct val="70000"/>
              <a:buFont typeface="Wingdings" charset="2"/>
              <a:buChar char=""/>
            </a:pPr>
            <a:r>
              <a:rPr b="0" lang="en-HK" sz="1000" spc="-1" strike="noStrike">
                <a:solidFill>
                  <a:srgbClr val="646b86"/>
                </a:solidFill>
                <a:uFill>
                  <a:solidFill>
                    <a:srgbClr val="ffffff"/>
                  </a:solidFill>
                </a:uFill>
                <a:latin typeface="Georgia"/>
                <a:ea typeface="DejaVu Sans"/>
              </a:rPr>
              <a:t>Kebenaran tentang sebab Dukkha (Dukkha Samudaya)</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1000" spc="-1" strike="noStrike">
                <a:solidFill>
                  <a:srgbClr val="000000"/>
                </a:solidFill>
                <a:uFill>
                  <a:solidFill>
                    <a:srgbClr val="ffffff"/>
                  </a:solidFill>
                </a:uFill>
                <a:latin typeface="Georgia"/>
                <a:ea typeface="DejaVu Sans"/>
              </a:rPr>
              <a:t>Ketiga macam penderitaan di atas tentu tidak muncul begitu saja, tetapi karena ada sebab yang mendahului, BUKAN asal mula. Karena disebut dengan SEBAB, maka hal itu tidak dapat diketahui awal dan akhirnya. Sebab penderitaan itu adalah karena manusia diliputi Keserakahan, Kebencian dan Kegelapan Batin, sehingga mengakibatkan kelahiran yang berulang-ulang dari masa ke masa dari satu alam ke alam berikutnya.</a:t>
            </a:r>
            <a:endParaRPr b="0" lang="en-HK" sz="1800" spc="-1" strike="noStrike">
              <a:solidFill>
                <a:srgbClr val="000000"/>
              </a:solidFill>
              <a:uFill>
                <a:solidFill>
                  <a:srgbClr val="ffffff"/>
                </a:solidFill>
              </a:uFill>
              <a:latin typeface="Arial"/>
            </a:endParaRPr>
          </a:p>
          <a:p>
            <a:pPr lvl="1" marL="548640" indent="-273240">
              <a:lnSpc>
                <a:spcPct val="100000"/>
              </a:lnSpc>
              <a:buClr>
                <a:srgbClr val="ccb400"/>
              </a:buClr>
              <a:buSzPct val="70000"/>
              <a:buFont typeface="Wingdings" charset="2"/>
              <a:buChar char=""/>
            </a:pPr>
            <a:r>
              <a:rPr b="0" lang="en-HK" sz="1000" spc="-1" strike="noStrike">
                <a:solidFill>
                  <a:srgbClr val="646b86"/>
                </a:solidFill>
                <a:uFill>
                  <a:solidFill>
                    <a:srgbClr val="ffffff"/>
                  </a:solidFill>
                </a:uFill>
                <a:latin typeface="Georgia"/>
                <a:ea typeface="DejaVu Sans"/>
              </a:rPr>
              <a:t>Kebenaran tentang lenyapnya Dukkha (Dukkha Niroda)</a:t>
            </a: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1000" spc="-1" strike="noStrike">
                <a:solidFill>
                  <a:srgbClr val="000000"/>
                </a:solidFill>
                <a:uFill>
                  <a:solidFill>
                    <a:srgbClr val="ffffff"/>
                  </a:solidFill>
                </a:uFill>
                <a:latin typeface="Georgia"/>
                <a:ea typeface="DejaVu Sans"/>
              </a:rPr>
              <a:t>Dapat digapai setelah mencapai Nirvana, keadaan dimana seseorang telah terbebas dari segala jenis Dukkha.</a:t>
            </a:r>
            <a:endParaRPr b="0" lang="en-HK" sz="1800" spc="-1" strike="noStrike">
              <a:solidFill>
                <a:srgbClr val="000000"/>
              </a:solidFill>
              <a:uFill>
                <a:solidFill>
                  <a:srgbClr val="ffffff"/>
                </a:solidFill>
              </a:uFill>
              <a:latin typeface="Arial"/>
            </a:endParaRPr>
          </a:p>
          <a:p>
            <a:pPr lvl="1" marL="548640" indent="-273240">
              <a:lnSpc>
                <a:spcPct val="100000"/>
              </a:lnSpc>
              <a:buClr>
                <a:srgbClr val="ccb400"/>
              </a:buClr>
              <a:buSzPct val="70000"/>
              <a:buFont typeface="Wingdings" charset="2"/>
              <a:buChar char=""/>
            </a:pPr>
            <a:r>
              <a:rPr b="0" lang="en-HK" sz="1000" spc="-1" strike="noStrike">
                <a:solidFill>
                  <a:srgbClr val="646b86"/>
                </a:solidFill>
                <a:uFill>
                  <a:solidFill>
                    <a:srgbClr val="ffffff"/>
                  </a:solidFill>
                </a:uFill>
                <a:latin typeface="Georgia"/>
                <a:ea typeface="DejaVu Sans"/>
              </a:rPr>
              <a:t>Kebenaran tentang </a:t>
            </a:r>
            <a:r>
              <a:rPr b="0" lang="en-HK" sz="1000" spc="-1" strike="noStrike" u="sng">
                <a:solidFill>
                  <a:srgbClr val="0000ff"/>
                </a:solidFill>
                <a:uFill>
                  <a:solidFill>
                    <a:srgbClr val="ffffff"/>
                  </a:solidFill>
                </a:uFill>
                <a:latin typeface="Georgia"/>
                <a:ea typeface="DejaVu Sans"/>
                <a:hlinkClick r:id="rId2"/>
              </a:rPr>
              <a:t>jalan berunsur 8 menuju akhir Dukkha </a:t>
            </a:r>
            <a:r>
              <a:rPr b="0" lang="en-HK" sz="1000" spc="-1" strike="noStrike">
                <a:solidFill>
                  <a:srgbClr val="646b86"/>
                </a:solidFill>
                <a:uFill>
                  <a:solidFill>
                    <a:srgbClr val="ffffff"/>
                  </a:solidFill>
                </a:uFill>
                <a:latin typeface="Georgia"/>
                <a:ea typeface="DejaVu Sans"/>
              </a:rPr>
              <a:t>(Dukkha Nirodha Gamini Patipada Magga)</a:t>
            </a: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lvl="2" marL="822960" indent="-227520">
              <a:lnSpc>
                <a:spcPct val="100000"/>
              </a:lnSpc>
              <a:buClr>
                <a:srgbClr val="8cadae"/>
              </a:buClr>
              <a:buSzPct val="75000"/>
              <a:buFont typeface="Wingdings 2" charset="2"/>
              <a:buChar char=""/>
            </a:pPr>
            <a:r>
              <a:rPr b="0" lang="en-HK" sz="800" spc="-1" strike="noStrike">
                <a:solidFill>
                  <a:srgbClr val="000000"/>
                </a:solidFill>
                <a:uFill>
                  <a:solidFill>
                    <a:srgbClr val="ffffff"/>
                  </a:solidFill>
                </a:uFill>
                <a:latin typeface="Georgia"/>
                <a:ea typeface="DejaVu Sans"/>
              </a:rPr>
              <a:t>Dikutip dari  Wikipedia</a:t>
            </a: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p:txBody>
      </p:sp>
    </p:spTree>
  </p:cSld>
  <p:transition>
    <p:wipe dir="r"/>
  </p:transition>
  <p:timing>
    <p:tnLst>
      <p:par>
        <p:cTn id="100" dur="indefinite" restart="never" nodeType="tmRoot">
          <p:childTnLst>
            <p:seq>
              <p:cTn id="101" dur="indefinite" nodeType="mainSeq">
                <p:childTnLst>
                  <p:par>
                    <p:cTn id="102" fill="hold">
                      <p:stCondLst>
                        <p:cond delay="0"/>
                      </p:stCondLst>
                      <p:childTnLst>
                        <p:par>
                          <p:cTn id="103" fill="hold">
                            <p:stCondLst>
                              <p:cond delay="0"/>
                            </p:stCondLst>
                            <p:childTnLst>
                              <p:par>
                                <p:cTn id="104" nodeType="afterEffect" fill="hold" presetClass="entr" presetID="17" presetSubtype="10">
                                  <p:stCondLst>
                                    <p:cond delay="1000"/>
                                  </p:stCondLst>
                                  <p:childTnLst>
                                    <p:set>
                                      <p:cBhvr>
                                        <p:cTn id="105" dur="1" fill="hold">
                                          <p:stCondLst>
                                            <p:cond delay="0"/>
                                          </p:stCondLst>
                                        </p:cTn>
                                        <p:tgtEl>
                                          <p:spTgt spid="104"/>
                                        </p:tgtEl>
                                        <p:attrNameLst>
                                          <p:attrName>style.visibility</p:attrName>
                                        </p:attrNameLst>
                                      </p:cBhvr>
                                      <p:to>
                                        <p:strVal val="visible"/>
                                      </p:to>
                                    </p:set>
                                    <p:anim calcmode="lin" valueType="str">
                                      <p:cBhvr additive="repl">
                                        <p:cTn id="106" dur="500" fill="hold"/>
                                        <p:tgtEl>
                                          <p:spTgt spid="104"/>
                                        </p:tgtEl>
                                      </p:cBhvr>
                                      <p:tavLst>
                                        <p:tav tm="100000">
                                          <p:val>
                                            <p:strVal val="width"/>
                                          </p:val>
                                        </p:tav>
                                      </p:tavLst>
                                    </p:anim>
                                    <p:anim calcmode="lin" valueType="str">
                                      <p:cBhvr additive="repl">
                                        <p:cTn id="107" dur="500" fill="hold"/>
                                        <p:tgtEl>
                                          <p:spTgt spid="104"/>
                                        </p:tgtEl>
                                      </p:cBhvr>
                                      <p:tavLst>
                                        <p:tav tm="0">
                                          <p:val>
                                            <p:strVal val="height"/>
                                          </p:val>
                                        </p:tav>
                                        <p:tav tm="100000">
                                          <p:val>
                                            <p:strVal val="height"/>
                                          </p:val>
                                        </p:tav>
                                      </p:tavLst>
                                    </p:anim>
                                  </p:childTnLst>
                                </p:cTn>
                              </p:par>
                            </p:childTnLst>
                          </p:cTn>
                        </p:par>
                        <p:par>
                          <p:cTn id="108" fill="hold">
                            <p:stCondLst>
                              <p:cond delay="1500"/>
                            </p:stCondLst>
                            <p:childTnLst>
                              <p:par>
                                <p:cTn id="109" nodeType="afterEffect" fill="hold" presetClass="entr" presetID="30">
                                  <p:stCondLst>
                                    <p:cond delay="500"/>
                                  </p:stCondLst>
                                  <p:childTnLst>
                                    <p:set>
                                      <p:cBhvr>
                                        <p:cTn id="110" dur="1" fill="hold">
                                          <p:stCondLst>
                                            <p:cond delay="0"/>
                                          </p:stCondLst>
                                        </p:cTn>
                                        <p:tgtEl>
                                          <p:spTgt spid="105">
                                            <p:txEl>
                                              <p:pRg st="0" end="217"/>
                                            </p:txEl>
                                          </p:spTgt>
                                        </p:tgtEl>
                                        <p:attrNameLst>
                                          <p:attrName>style.visibility</p:attrName>
                                        </p:attrNameLst>
                                      </p:cBhvr>
                                      <p:to>
                                        <p:strVal val="visible"/>
                                      </p:to>
                                    </p:set>
                                    <p:animEffect filter="fade" transition="in">
                                      <p:cBhvr additive="repl">
                                        <p:cTn id="111" dur="800"/>
                                        <p:tgtEl>
                                          <p:spTgt spid="105">
                                            <p:txEl>
                                              <p:pRg st="0" end="217"/>
                                            </p:txEl>
                                          </p:spTgt>
                                        </p:tgtEl>
                                      </p:cBhvr>
                                    </p:animEffect>
                                    <p:anim calcmode="lin" valueType="str">
                                      <p:cBhvr additive="repl">
                                        <p:cTn id="112" dur="800" fill="hold"/>
                                        <p:tgtEl>
                                          <p:spTgt spid="105">
                                            <p:txEl>
                                              <p:pRg st="0" end="217"/>
                                            </p:txEl>
                                          </p:spTgt>
                                        </p:tgtEl>
                                      </p:cBhvr>
                                      <p:tavLst>
                                        <p:tav tm="0">
                                          <p:val>
                                            <p:strVal val="-90"/>
                                          </p:val>
                                        </p:tav>
                                        <p:tav tm="100000">
                                          <p:val>
                                            <p:strVal val="0"/>
                                          </p:val>
                                        </p:tav>
                                      </p:tavLst>
                                    </p:anim>
                                    <p:anim calcmode="lin" valueType="num">
                                      <p:cBhvr additive="repl">
                                        <p:cTn id="113" dur="800" fill="hold"/>
                                        <p:tgtEl>
                                          <p:spTgt spid="105">
                                            <p:txEl>
                                              <p:pRg st="0" end="217"/>
                                            </p:txEl>
                                          </p:spTgt>
                                        </p:tgtEl>
                                        <p:attrNameLst>
                                          <p:attrName>ppt_x</p:attrName>
                                        </p:attrNameLst>
                                      </p:cBhvr>
                                      <p:tavLst>
                                        <p:tav tm="0">
                                          <p:val>
                                            <p:strVal val="#ppt_x+0.4"/>
                                          </p:val>
                                        </p:tav>
                                        <p:tav tm="100000">
                                          <p:val>
                                            <p:strVal val="#ppt_x-0.05"/>
                                          </p:val>
                                        </p:tav>
                                      </p:tavLst>
                                    </p:anim>
                                    <p:anim calcmode="lin" valueType="num">
                                      <p:cBhvr additive="repl">
                                        <p:cTn id="114" dur="800" fill="hold"/>
                                        <p:tgtEl>
                                          <p:spTgt spid="105">
                                            <p:txEl>
                                              <p:pRg st="0" end="217"/>
                                            </p:txEl>
                                          </p:spTgt>
                                        </p:tgtEl>
                                        <p:attrNameLst>
                                          <p:attrName>ppt_y</p:attrName>
                                        </p:attrNameLst>
                                      </p:cBhvr>
                                      <p:tavLst>
                                        <p:tav tm="0">
                                          <p:val>
                                            <p:strVal val="#ppt_y-0.4"/>
                                          </p:val>
                                        </p:tav>
                                        <p:tav tm="100000">
                                          <p:val>
                                            <p:strVal val="#ppt_y+0.1"/>
                                          </p:val>
                                        </p:tav>
                                      </p:tavLst>
                                    </p:anim>
                                    <p:anim calcmode="lin" valueType="num">
                                      <p:cBhvr additive="repl">
                                        <p:cTn id="115" dur="200" fill="hold">
                                          <p:stCondLst>
                                            <p:cond delay="800"/>
                                          </p:stCondLst>
                                        </p:cTn>
                                        <p:tgtEl>
                                          <p:spTgt spid="105">
                                            <p:txEl>
                                              <p:pRg st="0" end="217"/>
                                            </p:txEl>
                                          </p:spTgt>
                                        </p:tgtEl>
                                        <p:attrNameLst>
                                          <p:attrName>ppt_x</p:attrName>
                                        </p:attrNameLst>
                                      </p:cBhvr>
                                      <p:tavLst>
                                        <p:tav tm="0">
                                          <p:val>
                                            <p:strVal val="#ppt_x-0.05"/>
                                          </p:val>
                                        </p:tav>
                                        <p:tav tm="100000">
                                          <p:val>
                                            <p:strVal val="#ppt_x"/>
                                          </p:val>
                                        </p:tav>
                                      </p:tavLst>
                                    </p:anim>
                                    <p:anim calcmode="lin" valueType="num">
                                      <p:cBhvr additive="repl">
                                        <p:cTn id="116" dur="200" fill="hold">
                                          <p:stCondLst>
                                            <p:cond delay="800"/>
                                          </p:stCondLst>
                                        </p:cTn>
                                        <p:tgtEl>
                                          <p:spTgt spid="105">
                                            <p:txEl>
                                              <p:pRg st="0" end="217"/>
                                            </p:txEl>
                                          </p:spTgt>
                                        </p:tgtEl>
                                        <p:attrNameLst>
                                          <p:attrName>ppt_y</p:attrName>
                                        </p:attrNameLst>
                                      </p:cBhvr>
                                      <p:tavLst>
                                        <p:tav tm="0">
                                          <p:val>
                                            <p:strVal val="#ppt_y+0.1"/>
                                          </p:val>
                                        </p:tav>
                                        <p:tav tm="100000">
                                          <p:val>
                                            <p:strVal val="#ppt_y"/>
                                          </p:val>
                                        </p:tav>
                                      </p:tavLst>
                                    </p:anim>
                                  </p:childTnLst>
                                </p:cTn>
                              </p:par>
                            </p:childTnLst>
                          </p:cTn>
                        </p:par>
                        <p:par>
                          <p:cTn id="117" fill="hold">
                            <p:stCondLst>
                              <p:cond delay="3000"/>
                            </p:stCondLst>
                            <p:childTnLst>
                              <p:par>
                                <p:cTn id="118" nodeType="afterEffect" fill="hold" presetClass="entr" presetID="30">
                                  <p:stCondLst>
                                    <p:cond delay="1500"/>
                                  </p:stCondLst>
                                  <p:childTnLst>
                                    <p:set>
                                      <p:cBhvr>
                                        <p:cTn id="119"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120" dur="800"/>
                                        <p:tgtEl>
                                          <p:spTgt spid="105">
                                            <p:txEl>
                                              <p:pRg st="1739" end="1739"/>
                                            </p:txEl>
                                          </p:spTgt>
                                        </p:tgtEl>
                                      </p:cBhvr>
                                    </p:animEffect>
                                    <p:anim calcmode="lin" valueType="str">
                                      <p:cBhvr additive="repl">
                                        <p:cTn id="121" dur="800" fill="hold"/>
                                        <p:tgtEl>
                                          <p:spTgt spid="105">
                                            <p:txEl>
                                              <p:pRg st="1739" end="1739"/>
                                            </p:txEl>
                                          </p:spTgt>
                                        </p:tgtEl>
                                      </p:cBhvr>
                                      <p:tavLst>
                                        <p:tav tm="0">
                                          <p:val>
                                            <p:strVal val="-90"/>
                                          </p:val>
                                        </p:tav>
                                        <p:tav tm="100000">
                                          <p:val>
                                            <p:strVal val="0"/>
                                          </p:val>
                                        </p:tav>
                                      </p:tavLst>
                                    </p:anim>
                                    <p:anim calcmode="lin" valueType="num">
                                      <p:cBhvr additive="repl">
                                        <p:cTn id="122"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123"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124"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125"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126" fill="hold">
                            <p:stCondLst>
                              <p:cond delay="5500"/>
                            </p:stCondLst>
                            <p:childTnLst>
                              <p:par>
                                <p:cTn id="127" nodeType="afterEffect" fill="hold" presetClass="entr" presetID="50">
                                  <p:stCondLst>
                                    <p:cond delay="0"/>
                                  </p:stCondLst>
                                  <p:childTnLst>
                                    <p:set>
                                      <p:cBhvr>
                                        <p:cTn id="128" dur="1" fill="hold">
                                          <p:stCondLst>
                                            <p:cond delay="0"/>
                                          </p:stCondLst>
                                        </p:cTn>
                                        <p:tgtEl>
                                          <p:spTgt spid="105">
                                            <p:txEl>
                                              <p:pRg st="1739" end="1739"/>
                                            </p:txEl>
                                          </p:spTgt>
                                        </p:tgtEl>
                                        <p:attrNameLst>
                                          <p:attrName>style.visibility</p:attrName>
                                        </p:attrNameLst>
                                      </p:cBhvr>
                                      <p:to>
                                        <p:strVal val="visible"/>
                                      </p:to>
                                    </p:set>
                                    <p:anim calcmode="lin" valueType="str">
                                      <p:cBhvr additive="repl">
                                        <p:cTn id="129" dur="1000" fill="hold"/>
                                        <p:tgtEl>
                                          <p:spTgt spid="105">
                                            <p:txEl>
                                              <p:pRg st="1739" end="1739"/>
                                            </p:txEl>
                                          </p:spTgt>
                                        </p:tgtEl>
                                      </p:cBhvr>
                                      <p:tavLst>
                                        <p:tav tm="0">
                                          <p:val>
                                            <p:strVal val="width+.3"/>
                                          </p:val>
                                        </p:tav>
                                        <p:tav tm="100000">
                                          <p:val>
                                            <p:strVal val="width"/>
                                          </p:val>
                                        </p:tav>
                                      </p:tavLst>
                                    </p:anim>
                                    <p:anim calcmode="lin" valueType="str">
                                      <p:cBhvr additive="repl">
                                        <p:cTn id="130" dur="1000" fill="hold"/>
                                        <p:tgtEl>
                                          <p:spTgt spid="105">
                                            <p:txEl>
                                              <p:pRg st="1739" end="1739"/>
                                            </p:txEl>
                                          </p:spTgt>
                                        </p:tgtEl>
                                      </p:cBhvr>
                                      <p:tavLst>
                                        <p:tav tm="0">
                                          <p:val>
                                            <p:strVal val="height"/>
                                          </p:val>
                                        </p:tav>
                                        <p:tav tm="100000">
                                          <p:val>
                                            <p:strVal val="height"/>
                                          </p:val>
                                        </p:tav>
                                      </p:tavLst>
                                    </p:anim>
                                    <p:animEffect filter="fade" transition="in">
                                      <p:cBhvr additive="repl">
                                        <p:cTn id="131" dur="1000"/>
                                        <p:tgtEl>
                                          <p:spTgt spid="105">
                                            <p:txEl>
                                              <p:pRg st="1739" end="1739"/>
                                            </p:txEl>
                                          </p:spTgt>
                                        </p:tgtEl>
                                      </p:cBhvr>
                                    </p:animEffect>
                                  </p:childTnLst>
                                </p:cTn>
                              </p:par>
                            </p:childTnLst>
                          </p:cTn>
                        </p:par>
                        <p:par>
                          <p:cTn id="132" fill="hold">
                            <p:stCondLst>
                              <p:cond delay="6500"/>
                            </p:stCondLst>
                            <p:childTnLst>
                              <p:par>
                                <p:cTn id="133" nodeType="afterEffect" fill="hold" presetClass="entr" presetID="17" presetSubtype="10">
                                  <p:stCondLst>
                                    <p:cond delay="1500"/>
                                  </p:stCondLst>
                                  <p:childTnLst>
                                    <p:set>
                                      <p:cBhvr>
                                        <p:cTn id="134" dur="1" fill="hold">
                                          <p:stCondLst>
                                            <p:cond delay="0"/>
                                          </p:stCondLst>
                                        </p:cTn>
                                        <p:tgtEl>
                                          <p:spTgt spid="105">
                                            <p:txEl>
                                              <p:pRg st="1739" end="1739"/>
                                            </p:txEl>
                                          </p:spTgt>
                                        </p:tgtEl>
                                        <p:attrNameLst>
                                          <p:attrName>style.visibility</p:attrName>
                                        </p:attrNameLst>
                                      </p:cBhvr>
                                      <p:to>
                                        <p:strVal val="visible"/>
                                      </p:to>
                                    </p:set>
                                    <p:anim calcmode="lin" valueType="str">
                                      <p:cBhvr additive="repl">
                                        <p:cTn id="135" dur="500" fill="hold"/>
                                        <p:tgtEl>
                                          <p:spTgt spid="105">
                                            <p:txEl>
                                              <p:pRg st="1739" end="1739"/>
                                            </p:txEl>
                                          </p:spTgt>
                                        </p:tgtEl>
                                      </p:cBhvr>
                                      <p:tavLst>
                                        <p:tav tm="100000">
                                          <p:val>
                                            <p:strVal val="width"/>
                                          </p:val>
                                        </p:tav>
                                      </p:tavLst>
                                    </p:anim>
                                    <p:anim calcmode="lin" valueType="str">
                                      <p:cBhvr additive="repl">
                                        <p:cTn id="136" dur="500" fill="hold"/>
                                        <p:tgtEl>
                                          <p:spTgt spid="105">
                                            <p:txEl>
                                              <p:pRg st="1739" end="1739"/>
                                            </p:txEl>
                                          </p:spTgt>
                                        </p:tgtEl>
                                      </p:cBhvr>
                                      <p:tavLst>
                                        <p:tav tm="0">
                                          <p:val>
                                            <p:strVal val="height"/>
                                          </p:val>
                                        </p:tav>
                                        <p:tav tm="100000">
                                          <p:val>
                                            <p:strVal val="height"/>
                                          </p:val>
                                        </p:tav>
                                      </p:tavLst>
                                    </p:anim>
                                  </p:childTnLst>
                                </p:cTn>
                              </p:par>
                            </p:childTnLst>
                          </p:cTn>
                        </p:par>
                        <p:par>
                          <p:cTn id="137" fill="hold">
                            <p:stCondLst>
                              <p:cond delay="8500"/>
                            </p:stCondLst>
                            <p:childTnLst>
                              <p:par>
                                <p:cTn id="138" nodeType="afterEffect" fill="hold" presetClass="entr" presetID="2" presetSubtype="4">
                                  <p:stCondLst>
                                    <p:cond delay="1500"/>
                                  </p:stCondLst>
                                  <p:childTnLst>
                                    <p:set>
                                      <p:cBhvr>
                                        <p:cTn id="139" dur="1" fill="hold">
                                          <p:stCondLst>
                                            <p:cond delay="0"/>
                                          </p:stCondLst>
                                        </p:cTn>
                                        <p:tgtEl>
                                          <p:spTgt spid="105">
                                            <p:txEl>
                                              <p:pRg st="1739" end="1739"/>
                                            </p:txEl>
                                          </p:spTgt>
                                        </p:tgtEl>
                                        <p:attrNameLst>
                                          <p:attrName>style.visibility</p:attrName>
                                        </p:attrNameLst>
                                      </p:cBhvr>
                                      <p:to>
                                        <p:strVal val="visible"/>
                                      </p:to>
                                    </p:set>
                                    <p:anim calcmode="lin" valueType="num">
                                      <p:cBhvr additive="repl">
                                        <p:cTn id="140" dur="500" fill="hold"/>
                                        <p:tgtEl>
                                          <p:spTgt spid="105">
                                            <p:txEl>
                                              <p:pRg st="1739" end="1739"/>
                                            </p:txEl>
                                          </p:spTgt>
                                        </p:tgtEl>
                                        <p:attrNameLst>
                                          <p:attrName>ppt_x</p:attrName>
                                        </p:attrNameLst>
                                      </p:cBhvr>
                                      <p:tavLst>
                                        <p:tav tm="0">
                                          <p:val>
                                            <p:strVal val="#ppt_x"/>
                                          </p:val>
                                        </p:tav>
                                        <p:tav tm="100000">
                                          <p:val>
                                            <p:strVal val="#ppt_x"/>
                                          </p:val>
                                        </p:tav>
                                      </p:tavLst>
                                    </p:anim>
                                    <p:anim calcmode="lin" valueType="num">
                                      <p:cBhvr additive="repl">
                                        <p:cTn id="141" dur="500" fill="hold"/>
                                        <p:tgtEl>
                                          <p:spTgt spid="105">
                                            <p:txEl>
                                              <p:pRg st="1739" end="1739"/>
                                            </p:txEl>
                                          </p:spTgt>
                                        </p:tgtEl>
                                        <p:attrNameLst>
                                          <p:attrName>ppt_y</p:attrName>
                                        </p:attrNameLst>
                                      </p:cBhvr>
                                      <p:tavLst>
                                        <p:tav tm="0">
                                          <p:val>
                                            <p:strVal val="1+#ppt_h/2"/>
                                          </p:val>
                                        </p:tav>
                                        <p:tav tm="100000">
                                          <p:val>
                                            <p:strVal val="#ppt_y"/>
                                          </p:val>
                                        </p:tav>
                                      </p:tavLst>
                                    </p:anim>
                                  </p:childTnLst>
                                </p:cTn>
                              </p:par>
                            </p:childTnLst>
                          </p:cTn>
                        </p:par>
                        <p:par>
                          <p:cTn id="142" fill="hold">
                            <p:stCondLst>
                              <p:cond delay="10500"/>
                            </p:stCondLst>
                            <p:childTnLst>
                              <p:par>
                                <p:cTn id="143" nodeType="afterEffect" fill="hold" presetClass="entr" presetID="17" presetSubtype="10">
                                  <p:stCondLst>
                                    <p:cond delay="1500"/>
                                  </p:stCondLst>
                                  <p:childTnLst>
                                    <p:set>
                                      <p:cBhvr>
                                        <p:cTn id="144" dur="1" fill="hold">
                                          <p:stCondLst>
                                            <p:cond delay="0"/>
                                          </p:stCondLst>
                                        </p:cTn>
                                        <p:tgtEl>
                                          <p:spTgt spid="105">
                                            <p:txEl>
                                              <p:pRg st="1739" end="1739"/>
                                            </p:txEl>
                                          </p:spTgt>
                                        </p:tgtEl>
                                        <p:attrNameLst>
                                          <p:attrName>style.visibility</p:attrName>
                                        </p:attrNameLst>
                                      </p:cBhvr>
                                      <p:to>
                                        <p:strVal val="visible"/>
                                      </p:to>
                                    </p:set>
                                    <p:anim calcmode="lin" valueType="str">
                                      <p:cBhvr additive="repl">
                                        <p:cTn id="145" dur="500" fill="hold"/>
                                        <p:tgtEl>
                                          <p:spTgt spid="105">
                                            <p:txEl>
                                              <p:pRg st="1739" end="1739"/>
                                            </p:txEl>
                                          </p:spTgt>
                                        </p:tgtEl>
                                      </p:cBhvr>
                                      <p:tavLst>
                                        <p:tav tm="100000">
                                          <p:val>
                                            <p:strVal val="width"/>
                                          </p:val>
                                        </p:tav>
                                      </p:tavLst>
                                    </p:anim>
                                    <p:anim calcmode="lin" valueType="str">
                                      <p:cBhvr additive="repl">
                                        <p:cTn id="146" dur="500" fill="hold"/>
                                        <p:tgtEl>
                                          <p:spTgt spid="105">
                                            <p:txEl>
                                              <p:pRg st="1739" end="1739"/>
                                            </p:txEl>
                                          </p:spTgt>
                                        </p:tgtEl>
                                      </p:cBhvr>
                                      <p:tavLst>
                                        <p:tav tm="0">
                                          <p:val>
                                            <p:strVal val="height"/>
                                          </p:val>
                                        </p:tav>
                                        <p:tav tm="100000">
                                          <p:val>
                                            <p:strVal val="height"/>
                                          </p:val>
                                        </p:tav>
                                      </p:tavLst>
                                    </p:anim>
                                  </p:childTnLst>
                                </p:cTn>
                              </p:par>
                            </p:childTnLst>
                          </p:cTn>
                        </p:par>
                        <p:par>
                          <p:cTn id="147" fill="hold">
                            <p:stCondLst>
                              <p:cond delay="12500"/>
                            </p:stCondLst>
                            <p:childTnLst>
                              <p:par>
                                <p:cTn id="148" nodeType="afterEffect" fill="hold" presetClass="entr" presetID="29">
                                  <p:stCondLst>
                                    <p:cond delay="1500"/>
                                  </p:stCondLst>
                                  <p:childTnLst>
                                    <p:set>
                                      <p:cBhvr>
                                        <p:cTn id="149" dur="1" fill="hold">
                                          <p:stCondLst>
                                            <p:cond delay="0"/>
                                          </p:stCondLst>
                                        </p:cTn>
                                        <p:tgtEl>
                                          <p:spTgt spid="105">
                                            <p:txEl>
                                              <p:pRg st="1739" end="1739"/>
                                            </p:txEl>
                                          </p:spTgt>
                                        </p:tgtEl>
                                        <p:attrNameLst>
                                          <p:attrName>style.visibility</p:attrName>
                                        </p:attrNameLst>
                                      </p:cBhvr>
                                      <p:to>
                                        <p:strVal val="visible"/>
                                      </p:to>
                                    </p:set>
                                    <p:anim calcmode="lin" valueType="num">
                                      <p:cBhvr additive="repl">
                                        <p:cTn id="150" dur="1000" fill="hold"/>
                                        <p:tgtEl>
                                          <p:spTgt spid="105">
                                            <p:txEl>
                                              <p:pRg st="1739" end="1739"/>
                                            </p:txEl>
                                          </p:spTgt>
                                        </p:tgtEl>
                                        <p:attrNameLst>
                                          <p:attrName>ppt_x</p:attrName>
                                        </p:attrNameLst>
                                      </p:cBhvr>
                                      <p:tavLst>
                                        <p:tav tm="0">
                                          <p:val>
                                            <p:strVal val="#ppt_x-.2"/>
                                          </p:val>
                                        </p:tav>
                                        <p:tav tm="100000">
                                          <p:val>
                                            <p:strVal val="#ppt_x"/>
                                          </p:val>
                                        </p:tav>
                                      </p:tavLst>
                                    </p:anim>
                                    <p:anim calcmode="lin" valueType="num">
                                      <p:cBhvr additive="repl">
                                        <p:cTn id="151" dur="1000" fill="hold"/>
                                        <p:tgtEl>
                                          <p:spTgt spid="105">
                                            <p:txEl>
                                              <p:pRg st="1739" end="1739"/>
                                            </p:txEl>
                                          </p:spTgt>
                                        </p:tgtEl>
                                        <p:attrNameLst>
                                          <p:attrName>ppt_y</p:attrName>
                                        </p:attrNameLst>
                                      </p:cBhvr>
                                      <p:tavLst>
                                        <p:tav tm="0">
                                          <p:val>
                                            <p:strVal val="#ppt_y"/>
                                          </p:val>
                                        </p:tav>
                                        <p:tav tm="100000">
                                          <p:val>
                                            <p:strVal val="#ppt_y"/>
                                          </p:val>
                                        </p:tav>
                                      </p:tavLst>
                                    </p:anim>
                                    <p:animEffect filter="wipe(right)" transition="out">
                                      <p:cBhvr additive="repl">
                                        <p:cTn id="152" dur="1000"/>
                                        <p:tgtEl>
                                          <p:spTgt spid="105">
                                            <p:txEl>
                                              <p:pRg st="1739" end="1739"/>
                                            </p:txEl>
                                          </p:spTgt>
                                        </p:tgtEl>
                                      </p:cBhvr>
                                    </p:animEffect>
                                  </p:childTnLst>
                                </p:cTn>
                              </p:par>
                            </p:childTnLst>
                          </p:cTn>
                        </p:par>
                        <p:par>
                          <p:cTn id="153" fill="hold">
                            <p:stCondLst>
                              <p:cond delay="15000"/>
                            </p:stCondLst>
                            <p:childTnLst>
                              <p:par>
                                <p:cTn id="154" nodeType="afterEffect" fill="hold" presetClass="entr" presetID="30">
                                  <p:stCondLst>
                                    <p:cond delay="1000"/>
                                  </p:stCondLst>
                                  <p:childTnLst>
                                    <p:set>
                                      <p:cBhvr>
                                        <p:cTn id="155"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156" dur="800"/>
                                        <p:tgtEl>
                                          <p:spTgt spid="105">
                                            <p:txEl>
                                              <p:pRg st="1739" end="1739"/>
                                            </p:txEl>
                                          </p:spTgt>
                                        </p:tgtEl>
                                      </p:cBhvr>
                                    </p:animEffect>
                                    <p:anim calcmode="lin" valueType="str">
                                      <p:cBhvr additive="repl">
                                        <p:cTn id="157" dur="800" fill="hold"/>
                                        <p:tgtEl>
                                          <p:spTgt spid="105">
                                            <p:txEl>
                                              <p:pRg st="1739" end="1739"/>
                                            </p:txEl>
                                          </p:spTgt>
                                        </p:tgtEl>
                                      </p:cBhvr>
                                      <p:tavLst>
                                        <p:tav tm="0">
                                          <p:val>
                                            <p:strVal val="-90"/>
                                          </p:val>
                                        </p:tav>
                                        <p:tav tm="100000">
                                          <p:val>
                                            <p:strVal val="0"/>
                                          </p:val>
                                        </p:tav>
                                      </p:tavLst>
                                    </p:anim>
                                    <p:anim calcmode="lin" valueType="num">
                                      <p:cBhvr additive="repl">
                                        <p:cTn id="158"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159"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160"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161"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162" fill="hold">
                            <p:stCondLst>
                              <p:cond delay="17000"/>
                            </p:stCondLst>
                            <p:childTnLst>
                              <p:par>
                                <p:cTn id="163" nodeType="afterEffect" fill="hold" presetClass="entr" presetID="30">
                                  <p:stCondLst>
                                    <p:cond delay="0"/>
                                  </p:stCondLst>
                                  <p:childTnLst>
                                    <p:set>
                                      <p:cBhvr>
                                        <p:cTn id="164"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165" dur="800"/>
                                        <p:tgtEl>
                                          <p:spTgt spid="105">
                                            <p:txEl>
                                              <p:pRg st="1739" end="1739"/>
                                            </p:txEl>
                                          </p:spTgt>
                                        </p:tgtEl>
                                      </p:cBhvr>
                                    </p:animEffect>
                                    <p:anim calcmode="lin" valueType="str">
                                      <p:cBhvr additive="repl">
                                        <p:cTn id="166" dur="800" fill="hold"/>
                                        <p:tgtEl>
                                          <p:spTgt spid="105">
                                            <p:txEl>
                                              <p:pRg st="1739" end="1739"/>
                                            </p:txEl>
                                          </p:spTgt>
                                        </p:tgtEl>
                                      </p:cBhvr>
                                      <p:tavLst>
                                        <p:tav tm="0">
                                          <p:val>
                                            <p:strVal val="-90"/>
                                          </p:val>
                                        </p:tav>
                                        <p:tav tm="100000">
                                          <p:val>
                                            <p:strVal val="0"/>
                                          </p:val>
                                        </p:tav>
                                      </p:tavLst>
                                    </p:anim>
                                    <p:anim calcmode="lin" valueType="num">
                                      <p:cBhvr additive="repl">
                                        <p:cTn id="167"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168"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169"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170"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171" fill="hold">
                            <p:stCondLst>
                              <p:cond delay="18000"/>
                            </p:stCondLst>
                            <p:childTnLst>
                              <p:par>
                                <p:cTn id="172" nodeType="afterEffect" fill="hold" presetClass="entr" presetID="30">
                                  <p:stCondLst>
                                    <p:cond delay="1000"/>
                                  </p:stCondLst>
                                  <p:childTnLst>
                                    <p:set>
                                      <p:cBhvr>
                                        <p:cTn id="173"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174" dur="800"/>
                                        <p:tgtEl>
                                          <p:spTgt spid="105">
                                            <p:txEl>
                                              <p:pRg st="1739" end="1739"/>
                                            </p:txEl>
                                          </p:spTgt>
                                        </p:tgtEl>
                                      </p:cBhvr>
                                    </p:animEffect>
                                    <p:anim calcmode="lin" valueType="str">
                                      <p:cBhvr additive="repl">
                                        <p:cTn id="175" dur="800" fill="hold"/>
                                        <p:tgtEl>
                                          <p:spTgt spid="105">
                                            <p:txEl>
                                              <p:pRg st="1739" end="1739"/>
                                            </p:txEl>
                                          </p:spTgt>
                                        </p:tgtEl>
                                      </p:cBhvr>
                                      <p:tavLst>
                                        <p:tav tm="0">
                                          <p:val>
                                            <p:strVal val="-90"/>
                                          </p:val>
                                        </p:tav>
                                        <p:tav tm="100000">
                                          <p:val>
                                            <p:strVal val="0"/>
                                          </p:val>
                                        </p:tav>
                                      </p:tavLst>
                                    </p:anim>
                                    <p:anim calcmode="lin" valueType="num">
                                      <p:cBhvr additive="repl">
                                        <p:cTn id="176"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177"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178"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179"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180" fill="hold">
                            <p:stCondLst>
                              <p:cond delay="20000"/>
                            </p:stCondLst>
                            <p:childTnLst>
                              <p:par>
                                <p:cTn id="181" nodeType="afterEffect" fill="hold" presetClass="entr" presetID="30">
                                  <p:stCondLst>
                                    <p:cond delay="4000"/>
                                  </p:stCondLst>
                                  <p:childTnLst>
                                    <p:set>
                                      <p:cBhvr>
                                        <p:cTn id="182"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183" dur="800"/>
                                        <p:tgtEl>
                                          <p:spTgt spid="105">
                                            <p:txEl>
                                              <p:pRg st="1739" end="1739"/>
                                            </p:txEl>
                                          </p:spTgt>
                                        </p:tgtEl>
                                      </p:cBhvr>
                                    </p:animEffect>
                                    <p:anim calcmode="lin" valueType="str">
                                      <p:cBhvr additive="repl">
                                        <p:cTn id="184" dur="800" fill="hold"/>
                                        <p:tgtEl>
                                          <p:spTgt spid="105">
                                            <p:txEl>
                                              <p:pRg st="1739" end="1739"/>
                                            </p:txEl>
                                          </p:spTgt>
                                        </p:tgtEl>
                                      </p:cBhvr>
                                      <p:tavLst>
                                        <p:tav tm="0">
                                          <p:val>
                                            <p:strVal val="-90"/>
                                          </p:val>
                                        </p:tav>
                                        <p:tav tm="100000">
                                          <p:val>
                                            <p:strVal val="0"/>
                                          </p:val>
                                        </p:tav>
                                      </p:tavLst>
                                    </p:anim>
                                    <p:anim calcmode="lin" valueType="num">
                                      <p:cBhvr additive="repl">
                                        <p:cTn id="185"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186"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187"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188"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189" fill="hold">
                            <p:stCondLst>
                              <p:cond delay="25000"/>
                            </p:stCondLst>
                            <p:childTnLst>
                              <p:par>
                                <p:cTn id="190" nodeType="afterEffect" fill="hold" presetClass="entr" presetID="30">
                                  <p:stCondLst>
                                    <p:cond delay="1000"/>
                                  </p:stCondLst>
                                  <p:childTnLst>
                                    <p:set>
                                      <p:cBhvr>
                                        <p:cTn id="191"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192" dur="800"/>
                                        <p:tgtEl>
                                          <p:spTgt spid="105">
                                            <p:txEl>
                                              <p:pRg st="1739" end="1739"/>
                                            </p:txEl>
                                          </p:spTgt>
                                        </p:tgtEl>
                                      </p:cBhvr>
                                    </p:animEffect>
                                    <p:anim calcmode="lin" valueType="str">
                                      <p:cBhvr additive="repl">
                                        <p:cTn id="193" dur="800" fill="hold"/>
                                        <p:tgtEl>
                                          <p:spTgt spid="105">
                                            <p:txEl>
                                              <p:pRg st="1739" end="1739"/>
                                            </p:txEl>
                                          </p:spTgt>
                                        </p:tgtEl>
                                      </p:cBhvr>
                                      <p:tavLst>
                                        <p:tav tm="0">
                                          <p:val>
                                            <p:strVal val="-90"/>
                                          </p:val>
                                        </p:tav>
                                        <p:tav tm="100000">
                                          <p:val>
                                            <p:strVal val="0"/>
                                          </p:val>
                                        </p:tav>
                                      </p:tavLst>
                                    </p:anim>
                                    <p:anim calcmode="lin" valueType="num">
                                      <p:cBhvr additive="repl">
                                        <p:cTn id="194"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195"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196"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197"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198" fill="hold">
                            <p:stCondLst>
                              <p:cond delay="27000"/>
                            </p:stCondLst>
                            <p:childTnLst>
                              <p:par>
                                <p:cTn id="199" nodeType="afterEffect" fill="hold" presetClass="entr" presetID="30">
                                  <p:stCondLst>
                                    <p:cond delay="0"/>
                                  </p:stCondLst>
                                  <p:childTnLst>
                                    <p:set>
                                      <p:cBhvr>
                                        <p:cTn id="200"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201" dur="800"/>
                                        <p:tgtEl>
                                          <p:spTgt spid="105">
                                            <p:txEl>
                                              <p:pRg st="1739" end="1739"/>
                                            </p:txEl>
                                          </p:spTgt>
                                        </p:tgtEl>
                                      </p:cBhvr>
                                    </p:animEffect>
                                    <p:anim calcmode="lin" valueType="str">
                                      <p:cBhvr additive="repl">
                                        <p:cTn id="202" dur="800" fill="hold"/>
                                        <p:tgtEl>
                                          <p:spTgt spid="105">
                                            <p:txEl>
                                              <p:pRg st="1739" end="1739"/>
                                            </p:txEl>
                                          </p:spTgt>
                                        </p:tgtEl>
                                      </p:cBhvr>
                                      <p:tavLst>
                                        <p:tav tm="0">
                                          <p:val>
                                            <p:strVal val="-90"/>
                                          </p:val>
                                        </p:tav>
                                        <p:tav tm="100000">
                                          <p:val>
                                            <p:strVal val="0"/>
                                          </p:val>
                                        </p:tav>
                                      </p:tavLst>
                                    </p:anim>
                                    <p:anim calcmode="lin" valueType="num">
                                      <p:cBhvr additive="repl">
                                        <p:cTn id="203"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204"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205"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206"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par>
                          <p:cTn id="207" fill="hold">
                            <p:stCondLst>
                              <p:cond delay="28000"/>
                            </p:stCondLst>
                            <p:childTnLst>
                              <p:par>
                                <p:cTn id="208" nodeType="afterEffect" fill="hold" presetClass="entr" presetID="30">
                                  <p:stCondLst>
                                    <p:cond delay="0"/>
                                  </p:stCondLst>
                                  <p:childTnLst>
                                    <p:set>
                                      <p:cBhvr>
                                        <p:cTn id="209" dur="1" fill="hold">
                                          <p:stCondLst>
                                            <p:cond delay="0"/>
                                          </p:stCondLst>
                                        </p:cTn>
                                        <p:tgtEl>
                                          <p:spTgt spid="105">
                                            <p:txEl>
                                              <p:pRg st="1739" end="1739"/>
                                            </p:txEl>
                                          </p:spTgt>
                                        </p:tgtEl>
                                        <p:attrNameLst>
                                          <p:attrName>style.visibility</p:attrName>
                                        </p:attrNameLst>
                                      </p:cBhvr>
                                      <p:to>
                                        <p:strVal val="visible"/>
                                      </p:to>
                                    </p:set>
                                    <p:animEffect filter="fade" transition="in">
                                      <p:cBhvr additive="repl">
                                        <p:cTn id="210" dur="800"/>
                                        <p:tgtEl>
                                          <p:spTgt spid="105">
                                            <p:txEl>
                                              <p:pRg st="1739" end="1739"/>
                                            </p:txEl>
                                          </p:spTgt>
                                        </p:tgtEl>
                                      </p:cBhvr>
                                    </p:animEffect>
                                    <p:anim calcmode="lin" valueType="str">
                                      <p:cBhvr additive="repl">
                                        <p:cTn id="211" dur="800" fill="hold"/>
                                        <p:tgtEl>
                                          <p:spTgt spid="105">
                                            <p:txEl>
                                              <p:pRg st="1739" end="1739"/>
                                            </p:txEl>
                                          </p:spTgt>
                                        </p:tgtEl>
                                      </p:cBhvr>
                                      <p:tavLst>
                                        <p:tav tm="0">
                                          <p:val>
                                            <p:strVal val="-90"/>
                                          </p:val>
                                        </p:tav>
                                        <p:tav tm="100000">
                                          <p:val>
                                            <p:strVal val="0"/>
                                          </p:val>
                                        </p:tav>
                                      </p:tavLst>
                                    </p:anim>
                                    <p:anim calcmode="lin" valueType="num">
                                      <p:cBhvr additive="repl">
                                        <p:cTn id="212" dur="800" fill="hold"/>
                                        <p:tgtEl>
                                          <p:spTgt spid="105">
                                            <p:txEl>
                                              <p:pRg st="1739" end="1739"/>
                                            </p:txEl>
                                          </p:spTgt>
                                        </p:tgtEl>
                                        <p:attrNameLst>
                                          <p:attrName>ppt_x</p:attrName>
                                        </p:attrNameLst>
                                      </p:cBhvr>
                                      <p:tavLst>
                                        <p:tav tm="0">
                                          <p:val>
                                            <p:strVal val="#ppt_x+0.4"/>
                                          </p:val>
                                        </p:tav>
                                        <p:tav tm="100000">
                                          <p:val>
                                            <p:strVal val="#ppt_x-0.05"/>
                                          </p:val>
                                        </p:tav>
                                      </p:tavLst>
                                    </p:anim>
                                    <p:anim calcmode="lin" valueType="num">
                                      <p:cBhvr additive="repl">
                                        <p:cTn id="213" dur="800" fill="hold"/>
                                        <p:tgtEl>
                                          <p:spTgt spid="105">
                                            <p:txEl>
                                              <p:pRg st="1739" end="1739"/>
                                            </p:txEl>
                                          </p:spTgt>
                                        </p:tgtEl>
                                        <p:attrNameLst>
                                          <p:attrName>ppt_y</p:attrName>
                                        </p:attrNameLst>
                                      </p:cBhvr>
                                      <p:tavLst>
                                        <p:tav tm="0">
                                          <p:val>
                                            <p:strVal val="#ppt_y-0.4"/>
                                          </p:val>
                                        </p:tav>
                                        <p:tav tm="100000">
                                          <p:val>
                                            <p:strVal val="#ppt_y+0.1"/>
                                          </p:val>
                                        </p:tav>
                                      </p:tavLst>
                                    </p:anim>
                                    <p:anim calcmode="lin" valueType="num">
                                      <p:cBhvr additive="repl">
                                        <p:cTn id="214" dur="200" fill="hold">
                                          <p:stCondLst>
                                            <p:cond delay="800"/>
                                          </p:stCondLst>
                                        </p:cTn>
                                        <p:tgtEl>
                                          <p:spTgt spid="105">
                                            <p:txEl>
                                              <p:pRg st="1739" end="1739"/>
                                            </p:txEl>
                                          </p:spTgt>
                                        </p:tgtEl>
                                        <p:attrNameLst>
                                          <p:attrName>ppt_x</p:attrName>
                                        </p:attrNameLst>
                                      </p:cBhvr>
                                      <p:tavLst>
                                        <p:tav tm="0">
                                          <p:val>
                                            <p:strVal val="#ppt_x-0.05"/>
                                          </p:val>
                                        </p:tav>
                                        <p:tav tm="100000">
                                          <p:val>
                                            <p:strVal val="#ppt_x"/>
                                          </p:val>
                                        </p:tav>
                                      </p:tavLst>
                                    </p:anim>
                                    <p:anim calcmode="lin" valueType="num">
                                      <p:cBhvr additive="repl">
                                        <p:cTn id="215" dur="200" fill="hold">
                                          <p:stCondLst>
                                            <p:cond delay="800"/>
                                          </p:stCondLst>
                                        </p:cTn>
                                        <p:tgtEl>
                                          <p:spTgt spid="105">
                                            <p:txEl>
                                              <p:pRg st="1739" end="1739"/>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18880" y="290880"/>
            <a:ext cx="8777880" cy="565560"/>
          </a:xfrm>
          <a:prstGeom prst="rect">
            <a:avLst/>
          </a:prstGeom>
          <a:noFill/>
          <a:ln>
            <a:noFill/>
          </a:ln>
        </p:spPr>
        <p:style>
          <a:lnRef idx="0"/>
          <a:fillRef idx="0"/>
          <a:effectRef idx="0"/>
          <a:fontRef idx="minor"/>
        </p:style>
        <p:txBody>
          <a:bodyPr lIns="90000" rIns="90000" tIns="45000" bIns="45000"/>
          <a:p>
            <a:pPr algn="ctr">
              <a:lnSpc>
                <a:spcPct val="100000"/>
              </a:lnSpc>
            </a:pPr>
            <a:r>
              <a:rPr b="0" lang="en-HK" sz="3300" spc="-1" strike="noStrike">
                <a:solidFill>
                  <a:srgbClr val="7b9899"/>
                </a:solidFill>
                <a:uFill>
                  <a:solidFill>
                    <a:srgbClr val="ffffff"/>
                  </a:solidFill>
                </a:uFill>
                <a:latin typeface="Georgia"/>
              </a:rPr>
              <a:t>Kebenaran Ariya Tentang Penderitaan</a:t>
            </a:r>
            <a:endParaRPr b="0" lang="en-HK" sz="1800" spc="-1" strike="noStrike">
              <a:solidFill>
                <a:srgbClr val="000000"/>
              </a:solidFill>
              <a:uFill>
                <a:solidFill>
                  <a:srgbClr val="ffffff"/>
                </a:solidFill>
              </a:uFill>
              <a:latin typeface="Arial"/>
            </a:endParaRPr>
          </a:p>
        </p:txBody>
      </p:sp>
      <p:sp>
        <p:nvSpPr>
          <p:cNvPr id="107" name="CustomShape 2"/>
          <p:cNvSpPr/>
          <p:nvPr/>
        </p:nvSpPr>
        <p:spPr>
          <a:xfrm>
            <a:off x="365760" y="1641240"/>
            <a:ext cx="8874720" cy="1833480"/>
          </a:xfrm>
          <a:prstGeom prst="rect">
            <a:avLst/>
          </a:prstGeom>
          <a:noFill/>
          <a:ln>
            <a:noFill/>
          </a:ln>
        </p:spPr>
        <p:style>
          <a:lnRef idx="0"/>
          <a:fillRef idx="0"/>
          <a:effectRef idx="0"/>
          <a:fontRef idx="minor"/>
        </p:style>
        <p:txBody>
          <a:bodyPr lIns="90000" rIns="90000" tIns="45000" bIns="45000"/>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Times New Roman"/>
                <a:ea typeface="DejaVu Sans"/>
              </a:rPr>
              <a:t>Kebenaran Mulia tentang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DejaVu Sans"/>
              </a:rPr>
              <a:t>J</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DejaVu Sans"/>
              </a:rPr>
              <a:t>tipi dukkh</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DejaVu Sans"/>
              </a:rPr>
              <a:t>	</a:t>
            </a:r>
            <a:r>
              <a:rPr b="0" lang="en-HK" sz="1300" spc="-1" strike="noStrike">
                <a:solidFill>
                  <a:srgbClr val="000000"/>
                </a:solidFill>
                <a:uFill>
                  <a:solidFill>
                    <a:srgbClr val="ffffff"/>
                  </a:solidFill>
                </a:uFill>
                <a:latin typeface="Times New Roman"/>
                <a:ea typeface="DejaVu Sans"/>
              </a:rPr>
              <a:t>	</a:t>
            </a:r>
            <a:r>
              <a:rPr b="0" lang="en-HK" sz="1300" spc="-1" strike="noStrike">
                <a:solidFill>
                  <a:srgbClr val="000000"/>
                </a:solidFill>
                <a:uFill>
                  <a:solidFill>
                    <a:srgbClr val="ffffff"/>
                  </a:solidFill>
                </a:uFill>
                <a:latin typeface="Times New Roman"/>
                <a:ea typeface="DejaVu Sans"/>
              </a:rPr>
              <a:t>	</a:t>
            </a:r>
            <a:r>
              <a:rPr b="0" lang="en-HK" sz="1300" spc="-1" strike="noStrike">
                <a:solidFill>
                  <a:srgbClr val="000000"/>
                </a:solidFill>
                <a:uFill>
                  <a:solidFill>
                    <a:srgbClr val="ffffff"/>
                  </a:solidFill>
                </a:uFill>
                <a:latin typeface="Times New Roman"/>
                <a:ea typeface="DejaVu Sans"/>
              </a:rPr>
              <a:t>: Kelahiran adalah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DejaVu Sans"/>
              </a:rPr>
              <a:t>Jar</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DejaVu Sans"/>
              </a:rPr>
              <a:t>pi dukkh</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DejaVu Sans"/>
              </a:rPr>
              <a:t>	</a:t>
            </a:r>
            <a:r>
              <a:rPr b="0" lang="en-HK" sz="1300" spc="-1" strike="noStrike">
                <a:solidFill>
                  <a:srgbClr val="000000"/>
                </a:solidFill>
                <a:uFill>
                  <a:solidFill>
                    <a:srgbClr val="ffffff"/>
                  </a:solidFill>
                </a:uFill>
                <a:latin typeface="Times New Roman"/>
                <a:ea typeface="DejaVu Sans"/>
              </a:rPr>
              <a:t>	</a:t>
            </a:r>
            <a:r>
              <a:rPr b="0" lang="en-HK" sz="1300" spc="-1" strike="noStrike">
                <a:solidFill>
                  <a:srgbClr val="000000"/>
                </a:solidFill>
                <a:uFill>
                  <a:solidFill>
                    <a:srgbClr val="ffffff"/>
                  </a:solidFill>
                </a:uFill>
                <a:latin typeface="Times New Roman"/>
                <a:ea typeface="DejaVu Sans"/>
              </a:rPr>
              <a:t>: usia tua adalah pnderitaan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DejaVu Sans"/>
              </a:rPr>
              <a:t>Mara</a:t>
            </a:r>
            <a:r>
              <a:rPr b="0" lang="en-HK" sz="1300" spc="-1" strike="noStrike">
                <a:solidFill>
                  <a:srgbClr val="000000"/>
                </a:solidFill>
                <a:uFill>
                  <a:solidFill>
                    <a:srgbClr val="ffffff"/>
                  </a:solidFill>
                </a:uFill>
                <a:latin typeface="Times New Roman"/>
                <a:ea typeface="Georgia"/>
              </a:rPr>
              <a:t>ņampi dukkha</a:t>
            </a:r>
            <a:r>
              <a:rPr b="0" lang="en-HK" sz="1300" spc="-1" strike="noStrike">
                <a:solidFill>
                  <a:srgbClr val="000000"/>
                </a:solidFill>
                <a:uFill>
                  <a:solidFill>
                    <a:srgbClr val="ffffff"/>
                  </a:solidFill>
                </a:uFill>
                <a:latin typeface="Times New Roman"/>
                <a:ea typeface="Times New Roman"/>
              </a:rPr>
              <a:t>m̊</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 kematian adalah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Times New Roman"/>
              </a:rPr>
              <a:t>Sokapari-devadukkha-</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domanassup</a:t>
            </a:r>
            <a:r>
              <a:rPr b="0" lang="en-HK" sz="1300" spc="-1" strike="noStrike">
                <a:solidFill>
                  <a:srgbClr val="000000"/>
                </a:solidFill>
                <a:uFill>
                  <a:solidFill>
                    <a:srgbClr val="ffffff"/>
                  </a:solidFill>
                </a:uFill>
                <a:latin typeface="Times New Roman"/>
                <a:ea typeface="Georgia"/>
              </a:rPr>
              <a:t>āyāsāpi-duukkhā : Kesedihan, ratap tangis, penderitaan(jasmani),kepedihan hati, dan keputus-asaan adalah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Appiyehi sampayogo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dukkho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berkumpul dng yg tidak disenangi adalah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Piyehi vippayogo dukkho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terpisah dari yang disenangi adalah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Yampiccha</a:t>
            </a:r>
            <a:r>
              <a:rPr b="0" lang="en-HK" sz="1300" spc="-1" strike="noStrike">
                <a:solidFill>
                  <a:srgbClr val="000000"/>
                </a:solidFill>
                <a:uFill>
                  <a:solidFill>
                    <a:srgbClr val="ffffff"/>
                  </a:solidFill>
                </a:uFill>
                <a:latin typeface="Times New Roman"/>
                <a:ea typeface="Times New Roman"/>
              </a:rPr>
              <a:t>m̊ na labbhati </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tampi dukkham̊ </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 tidak mendapat apa yang diinginkan adalah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Times New Roman"/>
              </a:rPr>
              <a:t>Sa</a:t>
            </a:r>
            <a:r>
              <a:rPr b="0" lang="en-HK" sz="1300" spc="-1" strike="noStrike">
                <a:solidFill>
                  <a:srgbClr val="000000"/>
                </a:solidFill>
                <a:uFill>
                  <a:solidFill>
                    <a:srgbClr val="ffffff"/>
                  </a:solidFill>
                </a:uFill>
                <a:latin typeface="Times New Roman"/>
                <a:ea typeface="Times New Roman"/>
              </a:rPr>
              <a:t>ṅkhittena pañcup</a:t>
            </a:r>
            <a:r>
              <a:rPr b="0" lang="en-HK" sz="1300" spc="-1" strike="noStrike">
                <a:solidFill>
                  <a:srgbClr val="000000"/>
                </a:solidFill>
                <a:uFill>
                  <a:solidFill>
                    <a:srgbClr val="ffffff"/>
                  </a:solidFill>
                </a:uFill>
                <a:latin typeface="Times New Roman"/>
                <a:ea typeface="Georgia"/>
              </a:rPr>
              <a:t>ādānak-</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khandhādukkhā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penyebab kemelakatan adalah penderitaan</a:t>
            </a:r>
            <a:endParaRPr b="0" lang="en-HK" sz="1800" spc="-1" strike="noStrike">
              <a:solidFill>
                <a:srgbClr val="000000"/>
              </a:solidFill>
              <a:uFill>
                <a:solidFill>
                  <a:srgbClr val="ffffff"/>
                </a:solidFill>
              </a:uFill>
              <a:latin typeface="Times New Roman"/>
            </a:endParaRPr>
          </a:p>
          <a:p>
            <a:pPr lvl="1" marL="432000" indent="-216000">
              <a:lnSpc>
                <a:spcPct val="100000"/>
              </a:lnSpc>
              <a:buClr>
                <a:srgbClr val="000000"/>
              </a:buClr>
              <a:buSzPct val="45000"/>
              <a:buFont typeface="Wingdings" charset="2"/>
              <a:buChar char=""/>
            </a:pPr>
            <a:endParaRPr b="0" lang="en-HK" sz="1800" spc="-1" strike="noStrike">
              <a:solidFill>
                <a:srgbClr val="000000"/>
              </a:solidFill>
              <a:uFill>
                <a:solidFill>
                  <a:srgbClr val="ffffff"/>
                </a:solidFill>
              </a:uFill>
              <a:latin typeface="Times New Roman"/>
            </a:endParaRPr>
          </a:p>
        </p:txBody>
      </p:sp>
    </p:spTree>
  </p:cSld>
  <p:transition>
    <p:wipe dir="r"/>
  </p:transition>
  <p:timing>
    <p:tnLst>
      <p:par>
        <p:cTn id="216" dur="indefinite" restart="never" nodeType="tmRoot">
          <p:childTnLst>
            <p:seq>
              <p:cTn id="217"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18880" y="74880"/>
            <a:ext cx="8777880" cy="565560"/>
          </a:xfrm>
          <a:prstGeom prst="rect">
            <a:avLst/>
          </a:prstGeom>
          <a:noFill/>
          <a:ln>
            <a:noFill/>
          </a:ln>
        </p:spPr>
        <p:style>
          <a:lnRef idx="0"/>
          <a:fillRef idx="0"/>
          <a:effectRef idx="0"/>
          <a:fontRef idx="minor"/>
        </p:style>
        <p:txBody>
          <a:bodyPr lIns="90000" rIns="90000" tIns="45000" bIns="45000"/>
          <a:p>
            <a:pPr algn="ctr">
              <a:lnSpc>
                <a:spcPct val="100000"/>
              </a:lnSpc>
            </a:pPr>
            <a:r>
              <a:rPr b="0" lang="en-HK" sz="3300" spc="-1" strike="noStrike">
                <a:solidFill>
                  <a:srgbClr val="7b9899"/>
                </a:solidFill>
                <a:uFill>
                  <a:solidFill>
                    <a:srgbClr val="ffffff"/>
                  </a:solidFill>
                </a:uFill>
                <a:latin typeface="Georgia"/>
              </a:rPr>
              <a:t>Kebenaran Ariya Tentang Asal Mula Penderitaan</a:t>
            </a:r>
            <a:endParaRPr b="0" lang="en-HK" sz="1800" spc="-1" strike="noStrike">
              <a:solidFill>
                <a:srgbClr val="000000"/>
              </a:solidFill>
              <a:uFill>
                <a:solidFill>
                  <a:srgbClr val="ffffff"/>
                </a:solidFill>
              </a:uFill>
              <a:latin typeface="Arial"/>
            </a:endParaRPr>
          </a:p>
        </p:txBody>
      </p:sp>
      <p:sp>
        <p:nvSpPr>
          <p:cNvPr id="109" name="CustomShape 2"/>
          <p:cNvSpPr/>
          <p:nvPr/>
        </p:nvSpPr>
        <p:spPr>
          <a:xfrm>
            <a:off x="365760" y="1549800"/>
            <a:ext cx="8326080" cy="1833480"/>
          </a:xfrm>
          <a:prstGeom prst="rect">
            <a:avLst/>
          </a:prstGeom>
          <a:noFill/>
          <a:ln>
            <a:noFill/>
          </a:ln>
        </p:spPr>
        <p:style>
          <a:lnRef idx="0"/>
          <a:fillRef idx="0"/>
          <a:effectRef idx="0"/>
          <a:fontRef idx="minor"/>
        </p:style>
        <p:txBody>
          <a:bodyPr lIns="90000" rIns="90000" tIns="45000" bIns="45000"/>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Times New Roman"/>
              </a:rPr>
              <a:t>Į</a:t>
            </a:r>
            <a:r>
              <a:rPr b="0" lang="en-HK" sz="1300" spc="-1" strike="noStrike">
                <a:solidFill>
                  <a:srgbClr val="000000"/>
                </a:solidFill>
                <a:uFill>
                  <a:solidFill>
                    <a:srgbClr val="ffffff"/>
                  </a:solidFill>
                </a:uFill>
                <a:latin typeface="Times New Roman"/>
                <a:ea typeface="Times New Roman"/>
              </a:rPr>
              <a:t>i : </a:t>
            </a:r>
            <a:r>
              <a:rPr b="0" i="1" lang="en-HK" sz="1300" spc="-1" strike="noStrike">
                <a:solidFill>
                  <a:srgbClr val="000000"/>
                </a:solidFill>
                <a:uFill>
                  <a:solidFill>
                    <a:srgbClr val="ffffff"/>
                  </a:solidFill>
                </a:uFill>
                <a:latin typeface="Times New Roman"/>
                <a:ea typeface="Times New Roman"/>
              </a:rPr>
              <a:t>Dukkhasamudaya ariyasacca</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Times New Roman"/>
                <a:ea typeface="Times New Roman"/>
              </a:rPr>
              <a:t>Kesenangan inilah yang membuat kelahiran kembali, yang disertai dengan hawa nafsu dan kegemaran, yang menggambari objek di sana sini, berupa:</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Times New Roman"/>
              </a:rPr>
              <a:t>K</a:t>
            </a:r>
            <a:r>
              <a:rPr b="0" lang="en-HK" sz="1300" spc="-1" strike="noStrike">
                <a:solidFill>
                  <a:srgbClr val="000000"/>
                </a:solidFill>
                <a:uFill>
                  <a:solidFill>
                    <a:srgbClr val="ffffff"/>
                  </a:solidFill>
                </a:uFill>
                <a:latin typeface="Times New Roman"/>
                <a:ea typeface="Georgia"/>
              </a:rPr>
              <a:t>āmata</a:t>
            </a:r>
            <a:r>
              <a:rPr b="0" lang="en-HK" sz="1300" spc="-1" strike="noStrike">
                <a:solidFill>
                  <a:srgbClr val="000000"/>
                </a:solidFill>
                <a:uFill>
                  <a:solidFill>
                    <a:srgbClr val="ffffff"/>
                  </a:solidFill>
                </a:uFill>
                <a:latin typeface="Times New Roman"/>
                <a:ea typeface="Times New Roman"/>
              </a:rPr>
              <a:t>ṇ</a:t>
            </a:r>
            <a:r>
              <a:rPr b="0" lang="en-HK" sz="1300" spc="-1" strike="noStrike">
                <a:solidFill>
                  <a:srgbClr val="000000"/>
                </a:solidFill>
                <a:uFill>
                  <a:solidFill>
                    <a:srgbClr val="ffffff"/>
                  </a:solidFill>
                </a:uFill>
                <a:latin typeface="Times New Roman"/>
                <a:ea typeface="Georgia"/>
              </a:rPr>
              <a:t>hā</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Georgia"/>
              </a:rPr>
              <a:t>: kesenangan terhadap nafsu indrawi</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Bhavata</a:t>
            </a:r>
            <a:r>
              <a:rPr b="0" lang="en-HK" sz="1300" spc="-1" strike="noStrike">
                <a:solidFill>
                  <a:srgbClr val="000000"/>
                </a:solidFill>
                <a:uFill>
                  <a:solidFill>
                    <a:srgbClr val="ffffff"/>
                  </a:solidFill>
                </a:uFill>
                <a:latin typeface="Times New Roman"/>
                <a:ea typeface="Times New Roman"/>
              </a:rPr>
              <a:t>ṇh</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 kesenangan terhadap kemenjadian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Times New Roman"/>
              </a:rPr>
              <a:t>Vibhataṇh</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Georgia"/>
              </a:rPr>
              <a:t>	</a:t>
            </a:r>
            <a:r>
              <a:rPr b="0" lang="en-HK" sz="1300" spc="-1" strike="noStrike">
                <a:solidFill>
                  <a:srgbClr val="000000"/>
                </a:solidFill>
                <a:uFill>
                  <a:solidFill>
                    <a:srgbClr val="ffffff"/>
                  </a:solidFill>
                </a:uFill>
                <a:latin typeface="Times New Roman"/>
                <a:ea typeface="Times New Roman"/>
              </a:rPr>
              <a:t>	</a:t>
            </a:r>
            <a:r>
              <a:rPr b="0" lang="en-HK" sz="1300" spc="-1" strike="noStrike">
                <a:solidFill>
                  <a:srgbClr val="000000"/>
                </a:solidFill>
                <a:uFill>
                  <a:solidFill>
                    <a:srgbClr val="ffffff"/>
                  </a:solidFill>
                </a:uFill>
                <a:latin typeface="Times New Roman"/>
                <a:ea typeface="Times New Roman"/>
              </a:rPr>
              <a:t>: kesenangan terhadpa ketidak-menjadi</a:t>
            </a:r>
            <a:endParaRPr b="0" lang="en-HK" sz="1800" spc="-1" strike="noStrike">
              <a:solidFill>
                <a:srgbClr val="000000"/>
              </a:solidFill>
              <a:uFill>
                <a:solidFill>
                  <a:srgbClr val="ffffff"/>
                </a:solidFill>
              </a:uFill>
              <a:latin typeface="Arial"/>
            </a:endParaRPr>
          </a:p>
          <a:p>
            <a:pPr lvl="2" marL="648000" indent="-216000">
              <a:lnSpc>
                <a:spcPct val="100000"/>
              </a:lnSpc>
              <a:buClr>
                <a:srgbClr val="000000"/>
              </a:buClr>
              <a:buSzPct val="45000"/>
              <a:buFont typeface="Wingdings" charset="2"/>
              <a:buChar char=""/>
            </a:pPr>
            <a:endParaRPr b="0" lang="en-HK" sz="1800" spc="-1" strike="noStrike">
              <a:solidFill>
                <a:srgbClr val="000000"/>
              </a:solidFill>
              <a:uFill>
                <a:solidFill>
                  <a:srgbClr val="ffffff"/>
                </a:solidFill>
              </a:uFill>
              <a:latin typeface="Arial"/>
            </a:endParaRPr>
          </a:p>
          <a:p>
            <a:pPr lvl="2" marL="648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Times New Roman"/>
              </a:rPr>
              <a:t>Semua jenis dukkha dapat dimusnahkan dengan Jalan Mulia Berunsur Delapan</a:t>
            </a: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p:txBody>
      </p:sp>
    </p:spTree>
  </p:cSld>
  <p:transition>
    <p:wipe dir="r"/>
  </p:transition>
  <p:timing>
    <p:tnLst>
      <p:par>
        <p:cTn id="218" dur="indefinite" restart="never" nodeType="tmRoot">
          <p:childTnLst>
            <p:seq>
              <p:cTn id="219"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01680" y="228600"/>
            <a:ext cx="8533440" cy="757800"/>
          </a:xfrm>
          <a:prstGeom prst="rect">
            <a:avLst/>
          </a:prstGeom>
          <a:noFill/>
          <a:ln>
            <a:noFill/>
          </a:ln>
        </p:spPr>
        <p:style>
          <a:lnRef idx="0"/>
          <a:fillRef idx="0"/>
          <a:effectRef idx="0"/>
          <a:fontRef idx="minor"/>
        </p:style>
        <p:txBody>
          <a:bodyPr lIns="0" rIns="0" tIns="0" bIns="0" anchor="ctr"/>
          <a:p>
            <a:pPr algn="ctr">
              <a:lnSpc>
                <a:spcPct val="100000"/>
              </a:lnSpc>
            </a:pPr>
            <a:r>
              <a:rPr b="0" lang="en-HK" sz="3300" spc="-1" strike="noStrike">
                <a:solidFill>
                  <a:srgbClr val="7b9899"/>
                </a:solidFill>
                <a:uFill>
                  <a:solidFill>
                    <a:srgbClr val="ffffff"/>
                  </a:solidFill>
                </a:uFill>
                <a:latin typeface="Georgia"/>
                <a:ea typeface="DejaVu Sans"/>
              </a:rPr>
              <a:t>Tath</a:t>
            </a:r>
            <a:r>
              <a:rPr b="0" lang="en-HK" sz="3300" spc="-1" strike="noStrike">
                <a:solidFill>
                  <a:srgbClr val="7b9899"/>
                </a:solidFill>
                <a:uFill>
                  <a:solidFill>
                    <a:srgbClr val="ffffff"/>
                  </a:solidFill>
                </a:uFill>
                <a:latin typeface="Georgia"/>
                <a:ea typeface="Georgia"/>
              </a:rPr>
              <a:t>ā</a:t>
            </a:r>
            <a:r>
              <a:rPr b="0" lang="en-HK" sz="3300" spc="-1" strike="noStrike">
                <a:solidFill>
                  <a:srgbClr val="7b9899"/>
                </a:solidFill>
                <a:uFill>
                  <a:solidFill>
                    <a:srgbClr val="ffffff"/>
                  </a:solidFill>
                </a:uFill>
                <a:latin typeface="Georgia"/>
                <a:ea typeface="Georgia"/>
              </a:rPr>
              <a:t>gata</a:t>
            </a:r>
            <a:endParaRPr b="0" lang="en-HK" sz="1800" spc="-1" strike="noStrike">
              <a:solidFill>
                <a:srgbClr val="000000"/>
              </a:solidFill>
              <a:uFill>
                <a:solidFill>
                  <a:srgbClr val="ffffff"/>
                </a:solidFill>
              </a:uFill>
              <a:latin typeface="Arial"/>
            </a:endParaRPr>
          </a:p>
        </p:txBody>
      </p:sp>
      <p:sp>
        <p:nvSpPr>
          <p:cNvPr id="111" name="CustomShape 2"/>
          <p:cNvSpPr/>
          <p:nvPr/>
        </p:nvSpPr>
        <p:spPr>
          <a:xfrm>
            <a:off x="302040" y="1527480"/>
            <a:ext cx="8502840" cy="4872600"/>
          </a:xfrm>
          <a:prstGeom prst="rect">
            <a:avLst/>
          </a:prstGeom>
          <a:noFill/>
          <a:ln>
            <a:noFill/>
          </a:ln>
        </p:spPr>
        <p:style>
          <a:lnRef idx="0"/>
          <a:fillRef idx="0"/>
          <a:effectRef idx="0"/>
          <a:fontRef idx="minor"/>
        </p:style>
        <p:txBody>
          <a:bodyPr lIns="90000" rIns="90000" tIns="45000" bIns="45000"/>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a:p>
            <a:pPr>
              <a:lnSpc>
                <a:spcPct val="100000"/>
              </a:lnSpc>
            </a:pPr>
            <a:endParaRPr b="0" lang="en-HK" sz="1800" spc="-1" strike="noStrike">
              <a:solidFill>
                <a:srgbClr val="000000"/>
              </a:solidFill>
              <a:uFill>
                <a:solidFill>
                  <a:srgbClr val="ffffff"/>
                </a:solidFill>
              </a:uFill>
              <a:latin typeface="Arial"/>
            </a:endParaRPr>
          </a:p>
        </p:txBody>
      </p:sp>
      <p:sp>
        <p:nvSpPr>
          <p:cNvPr id="112" name="CustomShape 3"/>
          <p:cNvSpPr/>
          <p:nvPr/>
        </p:nvSpPr>
        <p:spPr>
          <a:xfrm>
            <a:off x="302040" y="1641240"/>
            <a:ext cx="8567640" cy="1833480"/>
          </a:xfrm>
          <a:prstGeom prst="rect">
            <a:avLst/>
          </a:prstGeom>
          <a:noFill/>
          <a:ln>
            <a:noFill/>
          </a:ln>
        </p:spPr>
        <p:style>
          <a:lnRef idx="0"/>
          <a:fillRef idx="0"/>
          <a:effectRef idx="0"/>
          <a:fontRef idx="minor"/>
        </p:style>
        <p:txBody>
          <a:bodyPr lIns="90000" rIns="90000" tIns="45000" bIns="45000"/>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Pada </a:t>
            </a:r>
            <a:r>
              <a:rPr b="0" lang="en-HK" sz="1300" spc="-1" strike="noStrike">
                <a:solidFill>
                  <a:srgbClr val="000000"/>
                </a:solidFill>
                <a:uFill>
                  <a:solidFill>
                    <a:srgbClr val="ffffff"/>
                  </a:solidFill>
                </a:uFill>
                <a:latin typeface="Times New Roman"/>
                <a:ea typeface="DejaVu Sans"/>
              </a:rPr>
              <a:t>Tath</a:t>
            </a:r>
            <a:r>
              <a:rPr b="0" lang="en-HK" sz="1300" spc="-1" strike="noStrike">
                <a:solidFill>
                  <a:srgbClr val="000000"/>
                </a:solidFill>
                <a:uFill>
                  <a:solidFill>
                    <a:srgbClr val="ffffff"/>
                  </a:solidFill>
                </a:uFill>
                <a:latin typeface="Times New Roman"/>
                <a:ea typeface="Georgia"/>
              </a:rPr>
              <a:t>āgata telah timbul penglihatan(cakkhu), pengetahuan(</a:t>
            </a:r>
            <a:r>
              <a:rPr b="0" lang="en-HK" sz="1300" spc="-1" strike="noStrike">
                <a:solidFill>
                  <a:srgbClr val="000000"/>
                </a:solidFill>
                <a:uFill>
                  <a:solidFill>
                    <a:srgbClr val="ffffff"/>
                  </a:solidFill>
                </a:uFill>
                <a:latin typeface="Times New Roman"/>
                <a:ea typeface="Times New Roman"/>
              </a:rPr>
              <a:t>ñ</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Times New Roman"/>
              </a:rPr>
              <a:t>ṇ</a:t>
            </a:r>
            <a:r>
              <a:rPr b="0" lang="en-HK" sz="1300" spc="-1" strike="noStrike">
                <a:solidFill>
                  <a:srgbClr val="000000"/>
                </a:solidFill>
                <a:uFill>
                  <a:solidFill>
                    <a:srgbClr val="ffffff"/>
                  </a:solidFill>
                </a:uFill>
                <a:latin typeface="Times New Roman"/>
                <a:ea typeface="Times New Roman"/>
              </a:rPr>
              <a:t>a), kebijaksanaan(pa</a:t>
            </a:r>
            <a:r>
              <a:rPr b="0" lang="en-HK" sz="1300" spc="-1" strike="noStrike">
                <a:solidFill>
                  <a:srgbClr val="000000"/>
                </a:solidFill>
                <a:uFill>
                  <a:solidFill>
                    <a:srgbClr val="ffffff"/>
                  </a:solidFill>
                </a:uFill>
                <a:latin typeface="Times New Roman"/>
                <a:ea typeface="Times New Roman"/>
              </a:rPr>
              <a:t>ññ</a:t>
            </a:r>
            <a:r>
              <a:rPr b="0" lang="en-HK" sz="1300" spc="-1" strike="noStrike">
                <a:solidFill>
                  <a:srgbClr val="000000"/>
                </a:solidFill>
                <a:uFill>
                  <a:solidFill>
                    <a:srgbClr val="ffffff"/>
                  </a:solidFill>
                </a:uFill>
                <a:latin typeface="Times New Roman"/>
                <a:ea typeface="Georgia"/>
              </a:rPr>
              <a:t>ā</a:t>
            </a:r>
            <a:r>
              <a:rPr b="0" lang="en-HK" sz="1300" spc="-1" strike="noStrike">
                <a:solidFill>
                  <a:srgbClr val="000000"/>
                </a:solidFill>
                <a:uFill>
                  <a:solidFill>
                    <a:srgbClr val="ffffff"/>
                  </a:solidFill>
                </a:uFill>
                <a:latin typeface="Times New Roman"/>
                <a:ea typeface="Times New Roman"/>
              </a:rPr>
              <a:t>), ilmu(vijj</a:t>
            </a:r>
            <a:r>
              <a:rPr b="0" lang="en-HK" sz="1300" spc="-1" strike="noStrike">
                <a:solidFill>
                  <a:srgbClr val="000000"/>
                </a:solidFill>
                <a:uFill>
                  <a:solidFill>
                    <a:srgbClr val="ffffff"/>
                  </a:solidFill>
                </a:uFill>
                <a:latin typeface="Times New Roman"/>
                <a:ea typeface="Georgia"/>
              </a:rPr>
              <a:t>ā), sinar terang(āloka),atas segala hal yang tidak pernah </a:t>
            </a:r>
            <a:r>
              <a:rPr b="0" lang="en-HK" sz="1300" spc="-1" strike="noStrike">
                <a:solidFill>
                  <a:srgbClr val="000000"/>
                </a:solidFill>
                <a:uFill>
                  <a:solidFill>
                    <a:srgbClr val="ffffff"/>
                  </a:solidFill>
                </a:uFill>
                <a:latin typeface="Times New Roman"/>
                <a:ea typeface="DejaVu Sans"/>
              </a:rPr>
              <a:t>Tath</a:t>
            </a:r>
            <a:r>
              <a:rPr b="0" lang="en-HK" sz="1300" spc="-1" strike="noStrike">
                <a:solidFill>
                  <a:srgbClr val="000000"/>
                </a:solidFill>
                <a:uFill>
                  <a:solidFill>
                    <a:srgbClr val="ffffff"/>
                  </a:solidFill>
                </a:uFill>
                <a:latin typeface="Times New Roman"/>
                <a:ea typeface="Georgia"/>
              </a:rPr>
              <a:t>āgata dengar bahwa :</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Ini adalah kebenaran mulia tentang penderitaan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penderitaan patut dikenali</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penderitaan ini telah dikenali </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Ini adalah kebenaran mulia tentang asal mula penderitaan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asal mula penderitaan ini patut dilenyapkan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asal mula penderitaan ini telah dilenyapkan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Ini adalah kebenaran mulia tentang musnahnya penderitaan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musnahnya penderitaan ini patut dicapai</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musnahnya penderitaan ini telah dicapai</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Ini adalah kebenaran mulia tentang jalan menuju musnahnya penderitaan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jalan menuju musnahnya penderitaan ini patut dikembangkan</a:t>
            </a:r>
            <a:endParaRPr b="0" lang="en-HK"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HK" sz="1300" spc="-1" strike="noStrike">
                <a:solidFill>
                  <a:srgbClr val="000000"/>
                </a:solidFill>
                <a:uFill>
                  <a:solidFill>
                    <a:srgbClr val="ffffff"/>
                  </a:solidFill>
                </a:uFill>
                <a:latin typeface="Times New Roman"/>
                <a:ea typeface="Georgia"/>
              </a:rPr>
              <a:t>Kebenaran mulia tentang jalan menuju musnahnya penderitaan ini telah dikembangkan</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Georgia"/>
                <a:ea typeface="DejaVu Sans"/>
              </a:rPr>
              <a:t>Selama pemahaman terhadap pengetahuan sebagaimana yang sebenarnya tentang Empat Kebenaran Mulia, yang terdiri dari tiga tahap dan dua belas ciri yang ada pada </a:t>
            </a:r>
            <a:r>
              <a:rPr b="0" lang="en-HK" sz="1300" spc="-1" strike="noStrike">
                <a:solidFill>
                  <a:srgbClr val="000000"/>
                </a:solidFill>
                <a:uFill>
                  <a:solidFill>
                    <a:srgbClr val="ffffff"/>
                  </a:solidFill>
                </a:uFill>
                <a:latin typeface="Times New Roman"/>
                <a:ea typeface="DejaVu Sans"/>
              </a:rPr>
              <a:t>Tath</a:t>
            </a:r>
            <a:r>
              <a:rPr b="0" lang="en-HK" sz="1300" spc="-1" strike="noStrike">
                <a:solidFill>
                  <a:srgbClr val="000000"/>
                </a:solidFill>
                <a:uFill>
                  <a:solidFill>
                    <a:srgbClr val="ffffff"/>
                  </a:solidFill>
                </a:uFill>
                <a:latin typeface="Times New Roman"/>
                <a:ea typeface="Georgia"/>
              </a:rPr>
              <a:t>āgata belum sempurna, </a:t>
            </a:r>
            <a:r>
              <a:rPr b="0" lang="en-HK" sz="1300" spc="-1" strike="noStrike">
                <a:solidFill>
                  <a:srgbClr val="000000"/>
                </a:solidFill>
                <a:uFill>
                  <a:solidFill>
                    <a:srgbClr val="ffffff"/>
                  </a:solidFill>
                </a:uFill>
                <a:latin typeface="Times New Roman"/>
                <a:ea typeface="DejaVu Sans"/>
              </a:rPr>
              <a:t>Tath</a:t>
            </a:r>
            <a:r>
              <a:rPr b="0" lang="en-HK" sz="1300" spc="-1" strike="noStrike">
                <a:solidFill>
                  <a:srgbClr val="000000"/>
                </a:solidFill>
                <a:uFill>
                  <a:solidFill>
                    <a:srgbClr val="ffffff"/>
                  </a:solidFill>
                </a:uFill>
                <a:latin typeface="Times New Roman"/>
                <a:ea typeface="Georgia"/>
              </a:rPr>
              <a:t>āgata tidak akan menyatakan diri sebagai orang yang mencapai penerangan sempurna, nan tiada bandingnya di dunia, alam dewa, alam mara, dan alam brahma, bersama dengan himpunan samana, brahmana, dewa, dan manusianya; namun jika hl itu telah sempurna, maka Dia akan menyatakannya.</a:t>
            </a:r>
            <a:endParaRPr b="0" lang="en-HK" sz="1800" spc="-1" strike="noStrike">
              <a:solidFill>
                <a:srgbClr val="000000"/>
              </a:solidFill>
              <a:uFill>
                <a:solidFill>
                  <a:srgbClr val="ffffff"/>
                </a:solidFill>
              </a:uFill>
              <a:latin typeface="Arial"/>
            </a:endParaRPr>
          </a:p>
          <a:p>
            <a:pPr marL="274320" indent="-273240">
              <a:lnSpc>
                <a:spcPct val="100000"/>
              </a:lnSpc>
              <a:buClr>
                <a:srgbClr val="d16349"/>
              </a:buClr>
              <a:buSzPct val="85000"/>
              <a:buFont typeface="Wingdings 2" charset="2"/>
              <a:buChar char=""/>
            </a:pPr>
            <a:r>
              <a:rPr b="0" lang="en-HK" sz="1300" spc="-1" strike="noStrike">
                <a:solidFill>
                  <a:srgbClr val="000000"/>
                </a:solidFill>
                <a:uFill>
                  <a:solidFill>
                    <a:srgbClr val="ffffff"/>
                  </a:solidFill>
                </a:uFill>
                <a:latin typeface="Times New Roman"/>
                <a:ea typeface="Georgia"/>
              </a:rPr>
              <a:t>Timbullah dalam diri </a:t>
            </a:r>
            <a:r>
              <a:rPr b="0" lang="en-HK" sz="1300" spc="-1" strike="noStrike">
                <a:solidFill>
                  <a:srgbClr val="000000"/>
                </a:solidFill>
                <a:uFill>
                  <a:solidFill>
                    <a:srgbClr val="ffffff"/>
                  </a:solidFill>
                </a:uFill>
                <a:latin typeface="Times New Roman"/>
                <a:ea typeface="DejaVu Sans"/>
              </a:rPr>
              <a:t>Tath</a:t>
            </a:r>
            <a:r>
              <a:rPr b="0" lang="en-HK" sz="1300" spc="-1" strike="noStrike">
                <a:solidFill>
                  <a:srgbClr val="000000"/>
                </a:solidFill>
                <a:uFill>
                  <a:solidFill>
                    <a:srgbClr val="ffffff"/>
                  </a:solidFill>
                </a:uFill>
                <a:latin typeface="Times New Roman"/>
                <a:ea typeface="Georgia"/>
              </a:rPr>
              <a:t>āgata pengetahuan dan pengertian, “Tak tergoncangkan kebebasan batin-Ku. Ini adalah ke;ahiran yang terakhir. Kini tidak ada lagi tumimbal lahir lagi.” Inilah sabda Sang Bhagava.</a:t>
            </a:r>
            <a:endParaRPr b="0" lang="en-HK" sz="1800" spc="-1" strike="noStrike">
              <a:solidFill>
                <a:srgbClr val="000000"/>
              </a:solidFill>
              <a:uFill>
                <a:solidFill>
                  <a:srgbClr val="ffffff"/>
                </a:solidFill>
              </a:uFill>
              <a:latin typeface="Arial"/>
            </a:endParaRPr>
          </a:p>
        </p:txBody>
      </p:sp>
    </p:spTree>
  </p:cSld>
  <p:transition>
    <p:wipe dir="r"/>
  </p:transition>
  <p:timing>
    <p:tnLst>
      <p:par>
        <p:cTn id="220" dur="indefinite" restart="never" nodeType="tmRoot">
          <p:childTnLst>
            <p:seq>
              <p:cTn id="221"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180</TotalTime>
  <Application>LibreOffice/5.2.2.2$Windows_x86 LibreOffice_project/8f96e87c890bf8fa77463cd4b640a2312823f3ad</Application>
  <Words>520</Words>
  <Paragraphs>96</Paragraphs>
  <Company>GARENA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2016-09-29T13:14:00Z</dcterms:created>
  <dc:creator>CLIENT-PC</dc:creator>
  <dc:description/>
  <dc:language>en-HK</dc:language>
  <cp:lastModifiedBy/>
  <dcterms:modified xsi:type="dcterms:W3CDTF">2016-10-03T21:39:14Z</dcterms:modified>
  <cp:revision>18</cp:revision>
  <dc:subject/>
  <dc:title>Khotbah Pertama Sang Buddha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GARENA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