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ukhari Script" charset="1" panose="00000500000000000000"/>
      <p:regular r:id="rId14"/>
    </p:embeddedFont>
    <p:embeddedFont>
      <p:font typeface="Open Sans Light" charset="1" panose="020B0306030504020204"/>
      <p:regular r:id="rId15"/>
    </p:embeddedFont>
    <p:embeddedFont>
      <p:font typeface="Open Sans Light Bold" charset="1" panose="020B08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Light Bold Italics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Galangpd/Aplikasi-Perpustakaan.git" TargetMode="External" Type="http://schemas.openxmlformats.org/officeDocument/2006/relationships/hyperlink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992248"/>
            <a:ext cx="6944212" cy="170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5"/>
              </a:lnSpc>
            </a:pPr>
            <a:r>
              <a:rPr lang="en-US" sz="3754">
                <a:solidFill>
                  <a:srgbClr val="F3CD74"/>
                </a:solidFill>
                <a:latin typeface="Glacial Indifference"/>
              </a:rPr>
              <a:t>Nama   : Galang Pakusadewa</a:t>
            </a:r>
          </a:p>
          <a:p>
            <a:pPr>
              <a:lnSpc>
                <a:spcPts val="4505"/>
              </a:lnSpc>
            </a:pPr>
            <a:r>
              <a:rPr lang="en-US" sz="3754">
                <a:solidFill>
                  <a:srgbClr val="F3CD74"/>
                </a:solidFill>
                <a:latin typeface="Glacial Indifference"/>
              </a:rPr>
              <a:t>NIM      : 2100018406</a:t>
            </a:r>
          </a:p>
          <a:p>
            <a:pPr>
              <a:lnSpc>
                <a:spcPts val="4505"/>
              </a:lnSpc>
            </a:pPr>
            <a:r>
              <a:rPr lang="en-US" sz="3754">
                <a:solidFill>
                  <a:srgbClr val="F3CD74"/>
                </a:solidFill>
                <a:latin typeface="Glacial Indifference"/>
              </a:rPr>
              <a:t>Kelas    : 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330681"/>
            <a:ext cx="14510230" cy="5107571"/>
            <a:chOff x="0" y="0"/>
            <a:chExt cx="19346973" cy="681009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28600"/>
              <a:ext cx="19346973" cy="221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96"/>
                </a:lnSpc>
              </a:pPr>
              <a:r>
                <a:rPr lang="en-US" sz="12096" spc="1209">
                  <a:solidFill>
                    <a:srgbClr val="F3CD74"/>
                  </a:solidFill>
                  <a:latin typeface="Glacial Indifference Bold"/>
                </a:rPr>
                <a:t>TUGAS PROYEK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36270"/>
              <a:ext cx="13811525" cy="417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80"/>
                </a:lnSpc>
              </a:pPr>
              <a:r>
                <a:rPr lang="en-US" sz="3628">
                  <a:solidFill>
                    <a:srgbClr val="5DCAD1"/>
                  </a:solidFill>
                  <a:latin typeface="Glacial Indifference"/>
                </a:rPr>
                <a:t>PEMROGRAMAN BERORIENTASI OBJEK</a:t>
              </a:r>
            </a:p>
            <a:p>
              <a:pPr>
                <a:lnSpc>
                  <a:spcPts val="5080"/>
                </a:lnSpc>
              </a:pPr>
              <a:r>
                <a:rPr lang="en-US" sz="3628">
                  <a:solidFill>
                    <a:srgbClr val="5DCAD1"/>
                  </a:solidFill>
                  <a:latin typeface="Glacial Indifference"/>
                </a:rPr>
                <a:t>APLIKASI PERPUSTAKAAN</a:t>
              </a:r>
            </a:p>
            <a:p>
              <a:pPr>
                <a:lnSpc>
                  <a:spcPts val="5080"/>
                </a:lnSpc>
              </a:pPr>
              <a:r>
                <a:rPr lang="en-US" sz="3628">
                  <a:solidFill>
                    <a:srgbClr val="5DCAD1"/>
                  </a:solidFill>
                  <a:latin typeface="Glacial Indifference"/>
                </a:rPr>
                <a:t>LINK : </a:t>
              </a:r>
              <a:r>
                <a:rPr lang="en-US" sz="3628">
                  <a:solidFill>
                    <a:srgbClr val="5DCAD1"/>
                  </a:solidFill>
                  <a:latin typeface="Glacial Indifference"/>
                  <a:hlinkClick r:id="rId2" tooltip="https://github.com/Galangpd/Aplikasi-Perpustakaan.git"/>
                </a:rPr>
                <a:t>https://github.com/Galangpd/Aplikasi-Perpustakaan.git</a:t>
              </a:r>
            </a:p>
            <a:p>
              <a:pPr>
                <a:lnSpc>
                  <a:spcPts val="50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64061" y="-2286000"/>
            <a:ext cx="6419390" cy="5547659"/>
            <a:chOff x="0" y="0"/>
            <a:chExt cx="8559187" cy="7396879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2700000">
              <a:off x="1083248" y="1083248"/>
              <a:ext cx="5230383" cy="5230383"/>
              <a:chOff x="0" y="0"/>
              <a:chExt cx="2653030" cy="265303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2245555" y="1083248"/>
              <a:ext cx="5230383" cy="5230383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4014" y="-1421741"/>
            <a:ext cx="4774340" cy="4202840"/>
            <a:chOff x="0" y="0"/>
            <a:chExt cx="6365787" cy="560378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820656" y="820656"/>
              <a:ext cx="3962476" cy="3962476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1582656" y="820656"/>
              <a:ext cx="3962476" cy="3962476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3237057" y="-1302384"/>
            <a:ext cx="10147705" cy="11481205"/>
            <a:chOff x="0" y="0"/>
            <a:chExt cx="13530274" cy="15308274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1981463" y="1981463"/>
              <a:ext cx="9567348" cy="9567348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981463" y="3759463"/>
              <a:ext cx="9567348" cy="9567348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7787" y="2389118"/>
            <a:ext cx="13409476" cy="753681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525018" y="134728"/>
            <a:ext cx="10474835" cy="192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7400" spc="740">
                <a:solidFill>
                  <a:srgbClr val="F3CD74"/>
                </a:solidFill>
                <a:latin typeface="Glacial Indifference Bold"/>
              </a:rPr>
              <a:t>SCREENSHOT CODING DI IDE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2624" y="6537091"/>
            <a:ext cx="4906252" cy="5497402"/>
            <a:chOff x="0" y="0"/>
            <a:chExt cx="6541670" cy="7329870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862800" y="0"/>
              <a:ext cx="5678870" cy="5678870"/>
              <a:chOff x="0" y="0"/>
              <a:chExt cx="2787650" cy="278765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1651000"/>
              <a:ext cx="5678870" cy="5678870"/>
              <a:chOff x="-2540" y="-2540"/>
              <a:chExt cx="6355080" cy="635508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543184" y="-1343565"/>
            <a:ext cx="3143768" cy="3309882"/>
            <a:chOff x="0" y="0"/>
            <a:chExt cx="4191691" cy="4413177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895779"/>
              <a:ext cx="3517398" cy="3517398"/>
              <a:chOff x="0" y="0"/>
              <a:chExt cx="2787650" cy="27876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74293" y="0"/>
              <a:ext cx="3517398" cy="3517398"/>
              <a:chOff x="-2540" y="-254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69581" y="1966317"/>
            <a:ext cx="14222486" cy="799376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79025" y="469619"/>
            <a:ext cx="9803599" cy="96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5399">
                <a:solidFill>
                  <a:srgbClr val="2F5972"/>
                </a:solidFill>
                <a:latin typeface="Glacial Indifference Bold"/>
              </a:rPr>
              <a:t>TAMPILAN LUARAN PROGRAM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2624" y="6537091"/>
            <a:ext cx="4906252" cy="5497402"/>
            <a:chOff x="0" y="0"/>
            <a:chExt cx="6541670" cy="7329870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862800" y="0"/>
              <a:ext cx="5678870" cy="5678870"/>
              <a:chOff x="0" y="0"/>
              <a:chExt cx="2787650" cy="278765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1651000"/>
              <a:ext cx="5678870" cy="5678870"/>
              <a:chOff x="-2540" y="-2540"/>
              <a:chExt cx="6355080" cy="635508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543184" y="-1343565"/>
            <a:ext cx="3143768" cy="3309882"/>
            <a:chOff x="0" y="0"/>
            <a:chExt cx="4191691" cy="4413177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895779"/>
              <a:ext cx="3517398" cy="3517398"/>
              <a:chOff x="0" y="0"/>
              <a:chExt cx="2787650" cy="27876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74293" y="0"/>
              <a:ext cx="3517398" cy="3517398"/>
              <a:chOff x="-2540" y="-254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37671" y="1843715"/>
            <a:ext cx="14486307" cy="81420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79025" y="469619"/>
            <a:ext cx="9803599" cy="96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5399">
                <a:solidFill>
                  <a:srgbClr val="2F5972"/>
                </a:solidFill>
                <a:latin typeface="Glacial Indifference Bold"/>
              </a:rPr>
              <a:t>TAMPILAN LUARAN PROGRAM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2624" y="6537091"/>
            <a:ext cx="4906252" cy="5497402"/>
            <a:chOff x="0" y="0"/>
            <a:chExt cx="6541670" cy="7329870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862800" y="0"/>
              <a:ext cx="5678870" cy="5678870"/>
              <a:chOff x="0" y="0"/>
              <a:chExt cx="2787650" cy="278765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1651000"/>
              <a:ext cx="5678870" cy="5678870"/>
              <a:chOff x="-2540" y="-2540"/>
              <a:chExt cx="6355080" cy="635508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543184" y="-1343565"/>
            <a:ext cx="3143768" cy="3309882"/>
            <a:chOff x="0" y="0"/>
            <a:chExt cx="4191691" cy="4413177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895779"/>
              <a:ext cx="3517398" cy="3517398"/>
              <a:chOff x="0" y="0"/>
              <a:chExt cx="2787650" cy="27876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74293" y="0"/>
              <a:ext cx="3517398" cy="3517398"/>
              <a:chOff x="-2540" y="-254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70255" y="1966317"/>
            <a:ext cx="14021138" cy="788059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79025" y="469619"/>
            <a:ext cx="9803599" cy="96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5399">
                <a:solidFill>
                  <a:srgbClr val="2F5972"/>
                </a:solidFill>
                <a:latin typeface="Glacial Indifference Bold"/>
              </a:rPr>
              <a:t>TAMPILAN LUARAN PROGRAM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47" r="0" b="247"/>
          <a:stretch>
            <a:fillRect/>
          </a:stretch>
        </p:blipFill>
        <p:spPr>
          <a:xfrm flipH="false" flipV="false" rot="0">
            <a:off x="2056745" y="1703644"/>
            <a:ext cx="14891706" cy="832844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539170" y="735311"/>
            <a:ext cx="1014952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 spc="439">
                <a:solidFill>
                  <a:srgbClr val="000000"/>
                </a:solidFill>
                <a:latin typeface="Glacial Indifference Bold"/>
              </a:rPr>
              <a:t>TAMPILAN UNGGAHAN DI GITHUB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78017" y="1843715"/>
            <a:ext cx="14531966" cy="816771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539170" y="735311"/>
            <a:ext cx="1014952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 spc="439">
                <a:solidFill>
                  <a:srgbClr val="000000"/>
                </a:solidFill>
                <a:latin typeface="Glacial Indifference Bold"/>
              </a:rPr>
              <a:t>TAMPILAN UNGGAHAN DI GITHUB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F59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98576" y="1478918"/>
            <a:ext cx="10828489" cy="7329165"/>
            <a:chOff x="0" y="0"/>
            <a:chExt cx="14437985" cy="9772219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10754" y="1000274"/>
            <a:ext cx="5048546" cy="128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420">
                <a:solidFill>
                  <a:srgbClr val="F3CD74"/>
                </a:solidFill>
                <a:latin typeface="Glacial Indifference Bold"/>
              </a:rPr>
              <a:t>POKOK</a:t>
            </a:r>
          </a:p>
          <a:p>
            <a:pPr algn="r">
              <a:lnSpc>
                <a:spcPts val="5040"/>
              </a:lnSpc>
            </a:pPr>
            <a:r>
              <a:rPr lang="en-US" sz="4200" spc="420">
                <a:solidFill>
                  <a:srgbClr val="F3CD74"/>
                </a:solidFill>
                <a:latin typeface="Glacial Indifference Bold"/>
              </a:rPr>
              <a:t>BAHASAN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91400" y="2603286"/>
            <a:ext cx="6667900" cy="448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3000">
                <a:solidFill>
                  <a:srgbClr val="5DCAD1"/>
                </a:solidFill>
                <a:latin typeface="Glacial Indifference"/>
              </a:rPr>
              <a:t>Deskripsi Aplikasi</a:t>
            </a:r>
          </a:p>
          <a:p>
            <a:pPr algn="r">
              <a:lnSpc>
                <a:spcPts val="4500"/>
              </a:lnSpc>
            </a:pPr>
            <a:r>
              <a:rPr lang="en-US" sz="3000">
                <a:solidFill>
                  <a:srgbClr val="5DCAD1"/>
                </a:solidFill>
                <a:latin typeface="Glacial Indifference"/>
              </a:rPr>
              <a:t>Fitur - fitur Aplikasi</a:t>
            </a:r>
          </a:p>
          <a:p>
            <a:pPr algn="r">
              <a:lnSpc>
                <a:spcPts val="4500"/>
              </a:lnSpc>
            </a:pPr>
            <a:r>
              <a:rPr lang="en-US" sz="3000">
                <a:solidFill>
                  <a:srgbClr val="5DCAD1"/>
                </a:solidFill>
                <a:latin typeface="Glacial Indifference"/>
              </a:rPr>
              <a:t>Alur Kerja</a:t>
            </a:r>
          </a:p>
          <a:p>
            <a:pPr algn="r">
              <a:lnSpc>
                <a:spcPts val="4499"/>
              </a:lnSpc>
            </a:pPr>
            <a:r>
              <a:rPr lang="en-US" sz="2999">
                <a:solidFill>
                  <a:srgbClr val="5DCAD1"/>
                </a:solidFill>
                <a:latin typeface="Glacial Indifference"/>
              </a:rPr>
              <a:t>Diagram Class</a:t>
            </a:r>
          </a:p>
          <a:p>
            <a:pPr algn="r">
              <a:lnSpc>
                <a:spcPts val="4499"/>
              </a:lnSpc>
            </a:pPr>
            <a:r>
              <a:rPr lang="en-US" sz="2999">
                <a:solidFill>
                  <a:srgbClr val="5DCAD1"/>
                </a:solidFill>
                <a:latin typeface="Glacial Indifference"/>
              </a:rPr>
              <a:t>Rancangan Antarmuka</a:t>
            </a:r>
          </a:p>
          <a:p>
            <a:pPr algn="r">
              <a:lnSpc>
                <a:spcPts val="4499"/>
              </a:lnSpc>
            </a:pPr>
            <a:r>
              <a:rPr lang="en-US" sz="2999">
                <a:solidFill>
                  <a:srgbClr val="5DCAD1"/>
                </a:solidFill>
                <a:latin typeface="Glacial Indifference"/>
              </a:rPr>
              <a:t>Screenshot coding di IDE</a:t>
            </a:r>
          </a:p>
          <a:p>
            <a:pPr algn="r">
              <a:lnSpc>
                <a:spcPts val="4499"/>
              </a:lnSpc>
            </a:pPr>
            <a:r>
              <a:rPr lang="en-US" sz="2999">
                <a:solidFill>
                  <a:srgbClr val="5DCAD1"/>
                </a:solidFill>
                <a:latin typeface="Glacial Indifference"/>
              </a:rPr>
              <a:t>Tampilan luaran program</a:t>
            </a:r>
          </a:p>
          <a:p>
            <a:pPr algn="r">
              <a:lnSpc>
                <a:spcPts val="4500"/>
              </a:lnSpc>
            </a:pPr>
            <a:r>
              <a:rPr lang="en-US" sz="3000">
                <a:solidFill>
                  <a:srgbClr val="5DCAD1"/>
                </a:solidFill>
                <a:latin typeface="Glacial Indifference"/>
              </a:rPr>
              <a:t>Tampilan unggahan di Github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581385" y="-3060246"/>
            <a:ext cx="11979047" cy="10692492"/>
            <a:chOff x="0" y="0"/>
            <a:chExt cx="15972062" cy="1425665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9627" y="-762000"/>
            <a:ext cx="4011838" cy="3416193"/>
            <a:chOff x="0" y="0"/>
            <a:chExt cx="5349117" cy="4554924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4554924" cy="4554924"/>
              <a:chOff x="0" y="0"/>
              <a:chExt cx="2787650" cy="278765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794194" y="0"/>
              <a:ext cx="4554924" cy="4554924"/>
              <a:chOff x="-2540" y="-2540"/>
              <a:chExt cx="6355080" cy="635508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302407" y="6974542"/>
            <a:ext cx="6668065" cy="5783850"/>
            <a:chOff x="0" y="0"/>
            <a:chExt cx="8890754" cy="7711801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1178953" y="0"/>
              <a:ext cx="7711801" cy="7711801"/>
              <a:chOff x="0" y="0"/>
              <a:chExt cx="2787650" cy="278765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7711801" cy="7711801"/>
              <a:chOff x="-2540" y="-254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5206563" y="2340697"/>
            <a:ext cx="11430400" cy="402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9"/>
              </a:lnSpc>
            </a:pPr>
            <a:r>
              <a:rPr lang="en-US" sz="3599">
                <a:solidFill>
                  <a:srgbClr val="2F5972"/>
                </a:solidFill>
                <a:latin typeface="Glacial Indifference"/>
              </a:rPr>
              <a:t> Program aplikasi yang saya buat ini adalah aplikasi perpustakaan, yang berfungsi untuk melakukan pencatatan data buku, anggota, transaksi peminjaman dan pengembalian. Bisa juga mencetak struk peminjaman buku dengan format txt.</a:t>
            </a:r>
          </a:p>
          <a:p>
            <a:pPr algn="r">
              <a:lnSpc>
                <a:spcPts val="53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635917" y="1019175"/>
            <a:ext cx="6001046" cy="64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420">
                <a:solidFill>
                  <a:srgbClr val="F5FBF9"/>
                </a:solidFill>
                <a:latin typeface="Glacial Indifference Bold"/>
              </a:rPr>
              <a:t>DESKRIPSI APLIKASI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80829" y="-2406258"/>
            <a:ext cx="6332075" cy="5629944"/>
            <a:chOff x="0" y="0"/>
            <a:chExt cx="8442767" cy="750659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1099315" y="1099315"/>
              <a:ext cx="5307962" cy="5307962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035490" y="1099315"/>
              <a:ext cx="5307962" cy="5307962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2700000">
            <a:off x="-348036" y="8481548"/>
            <a:ext cx="2779174" cy="2779174"/>
            <a:chOff x="0" y="0"/>
            <a:chExt cx="2653030" cy="265303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r="r" b="b" t="t" l="l"/>
              <a:pathLst>
                <a:path h="2654300" w="265303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grpSp>
        <p:nvGrpSpPr>
          <p:cNvPr name="Group 9" id="9"/>
          <p:cNvGrpSpPr/>
          <p:nvPr/>
        </p:nvGrpSpPr>
        <p:grpSpPr>
          <a:xfrm rot="-2700000">
            <a:off x="269559" y="8481548"/>
            <a:ext cx="2779174" cy="2779174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F5972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289512" y="4845812"/>
            <a:ext cx="17626844" cy="77683"/>
          </a:xfrm>
          <a:prstGeom prst="rect">
            <a:avLst/>
          </a:prstGeom>
          <a:solidFill>
            <a:srgbClr val="2F5972"/>
          </a:solidFill>
        </p:spPr>
      </p:sp>
      <p:sp>
        <p:nvSpPr>
          <p:cNvPr name="AutoShape 12" id="12"/>
          <p:cNvSpPr/>
          <p:nvPr/>
        </p:nvSpPr>
        <p:spPr>
          <a:xfrm rot="-2700000">
            <a:off x="1718326" y="4741779"/>
            <a:ext cx="285750" cy="285750"/>
          </a:xfrm>
          <a:prstGeom prst="rect">
            <a:avLst/>
          </a:prstGeom>
          <a:solidFill>
            <a:srgbClr val="F5FBF9"/>
          </a:solidFill>
        </p:spPr>
      </p:sp>
      <p:sp>
        <p:nvSpPr>
          <p:cNvPr name="AutoShape 13" id="13"/>
          <p:cNvSpPr/>
          <p:nvPr/>
        </p:nvSpPr>
        <p:spPr>
          <a:xfrm rot="-2700000">
            <a:off x="5152731" y="4741779"/>
            <a:ext cx="285750" cy="285750"/>
          </a:xfrm>
          <a:prstGeom prst="rect">
            <a:avLst/>
          </a:prstGeom>
          <a:solidFill>
            <a:srgbClr val="F5FBF9"/>
          </a:solidFill>
        </p:spPr>
      </p:sp>
      <p:sp>
        <p:nvSpPr>
          <p:cNvPr name="AutoShape 14" id="14"/>
          <p:cNvSpPr/>
          <p:nvPr/>
        </p:nvSpPr>
        <p:spPr>
          <a:xfrm rot="-2700000">
            <a:off x="8960059" y="4780620"/>
            <a:ext cx="285750" cy="285750"/>
          </a:xfrm>
          <a:prstGeom prst="rect">
            <a:avLst/>
          </a:prstGeom>
          <a:solidFill>
            <a:srgbClr val="F5FBF9"/>
          </a:solidFill>
        </p:spPr>
      </p:sp>
      <p:sp>
        <p:nvSpPr>
          <p:cNvPr name="AutoShape 15" id="15"/>
          <p:cNvSpPr/>
          <p:nvPr/>
        </p:nvSpPr>
        <p:spPr>
          <a:xfrm rot="-2700000">
            <a:off x="12353525" y="4780620"/>
            <a:ext cx="285750" cy="285750"/>
          </a:xfrm>
          <a:prstGeom prst="rect">
            <a:avLst/>
          </a:prstGeom>
          <a:solidFill>
            <a:srgbClr val="F5FBF9"/>
          </a:solidFill>
        </p:spPr>
      </p:sp>
      <p:sp>
        <p:nvSpPr>
          <p:cNvPr name="AutoShape 16" id="16"/>
          <p:cNvSpPr/>
          <p:nvPr/>
        </p:nvSpPr>
        <p:spPr>
          <a:xfrm rot="-2700000">
            <a:off x="15786586" y="4741779"/>
            <a:ext cx="285750" cy="285750"/>
          </a:xfrm>
          <a:prstGeom prst="rect">
            <a:avLst/>
          </a:prstGeom>
          <a:solidFill>
            <a:srgbClr val="F5FBF9"/>
          </a:solidFill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9869" y="797766"/>
            <a:ext cx="7315200" cy="1527048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114226" y="3655020"/>
            <a:ext cx="3898063" cy="1268475"/>
            <a:chOff x="0" y="0"/>
            <a:chExt cx="5197417" cy="169130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5197417" cy="117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5"/>
                </a:lnSpc>
              </a:pPr>
              <a:r>
                <a:rPr lang="en-US" sz="2946" spc="294">
                  <a:solidFill>
                    <a:srgbClr val="F5FBF9"/>
                  </a:solidFill>
                  <a:latin typeface="Glacial Indifference"/>
                </a:rPr>
                <a:t>INPUT DAN OUTPUT DATA BUKU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216110"/>
              <a:ext cx="5197417" cy="475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346575" y="5450060"/>
            <a:ext cx="3898063" cy="1268475"/>
            <a:chOff x="0" y="0"/>
            <a:chExt cx="5197417" cy="169130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9525"/>
              <a:ext cx="5197417" cy="117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5"/>
                </a:lnSpc>
              </a:pPr>
              <a:r>
                <a:rPr lang="en-US" sz="2946" spc="294">
                  <a:solidFill>
                    <a:srgbClr val="F5FBF9"/>
                  </a:solidFill>
                  <a:latin typeface="Glacial Indifference"/>
                </a:rPr>
                <a:t>INPUT DAN OUTPUT DATA ANGGOTA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216110"/>
              <a:ext cx="5197417" cy="475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91497" y="3616179"/>
            <a:ext cx="3898063" cy="1268475"/>
            <a:chOff x="0" y="0"/>
            <a:chExt cx="5197417" cy="169130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5197417" cy="117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5"/>
                </a:lnSpc>
              </a:pPr>
              <a:r>
                <a:rPr lang="en-US" sz="2946" spc="294">
                  <a:solidFill>
                    <a:srgbClr val="F5FBF9"/>
                  </a:solidFill>
                  <a:latin typeface="Glacial Indifference"/>
                </a:rPr>
                <a:t>INPUT DAN OUTPUT DATA PEMINJAMAN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216110"/>
              <a:ext cx="5197417" cy="475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547368" y="5450060"/>
            <a:ext cx="3898063" cy="1706970"/>
            <a:chOff x="0" y="0"/>
            <a:chExt cx="5197417" cy="2275961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9525"/>
              <a:ext cx="5197417" cy="17635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5"/>
                </a:lnSpc>
              </a:pPr>
              <a:r>
                <a:rPr lang="en-US" sz="2946" spc="294">
                  <a:solidFill>
                    <a:srgbClr val="F5FBF9"/>
                  </a:solidFill>
                  <a:latin typeface="Glacial Indifference"/>
                </a:rPr>
                <a:t>INPUT DAN OUTPUT DATA PENGEMBALIAN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800771"/>
              <a:ext cx="5197417" cy="475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980430" y="3662182"/>
            <a:ext cx="3898063" cy="1268475"/>
            <a:chOff x="0" y="0"/>
            <a:chExt cx="5197417" cy="16913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9525"/>
              <a:ext cx="5197417" cy="117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5"/>
                </a:lnSpc>
              </a:pPr>
              <a:r>
                <a:rPr lang="en-US" sz="2946" spc="294">
                  <a:solidFill>
                    <a:srgbClr val="F5FBF9"/>
                  </a:solidFill>
                  <a:latin typeface="Glacial Indifference"/>
                </a:rPr>
                <a:t>PRINT STRUK PEMINJAMAN .TXT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216110"/>
              <a:ext cx="5197417" cy="475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822094" y="797766"/>
            <a:ext cx="7710751" cy="2294537"/>
            <a:chOff x="0" y="0"/>
            <a:chExt cx="10281001" cy="3059383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2197815"/>
              <a:ext cx="10281001" cy="861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699"/>
                </a:lnSpc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47" y="-9525"/>
              <a:ext cx="10280854" cy="1990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03"/>
                </a:lnSpc>
              </a:pPr>
              <a:r>
                <a:rPr lang="en-US" sz="4919" spc="491">
                  <a:solidFill>
                    <a:srgbClr val="1C2143"/>
                  </a:solidFill>
                  <a:latin typeface="Glacial Indifference Bold"/>
                </a:rPr>
                <a:t>FITUR - FITUR APLIKASI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81967" y="-984922"/>
            <a:ext cx="8326610" cy="7403315"/>
            <a:chOff x="0" y="0"/>
            <a:chExt cx="11102146" cy="987108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43711" y="138400"/>
            <a:ext cx="8813081" cy="10010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41238" y="3551919"/>
            <a:ext cx="4289835" cy="229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879">
                <a:solidFill>
                  <a:srgbClr val="2F5972"/>
                </a:solidFill>
                <a:latin typeface="Glacial Indifference Bold"/>
              </a:rPr>
              <a:t>ALUR </a:t>
            </a:r>
          </a:p>
          <a:p>
            <a:pPr>
              <a:lnSpc>
                <a:spcPts val="8799"/>
              </a:lnSpc>
            </a:pPr>
            <a:r>
              <a:rPr lang="en-US" sz="8799" spc="879">
                <a:solidFill>
                  <a:srgbClr val="2F5972"/>
                </a:solidFill>
                <a:latin typeface="Glacial Indifference Bold"/>
              </a:rPr>
              <a:t>KERJA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CA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24578" y="2917111"/>
            <a:ext cx="11119402" cy="70936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94862" y="387304"/>
            <a:ext cx="8378835" cy="203186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14590" y="1286731"/>
            <a:ext cx="7739378" cy="86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 spc="650">
                <a:solidFill>
                  <a:srgbClr val="2F5972"/>
                </a:solidFill>
                <a:latin typeface="Glacial Indifference Bold"/>
              </a:rPr>
              <a:t>DIAGRAM CLASS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2700000">
            <a:off x="-1412223" y="6877593"/>
            <a:ext cx="2824445" cy="2824445"/>
            <a:chOff x="0" y="0"/>
            <a:chExt cx="2653030" cy="2653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r="r" b="b" t="t" l="l"/>
              <a:pathLst>
                <a:path h="2654300" w="265303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2700000">
            <a:off x="16913881" y="7213875"/>
            <a:ext cx="2748239" cy="2748239"/>
            <a:chOff x="0" y="0"/>
            <a:chExt cx="2653030" cy="265303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r="r" b="b" t="t" l="l"/>
              <a:pathLst>
                <a:path h="2654300" w="265303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1153934" y="5817632"/>
            <a:ext cx="2748239" cy="27482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88229" y="2182660"/>
            <a:ext cx="4338882" cy="772625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584755" y="2167263"/>
            <a:ext cx="4343501" cy="774165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546138" y="510366"/>
            <a:ext cx="9195724" cy="93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FEE283"/>
                </a:solidFill>
                <a:latin typeface="Open Sans Light Bold"/>
              </a:rPr>
              <a:t>RANCANGAN ANTARMUKA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4279209" y="1722218"/>
            <a:ext cx="9770669" cy="0"/>
          </a:xfrm>
          <a:prstGeom prst="line">
            <a:avLst/>
          </a:prstGeom>
          <a:ln cap="flat" w="66675">
            <a:solidFill>
              <a:srgbClr val="FEE28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4014" y="-1421741"/>
            <a:ext cx="4774340" cy="4202840"/>
            <a:chOff x="0" y="0"/>
            <a:chExt cx="6365787" cy="560378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820656" y="820656"/>
              <a:ext cx="3962476" cy="3962476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1582656" y="820656"/>
              <a:ext cx="3962476" cy="3962476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3237057" y="-1302384"/>
            <a:ext cx="10147705" cy="11481205"/>
            <a:chOff x="0" y="0"/>
            <a:chExt cx="13530274" cy="15308274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1981463" y="1981463"/>
              <a:ext cx="9567348" cy="9567348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981463" y="3759463"/>
              <a:ext cx="9567348" cy="9567348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55771" y="2585109"/>
            <a:ext cx="13238229" cy="744056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637469" y="133350"/>
            <a:ext cx="10474835" cy="196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 spc="750">
                <a:solidFill>
                  <a:srgbClr val="F3CD74"/>
                </a:solidFill>
                <a:latin typeface="Glacial Indifference Bold"/>
              </a:rPr>
              <a:t>SCREENSHOT CODING DI IDE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4014" y="-1421741"/>
            <a:ext cx="4774340" cy="4202840"/>
            <a:chOff x="0" y="0"/>
            <a:chExt cx="6365787" cy="560378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2700000">
              <a:off x="820656" y="820656"/>
              <a:ext cx="3962476" cy="3962476"/>
              <a:chOff x="0" y="0"/>
              <a:chExt cx="2653030" cy="26530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1582656" y="820656"/>
              <a:ext cx="3962476" cy="3962476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3237057" y="-1302384"/>
            <a:ext cx="10147705" cy="11481205"/>
            <a:chOff x="0" y="0"/>
            <a:chExt cx="13530274" cy="15308274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-2700000">
              <a:off x="1981463" y="1981463"/>
              <a:ext cx="9567348" cy="9567348"/>
              <a:chOff x="0" y="0"/>
              <a:chExt cx="2653030" cy="26530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1981463" y="3759463"/>
              <a:ext cx="9567348" cy="9567348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96239" y="2526312"/>
            <a:ext cx="13144836" cy="738807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320825" y="291432"/>
            <a:ext cx="10474835" cy="192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7400" spc="740">
                <a:solidFill>
                  <a:srgbClr val="F3CD74"/>
                </a:solidFill>
                <a:latin typeface="Glacial Indifference Bold"/>
              </a:rPr>
              <a:t>SCREENSHOT CODING DI 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DAFXEkG1hXQ</dc:identifier>
  <dcterms:modified xsi:type="dcterms:W3CDTF">2011-08-01T06:04:30Z</dcterms:modified>
  <cp:revision>1</cp:revision>
  <dc:title>TUGAS PROYEK</dc:title>
</cp:coreProperties>
</file>