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85" r:id="rId3"/>
    <p:sldId id="257" r:id="rId4"/>
    <p:sldId id="270" r:id="rId5"/>
    <p:sldId id="258" r:id="rId6"/>
    <p:sldId id="259" r:id="rId7"/>
    <p:sldId id="260" r:id="rId8"/>
    <p:sldId id="273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61" r:id="rId17"/>
    <p:sldId id="265" r:id="rId18"/>
    <p:sldId id="266" r:id="rId19"/>
    <p:sldId id="271" r:id="rId20"/>
    <p:sldId id="268" r:id="rId2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DD4DAD-CE3B-457B-9395-C1E9AABA78C8}">
  <a:tblStyle styleId="{5CDD4DAD-CE3B-457B-9395-C1E9AABA78C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E80A-24B6-4DAE-BE41-01338F8CFFEA}" type="datetimeFigureOut">
              <a:rPr lang="pt-BR" smtClean="0"/>
              <a:pPr/>
              <a:t>22/10/2018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8DF2-6BDD-4C60-8D51-734CDE2A2E5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851965204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transition spd="slow"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move.org.br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0166" y="2071678"/>
            <a:ext cx="6197255" cy="2383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>
            <a:extLst>
              <a:ext uri="{FF2B5EF4-FFF2-40B4-BE49-F238E27FC236}">
                <a16:creationId xmlns:a16="http://schemas.microsoft.com/office/drawing/2014/main" xmlns="" id="{C9DD5F3B-5B33-8B41-8D7F-9A81E3CF6003}"/>
              </a:ext>
            </a:extLst>
          </p:cNvPr>
          <p:cNvSpPr txBox="1"/>
          <p:nvPr/>
        </p:nvSpPr>
        <p:spPr>
          <a:xfrm>
            <a:off x="347445" y="980728"/>
            <a:ext cx="8488726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Estudo de Viabilidade</a:t>
            </a:r>
          </a:p>
          <a:p>
            <a:pPr algn="l"/>
            <a:endParaRPr lang="pt-BR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b="1" dirty="0" err="1" smtClean="0">
                <a:solidFill>
                  <a:srgbClr val="252525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Payback</a:t>
            </a:r>
            <a:r>
              <a:rPr lang="pt-BR" altLang="pt-BR" sz="2000" dirty="0" smtClean="0">
                <a:solidFill>
                  <a:srgbClr val="252525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2000" dirty="0" smtClean="0">
              <a:solidFill>
                <a:srgbClr val="252525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2000" dirty="0" smtClean="0"/>
              <a:t>Investimento Inicial: R$ 390.640,00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2000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2000" dirty="0" smtClean="0"/>
              <a:t>Entrada de caixa = R$10.000 ao mês = R$120.000/ingresso anual total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2000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2000" dirty="0" smtClean="0"/>
              <a:t>O retorno do investimento é obtido em </a:t>
            </a:r>
            <a:r>
              <a:rPr lang="pt-BR" sz="2000" b="1" dirty="0" smtClean="0"/>
              <a:t>3 anos</a:t>
            </a:r>
            <a:r>
              <a:rPr lang="pt-BR" sz="2000" dirty="0" smtClean="0"/>
              <a:t> e </a:t>
            </a:r>
            <a:r>
              <a:rPr lang="pt-BR" sz="2000" b="1" dirty="0" smtClean="0"/>
              <a:t>4 meses</a:t>
            </a:r>
            <a:r>
              <a:rPr lang="pt-BR" sz="2000" dirty="0" smtClean="0"/>
              <a:t>.</a:t>
            </a:r>
            <a:endParaRPr lang="pt-BR" altLang="pt-BR" sz="2000" dirty="0">
              <a:ea typeface="Times New Roman" panose="02020603050405020304" pitchFamily="18" charset="0"/>
            </a:endParaRPr>
          </a:p>
          <a:p>
            <a:endParaRPr lang="pt-BR" sz="2800" dirty="0" smtClean="0"/>
          </a:p>
          <a:p>
            <a:endParaRPr lang="pt-BR" sz="2800" dirty="0" smtClean="0"/>
          </a:p>
          <a:p>
            <a:endParaRPr lang="pt-BR" sz="28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45" y="0"/>
            <a:ext cx="2214578" cy="851761"/>
          </a:xfrm>
          <a:prstGeom prst="rect">
            <a:avLst/>
          </a:prstGeom>
        </p:spPr>
      </p:pic>
      <p:cxnSp>
        <p:nvCxnSpPr>
          <p:cNvPr id="9" name="Conector reto 8"/>
          <p:cNvCxnSpPr/>
          <p:nvPr/>
        </p:nvCxnSpPr>
        <p:spPr>
          <a:xfrm>
            <a:off x="142844" y="829862"/>
            <a:ext cx="8678768" cy="19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847" y="5229200"/>
            <a:ext cx="2233500" cy="159516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2776733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45" y="0"/>
            <a:ext cx="2214578" cy="851761"/>
          </a:xfrm>
          <a:prstGeom prst="rect">
            <a:avLst/>
          </a:prstGeom>
        </p:spPr>
      </p:pic>
      <p:cxnSp>
        <p:nvCxnSpPr>
          <p:cNvPr id="9" name="Conector reto 8"/>
          <p:cNvCxnSpPr/>
          <p:nvPr/>
        </p:nvCxnSpPr>
        <p:spPr>
          <a:xfrm>
            <a:off x="142844" y="829862"/>
            <a:ext cx="8678768" cy="19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847" y="5229200"/>
            <a:ext cx="2233500" cy="1595162"/>
          </a:xfrm>
          <a:prstGeom prst="rect">
            <a:avLst/>
          </a:prstGeom>
        </p:spPr>
      </p:pic>
      <p:graphicFrame>
        <p:nvGraphicFramePr>
          <p:cNvPr id="15" name="Tabela 14"/>
          <p:cNvGraphicFramePr>
            <a:graphicFrameLocks noGrp="1"/>
          </p:cNvGraphicFramePr>
          <p:nvPr/>
        </p:nvGraphicFramePr>
        <p:xfrm>
          <a:off x="429442" y="1178844"/>
          <a:ext cx="3978140" cy="4598625"/>
        </p:xfrm>
        <a:graphic>
          <a:graphicData uri="http://schemas.openxmlformats.org/drawingml/2006/table">
            <a:tbl>
              <a:tblPr/>
              <a:tblGrid>
                <a:gridCol w="795628"/>
                <a:gridCol w="795628"/>
                <a:gridCol w="795628"/>
                <a:gridCol w="795628"/>
                <a:gridCol w="795628"/>
              </a:tblGrid>
              <a:tr h="243195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Investimentos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Retornos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Fluxo de Caixa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Caixa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</a:tr>
              <a:tr h="145181"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Mes 1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394.640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-384.640,00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-384.640,00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C7C3"/>
                    </a:solidFill>
                  </a:tcPr>
                </a:tc>
              </a:tr>
              <a:tr h="145181"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Mes 2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-374.640,00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C7C3"/>
                    </a:solidFill>
                  </a:tcPr>
                </a:tc>
              </a:tr>
              <a:tr h="145181"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Mes 3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-364.640,00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C7C3"/>
                    </a:solidFill>
                  </a:tcPr>
                </a:tc>
              </a:tr>
              <a:tr h="145181"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Mes 4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-354.640,00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C7C3"/>
                    </a:solidFill>
                  </a:tcPr>
                </a:tc>
              </a:tr>
              <a:tr h="145181"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Mes 5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-344.640,00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C7C3"/>
                    </a:solidFill>
                  </a:tcPr>
                </a:tc>
              </a:tr>
              <a:tr h="145181"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Mes 6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-334.640,00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C7C3"/>
                    </a:solidFill>
                  </a:tcPr>
                </a:tc>
              </a:tr>
              <a:tr h="145181"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Mes 7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-324.640,00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C7C3"/>
                    </a:solidFill>
                  </a:tcPr>
                </a:tc>
              </a:tr>
              <a:tr h="145181"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Mes 8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-314.640,00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C7C3"/>
                    </a:solidFill>
                  </a:tcPr>
                </a:tc>
              </a:tr>
              <a:tr h="145181"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Mes 9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-304.640,00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C7C3"/>
                    </a:solidFill>
                  </a:tcPr>
                </a:tc>
              </a:tr>
              <a:tr h="145181"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Mes 10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-294.640,00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C7C3"/>
                    </a:solidFill>
                  </a:tcPr>
                </a:tc>
              </a:tr>
              <a:tr h="145181"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Mes 11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-284.640,00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C7C3"/>
                    </a:solidFill>
                  </a:tcPr>
                </a:tc>
              </a:tr>
              <a:tr h="145181"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Mes 12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-274.640,00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C7C3"/>
                    </a:solidFill>
                  </a:tcPr>
                </a:tc>
              </a:tr>
              <a:tr h="145181"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Mes 13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-264.640,00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C7C3"/>
                    </a:solidFill>
                  </a:tcPr>
                </a:tc>
              </a:tr>
              <a:tr h="145181"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Mes 14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-254.640,00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C7C3"/>
                    </a:solidFill>
                  </a:tcPr>
                </a:tc>
              </a:tr>
              <a:tr h="145181"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Mes 15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-244.640,00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C7C3"/>
                    </a:solidFill>
                  </a:tcPr>
                </a:tc>
              </a:tr>
              <a:tr h="145181"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Mes 16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-234.640,00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C7C3"/>
                    </a:solidFill>
                  </a:tcPr>
                </a:tc>
              </a:tr>
              <a:tr h="145181"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Mes 17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-224.640,00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C7C3"/>
                    </a:solidFill>
                  </a:tcPr>
                </a:tc>
              </a:tr>
              <a:tr h="145181"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Mes 18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-214.640,00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C7C3"/>
                    </a:solidFill>
                  </a:tcPr>
                </a:tc>
              </a:tr>
              <a:tr h="145181"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Mes 19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-204.640,00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C7C3"/>
                    </a:solidFill>
                  </a:tcPr>
                </a:tc>
              </a:tr>
              <a:tr h="145181"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Mes 20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-194.640,00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C7C3"/>
                    </a:solidFill>
                  </a:tcPr>
                </a:tc>
              </a:tr>
              <a:tr h="145181"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Mes 21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-184.640,00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C7C3"/>
                    </a:solidFill>
                  </a:tcPr>
                </a:tc>
              </a:tr>
              <a:tr h="145181"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Mes 22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-174.640,00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C7C3"/>
                    </a:solidFill>
                  </a:tcPr>
                </a:tc>
              </a:tr>
              <a:tr h="145181"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Mes 23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-164.640,00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C7C3"/>
                    </a:solidFill>
                  </a:tcPr>
                </a:tc>
              </a:tr>
              <a:tr h="145181"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Mes 24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-154.640,00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C7C3"/>
                    </a:solidFill>
                  </a:tcPr>
                </a:tc>
              </a:tr>
              <a:tr h="145181"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Mes 25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-144.640,00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C7C3"/>
                    </a:solidFill>
                  </a:tcPr>
                </a:tc>
              </a:tr>
              <a:tr h="145181"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Mes 26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-134.640,00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C7C3"/>
                    </a:solidFill>
                  </a:tcPr>
                </a:tc>
              </a:tr>
              <a:tr h="145181"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Mes 27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-124.640,00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C7C3"/>
                    </a:solidFill>
                  </a:tcPr>
                </a:tc>
              </a:tr>
              <a:tr h="145181"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Mes 28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-114.640,00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C7C3"/>
                    </a:solidFill>
                  </a:tcPr>
                </a:tc>
              </a:tr>
              <a:tr h="145181"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Mes 29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-104.640,00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C7C3"/>
                    </a:solidFill>
                  </a:tcPr>
                </a:tc>
              </a:tr>
              <a:tr h="145181"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Mes 30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-94.640,00</a:t>
                      </a:r>
                    </a:p>
                  </a:txBody>
                  <a:tcPr marL="6243" marR="6243" marT="62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C7C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ela 15"/>
          <p:cNvGraphicFramePr>
            <a:graphicFrameLocks noGrp="1"/>
          </p:cNvGraphicFramePr>
          <p:nvPr/>
        </p:nvGraphicFramePr>
        <p:xfrm>
          <a:off x="4643438" y="1643050"/>
          <a:ext cx="3786215" cy="4500590"/>
        </p:xfrm>
        <a:graphic>
          <a:graphicData uri="http://schemas.openxmlformats.org/drawingml/2006/table">
            <a:tbl>
              <a:tblPr/>
              <a:tblGrid>
                <a:gridCol w="757243"/>
                <a:gridCol w="757243"/>
                <a:gridCol w="757243"/>
                <a:gridCol w="757243"/>
                <a:gridCol w="757243"/>
              </a:tblGrid>
              <a:tr h="138176"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1" i="0" u="none" strike="noStrike" dirty="0" err="1">
                          <a:solidFill>
                            <a:srgbClr val="FFFFFF"/>
                          </a:solidFill>
                          <a:latin typeface="Arial"/>
                        </a:rPr>
                        <a:t>Mes</a:t>
                      </a:r>
                      <a:r>
                        <a:rPr lang="pt-BR" sz="6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 31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-84.640,00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C7C3"/>
                    </a:solidFill>
                  </a:tcPr>
                </a:tc>
              </a:tr>
              <a:tr h="138176"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Mes 32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-74.640,00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C7C3"/>
                    </a:solidFill>
                  </a:tcPr>
                </a:tc>
              </a:tr>
              <a:tr h="138176"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Mes 33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-64.640,00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C7C3"/>
                    </a:solidFill>
                  </a:tcPr>
                </a:tc>
              </a:tr>
              <a:tr h="138176"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Mes 34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-54.640,00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C7C3"/>
                    </a:solidFill>
                  </a:tcPr>
                </a:tc>
              </a:tr>
              <a:tr h="138176"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Mes 35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-44.640,00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C7C3"/>
                    </a:solidFill>
                  </a:tcPr>
                </a:tc>
              </a:tr>
              <a:tr h="138176"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Mes 36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-34.640,00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C7C3"/>
                    </a:solidFill>
                  </a:tcPr>
                </a:tc>
              </a:tr>
              <a:tr h="138176"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Mes 37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-24.640,00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C7C3"/>
                    </a:solidFill>
                  </a:tcPr>
                </a:tc>
              </a:tr>
              <a:tr h="138176"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Mes 38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-14.640,00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C7C3"/>
                    </a:solidFill>
                  </a:tcPr>
                </a:tc>
              </a:tr>
              <a:tr h="138176"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Mes 39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-4.640,00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C7C3"/>
                    </a:solidFill>
                  </a:tcPr>
                </a:tc>
              </a:tr>
              <a:tr h="138176"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Mes 40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5.360,00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E1CD"/>
                    </a:solidFill>
                  </a:tcPr>
                </a:tc>
              </a:tr>
              <a:tr h="138176"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Mes 41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15.360,00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E1CD"/>
                    </a:solidFill>
                  </a:tcPr>
                </a:tc>
              </a:tr>
              <a:tr h="138176"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Mes 42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25.360,00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E1CD"/>
                    </a:solidFill>
                  </a:tcPr>
                </a:tc>
              </a:tr>
              <a:tr h="138176"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Mes 43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35.360,00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E1CD"/>
                    </a:solidFill>
                  </a:tcPr>
                </a:tc>
              </a:tr>
              <a:tr h="138176"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Mes 44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45.360,00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E1CD"/>
                    </a:solidFill>
                  </a:tcPr>
                </a:tc>
              </a:tr>
              <a:tr h="138176"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Mes 45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55.360,00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E1CD"/>
                    </a:solidFill>
                  </a:tcPr>
                </a:tc>
              </a:tr>
              <a:tr h="138176"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Mes 46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65.360,00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E1CD"/>
                    </a:solidFill>
                  </a:tcPr>
                </a:tc>
              </a:tr>
              <a:tr h="138176"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Mes 47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75.360,00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E1CD"/>
                    </a:solidFill>
                  </a:tcPr>
                </a:tc>
              </a:tr>
              <a:tr h="138176"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Mes 48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85.360,00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E1CD"/>
                    </a:solidFill>
                  </a:tcPr>
                </a:tc>
              </a:tr>
              <a:tr h="138176"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Mes 49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95.360,00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E1CD"/>
                    </a:solidFill>
                  </a:tcPr>
                </a:tc>
              </a:tr>
              <a:tr h="138176"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Mes 50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105.360,00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E1CD"/>
                    </a:solidFill>
                  </a:tcPr>
                </a:tc>
              </a:tr>
              <a:tr h="138176"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Mes 51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115.360,00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E1CD"/>
                    </a:solidFill>
                  </a:tcPr>
                </a:tc>
              </a:tr>
              <a:tr h="138176"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Mes 52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125.360,00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E1CD"/>
                    </a:solidFill>
                  </a:tcPr>
                </a:tc>
              </a:tr>
              <a:tr h="138176"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Mes 53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135.360,00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E1CD"/>
                    </a:solidFill>
                  </a:tcPr>
                </a:tc>
              </a:tr>
              <a:tr h="138176"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Mes 54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145.360,00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E1CD"/>
                    </a:solidFill>
                  </a:tcPr>
                </a:tc>
              </a:tr>
              <a:tr h="138176"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Mes 55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155.360,00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E1CD"/>
                    </a:solidFill>
                  </a:tcPr>
                </a:tc>
              </a:tr>
              <a:tr h="138176"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Mes 56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165.360,00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E1CD"/>
                    </a:solidFill>
                  </a:tcPr>
                </a:tc>
              </a:tr>
              <a:tr h="138176"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Mes 57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175.360,00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E1CD"/>
                    </a:solidFill>
                  </a:tcPr>
                </a:tc>
              </a:tr>
              <a:tr h="138176"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Mes 58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185.360,00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E1CD"/>
                    </a:solidFill>
                  </a:tcPr>
                </a:tc>
              </a:tr>
              <a:tr h="138176"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Mes 59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195.360,00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E1CD"/>
                    </a:solidFill>
                  </a:tcPr>
                </a:tc>
              </a:tr>
              <a:tr h="138176"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Mes 60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10.000,00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205.360,00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E1CD"/>
                    </a:solidFill>
                  </a:tcPr>
                </a:tc>
              </a:tr>
              <a:tr h="138176"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1" i="0" u="none" strike="noStrike">
                          <a:solidFill>
                            <a:srgbClr val="4C4646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7134"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1" i="0" u="none" strike="noStrike">
                          <a:solidFill>
                            <a:srgbClr val="4C4646"/>
                          </a:solidFill>
                          <a:latin typeface="Arial"/>
                        </a:rPr>
                        <a:t>GASTO TOTAL: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394.640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5942" marR="5942" marT="59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52776733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45" y="0"/>
            <a:ext cx="2214578" cy="851761"/>
          </a:xfrm>
          <a:prstGeom prst="rect">
            <a:avLst/>
          </a:prstGeom>
        </p:spPr>
      </p:pic>
      <p:cxnSp>
        <p:nvCxnSpPr>
          <p:cNvPr id="5" name="Conector reto 4"/>
          <p:cNvCxnSpPr/>
          <p:nvPr/>
        </p:nvCxnSpPr>
        <p:spPr>
          <a:xfrm>
            <a:off x="142844" y="829862"/>
            <a:ext cx="8678768" cy="19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C9DD5F3B-5B33-8B41-8D7F-9A81E3CF6003}"/>
              </a:ext>
            </a:extLst>
          </p:cNvPr>
          <p:cNvSpPr txBox="1"/>
          <p:nvPr/>
        </p:nvSpPr>
        <p:spPr>
          <a:xfrm>
            <a:off x="285720" y="1071546"/>
            <a:ext cx="718051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Visão geral do projeto</a:t>
            </a:r>
          </a:p>
          <a:p>
            <a:pPr algn="l"/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Data prevista de inicio: 11/09/2017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Data prevista de conclusão: 11/09/2018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800" dirty="0"/>
          </a:p>
          <a:p>
            <a:pPr algn="l"/>
            <a:endParaRPr lang="pt-BR" sz="2800" dirty="0"/>
          </a:p>
          <a:p>
            <a:pPr algn="l"/>
            <a:endParaRPr lang="pt-BR" sz="2800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500" y="5143512"/>
            <a:ext cx="2233500" cy="1714488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 l="2458" t="18320" r="34893" b="60314"/>
          <a:stretch>
            <a:fillRect/>
          </a:stretch>
        </p:blipFill>
        <p:spPr bwMode="auto">
          <a:xfrm>
            <a:off x="0" y="3071810"/>
            <a:ext cx="9144000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>
            <a:extLst>
              <a:ext uri="{FF2B5EF4-FFF2-40B4-BE49-F238E27FC236}">
                <a16:creationId xmlns:a16="http://schemas.microsoft.com/office/drawing/2014/main" xmlns="" id="{C9DD5F3B-5B33-8B41-8D7F-9A81E3CF6003}"/>
              </a:ext>
            </a:extLst>
          </p:cNvPr>
          <p:cNvSpPr txBox="1"/>
          <p:nvPr/>
        </p:nvSpPr>
        <p:spPr>
          <a:xfrm>
            <a:off x="142844" y="1000108"/>
            <a:ext cx="7180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Fase 1,2 e 3 – Cascata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45" y="0"/>
            <a:ext cx="2214578" cy="851761"/>
          </a:xfrm>
          <a:prstGeom prst="rect">
            <a:avLst/>
          </a:prstGeom>
        </p:spPr>
      </p:pic>
      <p:cxnSp>
        <p:nvCxnSpPr>
          <p:cNvPr id="9" name="Conector reto 8"/>
          <p:cNvCxnSpPr/>
          <p:nvPr/>
        </p:nvCxnSpPr>
        <p:spPr>
          <a:xfrm>
            <a:off x="142844" y="829862"/>
            <a:ext cx="8678768" cy="19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500" y="5143512"/>
            <a:ext cx="2233500" cy="1714488"/>
          </a:xfrm>
          <a:prstGeom prst="rect">
            <a:avLst/>
          </a:prstGeom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/>
          <a:srcRect l="2458" t="18320" r="20231" b="24951"/>
          <a:stretch>
            <a:fillRect/>
          </a:stretch>
        </p:blipFill>
        <p:spPr bwMode="auto">
          <a:xfrm>
            <a:off x="0" y="1428736"/>
            <a:ext cx="9144000" cy="4286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xmlns="" id="{C9DD5F3B-5B33-8B41-8D7F-9A81E3CF6003}"/>
              </a:ext>
            </a:extLst>
          </p:cNvPr>
          <p:cNvSpPr txBox="1"/>
          <p:nvPr/>
        </p:nvSpPr>
        <p:spPr>
          <a:xfrm>
            <a:off x="0" y="5785329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/>
            <a:r>
              <a:rPr lang="pt-BR" dirty="0" smtClean="0"/>
              <a:t>Após a entrega do dia 13/12/17 teremos um recesso de 22 dias;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425313600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>
            <a:extLst>
              <a:ext uri="{FF2B5EF4-FFF2-40B4-BE49-F238E27FC236}">
                <a16:creationId xmlns:a16="http://schemas.microsoft.com/office/drawing/2014/main" xmlns="" id="{C9DD5F3B-5B33-8B41-8D7F-9A81E3CF6003}"/>
              </a:ext>
            </a:extLst>
          </p:cNvPr>
          <p:cNvSpPr txBox="1"/>
          <p:nvPr/>
        </p:nvSpPr>
        <p:spPr>
          <a:xfrm>
            <a:off x="142844" y="1000108"/>
            <a:ext cx="7180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Fase 4 – Incremental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45" y="0"/>
            <a:ext cx="2214578" cy="851761"/>
          </a:xfrm>
          <a:prstGeom prst="rect">
            <a:avLst/>
          </a:prstGeom>
        </p:spPr>
      </p:pic>
      <p:cxnSp>
        <p:nvCxnSpPr>
          <p:cNvPr id="9" name="Conector reto 8"/>
          <p:cNvCxnSpPr/>
          <p:nvPr/>
        </p:nvCxnSpPr>
        <p:spPr>
          <a:xfrm>
            <a:off x="142844" y="829862"/>
            <a:ext cx="8678768" cy="19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500" y="5143512"/>
            <a:ext cx="2233500" cy="1714488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xmlns="" id="{C9DD5F3B-5B33-8B41-8D7F-9A81E3CF6003}"/>
              </a:ext>
            </a:extLst>
          </p:cNvPr>
          <p:cNvSpPr txBox="1"/>
          <p:nvPr/>
        </p:nvSpPr>
        <p:spPr>
          <a:xfrm>
            <a:off x="152400" y="6318729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/>
            <a:r>
              <a:rPr lang="pt-BR" dirty="0" smtClean="0"/>
              <a:t>Após a entrega do dia 27/06/18 teremos um recesso de 22 dias;</a:t>
            </a:r>
            <a:endParaRPr lang="pt-B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 l="1777" t="18419" r="29354" b="14538"/>
          <a:stretch>
            <a:fillRect/>
          </a:stretch>
        </p:blipFill>
        <p:spPr bwMode="auto">
          <a:xfrm>
            <a:off x="0" y="1344854"/>
            <a:ext cx="9144000" cy="4949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25313600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>
            <a:extLst>
              <a:ext uri="{FF2B5EF4-FFF2-40B4-BE49-F238E27FC236}">
                <a16:creationId xmlns:a16="http://schemas.microsoft.com/office/drawing/2014/main" xmlns="" id="{C9DD5F3B-5B33-8B41-8D7F-9A81E3CF6003}"/>
              </a:ext>
            </a:extLst>
          </p:cNvPr>
          <p:cNvSpPr txBox="1"/>
          <p:nvPr/>
        </p:nvSpPr>
        <p:spPr>
          <a:xfrm>
            <a:off x="142844" y="1000108"/>
            <a:ext cx="7180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Fase 5 – Incremental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45" y="0"/>
            <a:ext cx="2214578" cy="851761"/>
          </a:xfrm>
          <a:prstGeom prst="rect">
            <a:avLst/>
          </a:prstGeom>
        </p:spPr>
      </p:pic>
      <p:cxnSp>
        <p:nvCxnSpPr>
          <p:cNvPr id="9" name="Conector reto 8"/>
          <p:cNvCxnSpPr/>
          <p:nvPr/>
        </p:nvCxnSpPr>
        <p:spPr>
          <a:xfrm>
            <a:off x="142844" y="829862"/>
            <a:ext cx="8678768" cy="19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500" y="5143512"/>
            <a:ext cx="2233500" cy="1714488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xmlns="" id="{C9DD5F3B-5B33-8B41-8D7F-9A81E3CF6003}"/>
              </a:ext>
            </a:extLst>
          </p:cNvPr>
          <p:cNvSpPr txBox="1"/>
          <p:nvPr/>
        </p:nvSpPr>
        <p:spPr>
          <a:xfrm>
            <a:off x="152400" y="6318729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/>
            <a:r>
              <a:rPr lang="pt-BR" dirty="0" smtClean="0"/>
              <a:t>Após a entrega do dia 27/06/18 teremos um recesso de 22 dias;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 l="1777" t="17682" r="24022" b="29273"/>
          <a:stretch>
            <a:fillRect/>
          </a:stretch>
        </p:blipFill>
        <p:spPr bwMode="auto">
          <a:xfrm>
            <a:off x="0" y="1571612"/>
            <a:ext cx="9144000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25313600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2845" y="0"/>
            <a:ext cx="2214578" cy="8517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" name="Google Shape;126;p18"/>
          <p:cNvCxnSpPr/>
          <p:nvPr/>
        </p:nvCxnSpPr>
        <p:spPr>
          <a:xfrm>
            <a:off x="142844" y="829862"/>
            <a:ext cx="8678768" cy="1938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7" name="Google Shape;127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10500" y="5143512"/>
            <a:ext cx="2233500" cy="1714488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/>
          <p:nvPr/>
        </p:nvSpPr>
        <p:spPr>
          <a:xfrm>
            <a:off x="142844" y="1043032"/>
            <a:ext cx="8318728" cy="2154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Análise SWOT: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9" name="Google Shape;129;p18"/>
          <p:cNvGraphicFramePr/>
          <p:nvPr/>
        </p:nvGraphicFramePr>
        <p:xfrm>
          <a:off x="554092" y="1719279"/>
          <a:ext cx="8035800" cy="4270175"/>
        </p:xfrm>
        <a:graphic>
          <a:graphicData uri="http://schemas.openxmlformats.org/drawingml/2006/table">
            <a:tbl>
              <a:tblPr firstRow="1" firstCol="1" bandRow="1">
                <a:noFill/>
                <a:tableStyleId>{5CDD4DAD-CE3B-457B-9395-C1E9AABA78C8}</a:tableStyleId>
              </a:tblPr>
              <a:tblGrid>
                <a:gridCol w="1248425"/>
                <a:gridCol w="2770425"/>
                <a:gridCol w="3021475"/>
                <a:gridCol w="995475"/>
              </a:tblGrid>
              <a:tr h="1866725">
                <a:tc>
                  <a:txBody>
                    <a:bodyPr/>
                    <a:lstStyle/>
                    <a:p>
                      <a:pPr marL="71755" marR="71755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/>
                        <a:t>Pontos Fortes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Noto Sans Symbols"/>
                        <a:buChar char="∙"/>
                      </a:pPr>
                      <a:r>
                        <a:rPr lang="pt-BR" sz="1100" u="none" strike="noStrike" cap="none"/>
                        <a:t>Acompanhamento dos alunos através de alertas via SMS e E-mail para os responsáveis.</a:t>
                      </a:r>
                      <a:endParaRPr/>
                    </a:p>
                    <a:p>
                      <a:pPr marL="342900" marR="0" lvl="0" indent="-3429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Noto Sans Symbols"/>
                        <a:buChar char="∙"/>
                      </a:pPr>
                      <a:r>
                        <a:rPr lang="pt-BR" sz="1100" u="none" strike="noStrike" cap="none"/>
                        <a:t>Gestão de usuários do serviço;</a:t>
                      </a:r>
                      <a:endParaRPr/>
                    </a:p>
                    <a:p>
                      <a:pPr marL="342900" marR="0" lvl="0" indent="-3429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Noto Sans Symbols"/>
                        <a:buChar char="∙"/>
                      </a:pPr>
                      <a:r>
                        <a:rPr lang="pt-BR" sz="1100" u="none" strike="noStrike" cap="none"/>
                        <a:t>Gestão de vagas. </a:t>
                      </a:r>
                      <a:endParaRPr/>
                    </a:p>
                    <a:p>
                      <a:pPr marL="45720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/>
                        <a:t> </a:t>
                      </a:r>
                      <a:endParaRPr/>
                    </a:p>
                    <a:p>
                      <a:pPr marL="45720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Noto Sans Symbols"/>
                        <a:buChar char="∙"/>
                      </a:pPr>
                      <a:r>
                        <a:rPr lang="pt-BR" sz="1100" u="none" strike="noStrike" cap="none"/>
                        <a:t>Não customizável para ONG’s de setores diferentes.</a:t>
                      </a:r>
                      <a:endParaRPr/>
                    </a:p>
                    <a:p>
                      <a:pPr marL="45720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/>
                        <a:t> </a:t>
                      </a:r>
                      <a:endParaRPr/>
                    </a:p>
                    <a:p>
                      <a:pPr marL="45720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71755" marR="71755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/>
                        <a:t>Pontos Fracos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</a:tr>
              <a:tr h="2403450">
                <a:tc>
                  <a:txBody>
                    <a:bodyPr/>
                    <a:lstStyle/>
                    <a:p>
                      <a:pPr marL="71755" marR="71755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/>
                        <a:t>Oportunidades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Noto Sans Symbols"/>
                        <a:buChar char="∙"/>
                      </a:pPr>
                      <a:r>
                        <a:rPr lang="pt-BR" sz="1100" u="none" strike="noStrike" cap="none"/>
                        <a:t>Integração sistêmica com outras filiais da ONG;</a:t>
                      </a:r>
                      <a:endParaRPr/>
                    </a:p>
                    <a:p>
                      <a:pPr marL="342900" marR="0" lvl="0" indent="-3429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Noto Sans Symbols"/>
                        <a:buChar char="∙"/>
                      </a:pPr>
                      <a:r>
                        <a:rPr lang="pt-BR" sz="1100" u="none" strike="noStrike" cap="none"/>
                        <a:t>Conexão com o Sistema da Prefeitura/Empresas Parceiras.</a:t>
                      </a:r>
                      <a:endParaRPr/>
                    </a:p>
                    <a:p>
                      <a:pPr marL="342900" marR="0" lvl="0" indent="-3429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Noto Sans Symbols"/>
                        <a:buChar char="∙"/>
                      </a:pPr>
                      <a:r>
                        <a:rPr lang="pt-BR" sz="1100" u="none" strike="noStrike" cap="none"/>
                        <a:t>Inclusão de outros serviços;</a:t>
                      </a:r>
                      <a:endParaRPr/>
                    </a:p>
                    <a:p>
                      <a:pPr marL="342900" marR="0" lvl="0" indent="-3429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Noto Sans Symbols"/>
                        <a:buChar char="∙"/>
                      </a:pPr>
                      <a:r>
                        <a:rPr lang="pt-BR" sz="1100" u="none" strike="noStrike" cap="none"/>
                        <a:t>Controle de atividades complementares, como as recreativas.</a:t>
                      </a:r>
                      <a:endParaRPr/>
                    </a:p>
                    <a:p>
                      <a:pPr marL="45720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Noto Sans Symbols"/>
                        <a:buChar char="∙"/>
                      </a:pPr>
                      <a:r>
                        <a:rPr lang="pt-BR" sz="1100" u="none" strike="noStrike" cap="none"/>
                        <a:t>Risco do Sistema se tornar obsoleto e não atender as necessidades da ONG.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71755" marR="71755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/>
                        <a:t>Ameaças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</a:tr>
            </a:tbl>
          </a:graphicData>
        </a:graphic>
      </p:graphicFrame>
    </p:spTree>
  </p:cSld>
  <p:clrMapOvr>
    <a:masterClrMapping/>
  </p:clrMapOvr>
  <p:transition spd="slow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2845" y="0"/>
            <a:ext cx="2214578" cy="8517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Google Shape;159;p22"/>
          <p:cNvCxnSpPr/>
          <p:nvPr/>
        </p:nvCxnSpPr>
        <p:spPr>
          <a:xfrm>
            <a:off x="142844" y="829862"/>
            <a:ext cx="8678768" cy="1938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0" name="Google Shape;160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10500" y="5143512"/>
            <a:ext cx="2233500" cy="1714488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2"/>
          <p:cNvSpPr txBox="1"/>
          <p:nvPr/>
        </p:nvSpPr>
        <p:spPr>
          <a:xfrm>
            <a:off x="142844" y="1043032"/>
            <a:ext cx="8318728" cy="1985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MVP: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2"/>
          <p:cNvSpPr/>
          <p:nvPr/>
        </p:nvSpPr>
        <p:spPr>
          <a:xfrm>
            <a:off x="3009900" y="2338388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3" name="Google Shape;163;p22"/>
          <p:cNvGraphicFramePr/>
          <p:nvPr/>
        </p:nvGraphicFramePr>
        <p:xfrm>
          <a:off x="1043608" y="1844824"/>
          <a:ext cx="6696725" cy="3802150"/>
        </p:xfrm>
        <a:graphic>
          <a:graphicData uri="http://schemas.openxmlformats.org/drawingml/2006/table">
            <a:tbl>
              <a:tblPr firstRow="1" firstCol="1" bandRow="1">
                <a:noFill/>
                <a:tableStyleId>{5CDD4DAD-CE3B-457B-9395-C1E9AABA78C8}</a:tableStyleId>
              </a:tblPr>
              <a:tblGrid>
                <a:gridCol w="1578900"/>
                <a:gridCol w="5117825"/>
              </a:tblGrid>
              <a:tr h="34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MVP</a:t>
                      </a:r>
                      <a:endParaRPr/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0" marR="44450" marT="0" marB="0" anchor="b"/>
                </a:tc>
              </a:tr>
              <a:tr h="34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/>
                        <a:t>1° Entrega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/>
                        <a:t>Tela consulta de Alunos.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0" marR="44450" marT="0" marB="0" anchor="b"/>
                </a:tc>
              </a:tr>
              <a:tr h="34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/>
                        <a:t>2° Entrega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/>
                        <a:t>Cadastro de Alunos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0" marR="44450" marT="0" marB="0" anchor="b"/>
                </a:tc>
              </a:tr>
              <a:tr h="34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/>
                        <a:t>3° Entrega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/>
                        <a:t>Cadastro Acompanhamento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0" marR="44450" marT="0" marB="0" anchor="b"/>
                </a:tc>
              </a:tr>
              <a:tr h="34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/>
                        <a:t>4° Entrega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/>
                        <a:t>Alertas de Acompanhamentos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0" marR="44450" marT="0" marB="0" anchor="b"/>
                </a:tc>
              </a:tr>
              <a:tr h="34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0" marR="44450" marT="0" marB="0" anchor="b"/>
                </a:tc>
              </a:tr>
              <a:tr h="34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Estratégia</a:t>
                      </a:r>
                      <a:endParaRPr/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0" marR="44450" marT="0" marB="0" anchor="b"/>
                </a:tc>
              </a:tr>
              <a:tr h="34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/>
                        <a:t>1° Entrega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/>
                        <a:t>O Mágico de OZ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0" marR="44450" marT="0" marB="0" anchor="b"/>
                </a:tc>
              </a:tr>
              <a:tr h="34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/>
                        <a:t>2° Entrega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/>
                        <a:t>Concierge MVP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0" marR="44450" marT="0" marB="0" anchor="b"/>
                </a:tc>
              </a:tr>
              <a:tr h="34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/>
                        <a:t>3° Entrega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/>
                        <a:t>Concierge MVP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0" marR="44450" marT="0" marB="0" anchor="b"/>
                </a:tc>
              </a:tr>
              <a:tr h="34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/>
                        <a:t>4° Entrega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/>
                        <a:t>Concierge MVP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0" marR="44450" marT="0" marB="0" anchor="b"/>
                </a:tc>
              </a:tr>
            </a:tbl>
          </a:graphicData>
        </a:graphic>
      </p:graphicFrame>
    </p:spTree>
  </p:cSld>
  <p:clrMapOvr>
    <a:masterClrMapping/>
  </p:clrMapOvr>
  <p:transition spd="slow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2845" y="0"/>
            <a:ext cx="2214578" cy="8517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9" name="Google Shape;169;p23"/>
          <p:cNvCxnSpPr/>
          <p:nvPr/>
        </p:nvCxnSpPr>
        <p:spPr>
          <a:xfrm>
            <a:off x="142844" y="829862"/>
            <a:ext cx="8678768" cy="1938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70" name="Google Shape;170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10500" y="5143512"/>
            <a:ext cx="2233500" cy="1714488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3"/>
          <p:cNvSpPr txBox="1"/>
          <p:nvPr/>
        </p:nvSpPr>
        <p:spPr>
          <a:xfrm>
            <a:off x="142844" y="1043032"/>
            <a:ext cx="8318728" cy="1985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Métrica para Validação do MVP: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3"/>
          <p:cNvSpPr/>
          <p:nvPr/>
        </p:nvSpPr>
        <p:spPr>
          <a:xfrm>
            <a:off x="3009900" y="2338388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3" name="Google Shape;173;p23"/>
          <p:cNvGraphicFramePr/>
          <p:nvPr/>
        </p:nvGraphicFramePr>
        <p:xfrm>
          <a:off x="1691680" y="2795588"/>
          <a:ext cx="5472625" cy="1985125"/>
        </p:xfrm>
        <a:graphic>
          <a:graphicData uri="http://schemas.openxmlformats.org/drawingml/2006/table">
            <a:tbl>
              <a:tblPr firstRow="1" firstCol="1" bandRow="1">
                <a:noFill/>
                <a:tableStyleId>{5CDD4DAD-CE3B-457B-9395-C1E9AABA78C8}</a:tableStyleId>
              </a:tblPr>
              <a:tblGrid>
                <a:gridCol w="1290300"/>
                <a:gridCol w="4182325"/>
              </a:tblGrid>
              <a:tr h="397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Métrica</a:t>
                      </a:r>
                      <a:endParaRPr/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/>
                        <a:t>Qtd. de Atendimentos realizados 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0" marR="44450" marT="0" marB="0" anchor="b"/>
                </a:tc>
              </a:tr>
              <a:tr h="397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/>
                        <a:t>1° Entrega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/>
                        <a:t>Diminuir perdas das consultas 10%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0" marR="44450" marT="0" marB="0" anchor="b"/>
                </a:tc>
              </a:tr>
              <a:tr h="397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/>
                        <a:t>2° Entrega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/>
                        <a:t>Diminuir perdas das consultas 25%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0" marR="44450" marT="0" marB="0" anchor="b"/>
                </a:tc>
              </a:tr>
              <a:tr h="397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/>
                        <a:t>3° Entrega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/>
                        <a:t>Diminuir perdas das consultas 50%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0" marR="44450" marT="0" marB="0" anchor="b"/>
                </a:tc>
              </a:tr>
              <a:tr h="397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/>
                        <a:t>4° Entrega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/>
                        <a:t>Diminuir perdas das consultas 90%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0" marR="44450" marT="0" marB="0" anchor="b"/>
                </a:tc>
              </a:tr>
            </a:tbl>
          </a:graphicData>
        </a:graphic>
      </p:graphicFrame>
    </p:spTree>
  </p:cSld>
  <p:clrMapOvr>
    <a:masterClrMapping/>
  </p:clrMapOvr>
  <p:transition spd="slow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ransition spd="slow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/>
          <p:nvPr/>
        </p:nvSpPr>
        <p:spPr>
          <a:xfrm>
            <a:off x="170740" y="1228936"/>
            <a:ext cx="8572560" cy="4985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PROMOVE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ONG sem fins lucrativos; </a:t>
            </a:r>
            <a:endParaRPr/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Inclusão social de crianças com necessidades especiais (ex.: primeiro emprego);</a:t>
            </a:r>
            <a:endParaRPr/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Aulas diversas para ajudar a desenvolver as capacidades motoras e cognitivas;</a:t>
            </a:r>
            <a:endParaRPr/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http://www.promove.org.br/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2845" y="0"/>
            <a:ext cx="2214578" cy="851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910500" y="5143512"/>
            <a:ext cx="2233500" cy="1714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05184" y="928670"/>
            <a:ext cx="1453358" cy="13573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2" name="Google Shape;192;p25"/>
          <p:cNvCxnSpPr/>
          <p:nvPr/>
        </p:nvCxnSpPr>
        <p:spPr>
          <a:xfrm>
            <a:off x="142844" y="829862"/>
            <a:ext cx="8678768" cy="1938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2845" y="0"/>
            <a:ext cx="2214578" cy="8517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" name="Google Shape;94;p14"/>
          <p:cNvCxnSpPr/>
          <p:nvPr/>
        </p:nvCxnSpPr>
        <p:spPr>
          <a:xfrm>
            <a:off x="142844" y="829862"/>
            <a:ext cx="8678768" cy="1938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5" name="Google Shape;9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10500" y="5143512"/>
            <a:ext cx="2233500" cy="1714488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/>
          <p:nvPr/>
        </p:nvSpPr>
        <p:spPr>
          <a:xfrm>
            <a:off x="285720" y="2420888"/>
            <a:ext cx="8572560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Grupo: 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Amanda Ferreira</a:t>
            </a:r>
            <a:endParaRPr sz="1000" b="0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Bruno Silva</a:t>
            </a:r>
            <a:endParaRPr sz="1000" b="0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Elizângela Santos</a:t>
            </a:r>
            <a:endParaRPr sz="1000" b="0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Lilian Clementino</a:t>
            </a:r>
            <a:endParaRPr sz="1000" b="0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Levi Lucena</a:t>
            </a:r>
            <a:endParaRPr sz="1000" b="0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Matheus Catossi</a:t>
            </a:r>
            <a:endParaRPr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2845" y="0"/>
            <a:ext cx="2214578" cy="8517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9" name="Google Shape;169;p23"/>
          <p:cNvCxnSpPr/>
          <p:nvPr/>
        </p:nvCxnSpPr>
        <p:spPr>
          <a:xfrm>
            <a:off x="142844" y="829862"/>
            <a:ext cx="8678768" cy="1938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70" name="Google Shape;170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10500" y="5143512"/>
            <a:ext cx="2233500" cy="1714488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3"/>
          <p:cNvSpPr/>
          <p:nvPr/>
        </p:nvSpPr>
        <p:spPr>
          <a:xfrm>
            <a:off x="3009900" y="2338388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Picture 8" descr="Resultado de imagem para GI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4961" y="3203988"/>
            <a:ext cx="1941346" cy="810512"/>
          </a:xfrm>
          <a:prstGeom prst="rect">
            <a:avLst/>
          </a:prstGeom>
          <a:noFill/>
        </p:spPr>
      </p:pic>
      <p:pic>
        <p:nvPicPr>
          <p:cNvPr id="9" name="Picture 12" descr="Resultado de imagem para AZURE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225012" y="3578118"/>
            <a:ext cx="3264909" cy="943559"/>
          </a:xfrm>
          <a:prstGeom prst="rect">
            <a:avLst/>
          </a:prstGeom>
          <a:noFill/>
        </p:spPr>
      </p:pic>
      <p:pic>
        <p:nvPicPr>
          <p:cNvPr id="10" name="Picture 14" descr="Resultado de imagem para GOOGLE DRIVE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055267" y="4563230"/>
            <a:ext cx="2096666" cy="1985280"/>
          </a:xfrm>
          <a:prstGeom prst="rect">
            <a:avLst/>
          </a:prstGeom>
          <a:noFill/>
        </p:spPr>
      </p:pic>
      <p:pic>
        <p:nvPicPr>
          <p:cNvPr id="11" name="Picture 16" descr="Imagem relacionada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96949" y="4318794"/>
            <a:ext cx="2562611" cy="2722088"/>
          </a:xfrm>
          <a:prstGeom prst="rect">
            <a:avLst/>
          </a:prstGeom>
          <a:noFill/>
        </p:spPr>
      </p:pic>
      <p:pic>
        <p:nvPicPr>
          <p:cNvPr id="12" name="Picture 18" descr="Imagem relacionada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616591" y="1326173"/>
            <a:ext cx="2019298" cy="2019299"/>
          </a:xfrm>
          <a:prstGeom prst="rect">
            <a:avLst/>
          </a:prstGeom>
          <a:noFill/>
        </p:spPr>
      </p:pic>
      <p:pic>
        <p:nvPicPr>
          <p:cNvPr id="13" name="Picture 20" descr="Resultado de imagem para ms project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534149" y="1420839"/>
            <a:ext cx="1575184" cy="1491174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2845" y="0"/>
            <a:ext cx="2214578" cy="8517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Google Shape;102;p15"/>
          <p:cNvCxnSpPr/>
          <p:nvPr/>
        </p:nvCxnSpPr>
        <p:spPr>
          <a:xfrm>
            <a:off x="142844" y="829862"/>
            <a:ext cx="8678768" cy="1938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3" name="Google Shape;103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10500" y="5143512"/>
            <a:ext cx="2233500" cy="1714488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323528" y="1052736"/>
            <a:ext cx="8318728" cy="447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Necessidade Identificada: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ONG não possui um sistema automatizado para controle de matrículas e atualização dos dados pessoais e arquivamento dos dados.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Atualmente na gestão dos dados são utilizadas planilhas e documentos impressos o que dificulta o acompanhamento individual de cada processo. </a:t>
            </a:r>
            <a:endParaRPr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É utilizado o PIA (Plano individual de atendimento), um questionário para o planejamento que deve contemplar as atividades a serem desenvolvidas com o indivíduo e dados específicos, envolvendo as necessidades de cada família. </a:t>
            </a:r>
            <a:endParaRPr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Como existem um grande número de PIA’s, o cliente não consegue acompanhar as necessidades de cada indivíduo, dificultando o acompanhamento do progresso ou até mesmo novas necessidades que possam surgir ao longo do tempo.</a:t>
            </a:r>
            <a:endParaRPr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Há necessidade de lembretes que possibilitem que o cliente identifique quando ele deve entrar em contato com o indivíduo acompanhado no Plano.</a:t>
            </a:r>
            <a:endParaRPr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2845" y="0"/>
            <a:ext cx="2214578" cy="8517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" name="Google Shape;110;p16"/>
          <p:cNvCxnSpPr/>
          <p:nvPr/>
        </p:nvCxnSpPr>
        <p:spPr>
          <a:xfrm>
            <a:off x="142844" y="829862"/>
            <a:ext cx="8678768" cy="1938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1" name="Google Shape;111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10500" y="5143512"/>
            <a:ext cx="2233500" cy="1714488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/>
        </p:nvSpPr>
        <p:spPr>
          <a:xfrm>
            <a:off x="323528" y="1052736"/>
            <a:ext cx="8318728" cy="2400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Público Alvo: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ONG’s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(Organizações não governamentais)</a:t>
            </a:r>
            <a:r>
              <a:rPr lang="pt-BR" sz="1600" dirty="0">
                <a:solidFill>
                  <a:schemeClr val="dk1"/>
                </a:solidFill>
              </a:rPr>
              <a:t> </a:t>
            </a:r>
            <a:endParaRPr sz="16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</a:rPr>
              <a:t>Instituições de Ensino </a:t>
            </a:r>
            <a:endParaRPr sz="16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</a:rPr>
              <a:t>Instituições de Caridade</a:t>
            </a:r>
            <a:endParaRPr sz="16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pt-BR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2845" y="0"/>
            <a:ext cx="2214578" cy="8517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" name="Google Shape;118;p17"/>
          <p:cNvCxnSpPr/>
          <p:nvPr/>
        </p:nvCxnSpPr>
        <p:spPr>
          <a:xfrm>
            <a:off x="142844" y="829862"/>
            <a:ext cx="8678768" cy="1938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9" name="Google Shape;119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10500" y="5143512"/>
            <a:ext cx="2233500" cy="1714488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 txBox="1"/>
          <p:nvPr/>
        </p:nvSpPr>
        <p:spPr>
          <a:xfrm>
            <a:off x="142844" y="1043032"/>
            <a:ext cx="8318728" cy="3600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Proposta de Valor: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Organização das PIA’S (Plano(s) individual (ais) de atendimento(s)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Controle para os levantamentos e retornos através dos agendamentos.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Redução de custos e otimização de espaço físico.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pt-BR">
                <a:solidFill>
                  <a:schemeClr val="dk1"/>
                </a:solidFill>
              </a:rPr>
              <a:t>Cadastros e Relatórios de Candidatos/Alunos.</a:t>
            </a:r>
            <a:endParaRPr>
              <a:solidFill>
                <a:schemeClr val="dk1"/>
              </a:solidFill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pt-BR">
                <a:solidFill>
                  <a:schemeClr val="dk1"/>
                </a:solidFill>
              </a:rPr>
              <a:t>Cadastros de Empresas.</a:t>
            </a:r>
            <a:endParaRPr>
              <a:solidFill>
                <a:schemeClr val="dk1"/>
              </a:solidFill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pt-BR">
                <a:solidFill>
                  <a:schemeClr val="dk1"/>
                </a:solidFill>
              </a:rPr>
              <a:t>Controle de Contratações (Alunos / Empresas);</a:t>
            </a:r>
            <a:endParaRPr>
              <a:solidFill>
                <a:schemeClr val="dk1"/>
              </a:solidFill>
            </a:endParaRPr>
          </a:p>
          <a:p>
            <a:pPr marL="28575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45" y="0"/>
            <a:ext cx="2214578" cy="851761"/>
          </a:xfrm>
          <a:prstGeom prst="rect">
            <a:avLst/>
          </a:prstGeom>
        </p:spPr>
      </p:pic>
      <p:cxnSp>
        <p:nvCxnSpPr>
          <p:cNvPr id="9" name="Conector reto 8"/>
          <p:cNvCxnSpPr/>
          <p:nvPr/>
        </p:nvCxnSpPr>
        <p:spPr>
          <a:xfrm>
            <a:off x="142844" y="829862"/>
            <a:ext cx="8678768" cy="19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500" y="5143512"/>
            <a:ext cx="2233500" cy="1714488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xmlns="" id="{C9DD5F3B-5B33-8B41-8D7F-9A81E3CF6003}"/>
              </a:ext>
            </a:extLst>
          </p:cNvPr>
          <p:cNvSpPr txBox="1"/>
          <p:nvPr/>
        </p:nvSpPr>
        <p:spPr>
          <a:xfrm>
            <a:off x="251520" y="849242"/>
            <a:ext cx="853532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Estudo de Viabilidade</a:t>
            </a:r>
          </a:p>
          <a:p>
            <a:endParaRPr lang="pt-B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Motivação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sistema proposto visa auxiliar no trabalho diário que consiste na inclusão e auxilio de crianças com necessidades especiais e acesso automatizado das informações pessoais dos mesmos. </a:t>
            </a: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Introdução: problema 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identificado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 ONG não possui um sistema automatizado para controle de matrículas e atualização dos dados pessoais e arquivamento desses dados.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Possui um PIA (Plano individual de atendimento) que é um questionário para levantar as necessidades individuais de cada família. Isso traz também a necessidade de controle dos questionários enviados para avaliação e gerenciamento dos retornos e contato com as famílias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5313600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>
            <a:extLst>
              <a:ext uri="{FF2B5EF4-FFF2-40B4-BE49-F238E27FC236}">
                <a16:creationId xmlns:a16="http://schemas.microsoft.com/office/drawing/2014/main" xmlns="" id="{C9DD5F3B-5B33-8B41-8D7F-9A81E3CF6003}"/>
              </a:ext>
            </a:extLst>
          </p:cNvPr>
          <p:cNvSpPr txBox="1"/>
          <p:nvPr/>
        </p:nvSpPr>
        <p:spPr>
          <a:xfrm>
            <a:off x="347445" y="980728"/>
            <a:ext cx="848872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Estudo de Viabilidade</a:t>
            </a:r>
          </a:p>
          <a:p>
            <a:pPr algn="l"/>
            <a:endParaRPr lang="pt-BR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Recursos tangíveis e intangíveis</a:t>
            </a:r>
          </a:p>
          <a:p>
            <a:endParaRPr lang="pt-B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Benefícios tangíveis:</a:t>
            </a: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Maior produção;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Melhora no tempo de atendimento;</a:t>
            </a:r>
          </a:p>
          <a:p>
            <a:pPr lvl="0"/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Benefícios intangíveis</a:t>
            </a: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Melhor atendimento ao cliente;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Aumento da confiança na empresa;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Reputação.</a:t>
            </a:r>
          </a:p>
          <a:p>
            <a:endParaRPr lang="pt-BR" sz="2800" dirty="0" smtClean="0"/>
          </a:p>
          <a:p>
            <a:endParaRPr lang="pt-BR" sz="2800" dirty="0" smtClean="0"/>
          </a:p>
          <a:p>
            <a:endParaRPr lang="pt-BR" sz="28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45" y="0"/>
            <a:ext cx="2214578" cy="851761"/>
          </a:xfrm>
          <a:prstGeom prst="rect">
            <a:avLst/>
          </a:prstGeom>
        </p:spPr>
      </p:pic>
      <p:cxnSp>
        <p:nvCxnSpPr>
          <p:cNvPr id="9" name="Conector reto 8"/>
          <p:cNvCxnSpPr/>
          <p:nvPr/>
        </p:nvCxnSpPr>
        <p:spPr>
          <a:xfrm>
            <a:off x="142844" y="829862"/>
            <a:ext cx="8678768" cy="19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847" y="5229200"/>
            <a:ext cx="2233500" cy="159516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9865213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1096</Words>
  <Application>Microsoft Office PowerPoint</Application>
  <PresentationFormat>Apresentação na tela (4:3)</PresentationFormat>
  <Paragraphs>487</Paragraphs>
  <Slides>20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Bruno Galano Silva</cp:lastModifiedBy>
  <cp:revision>15</cp:revision>
  <dcterms:modified xsi:type="dcterms:W3CDTF">2018-10-22T23:59:26Z</dcterms:modified>
</cp:coreProperties>
</file>