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70" r:id="rId4"/>
    <p:sldId id="258" r:id="rId5"/>
    <p:sldId id="259" r:id="rId6"/>
    <p:sldId id="260" r:id="rId7"/>
    <p:sldId id="273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61" r:id="rId16"/>
    <p:sldId id="265" r:id="rId17"/>
    <p:sldId id="266" r:id="rId18"/>
    <p:sldId id="271" r:id="rId19"/>
    <p:sldId id="268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DD4DAD-CE3B-457B-9395-C1E9AABA78C8}">
  <a:tblStyle styleId="{5CDD4DAD-CE3B-457B-9395-C1E9AABA78C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0A-24B6-4DAE-BE41-01338F8CFFEA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8DF2-6BDD-4C60-8D51-734CDE2A2E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5196520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move.org.b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0166" y="2071678"/>
            <a:ext cx="6197255" cy="238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5" y="0"/>
            <a:ext cx="2214578" cy="85176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142844" y="829862"/>
            <a:ext cx="8678768" cy="1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83847" y="5229200"/>
            <a:ext cx="2233500" cy="1595162"/>
          </a:xfrm>
          <a:prstGeom prst="rect">
            <a:avLst/>
          </a:prstGeom>
        </p:spPr>
      </p:pic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429442" y="1178844"/>
          <a:ext cx="3978140" cy="4598625"/>
        </p:xfrm>
        <a:graphic>
          <a:graphicData uri="http://schemas.openxmlformats.org/drawingml/2006/table">
            <a:tbl>
              <a:tblPr/>
              <a:tblGrid>
                <a:gridCol w="795628"/>
                <a:gridCol w="795628"/>
                <a:gridCol w="795628"/>
                <a:gridCol w="795628"/>
                <a:gridCol w="795628"/>
              </a:tblGrid>
              <a:tr h="243195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Investimentos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Retornos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Fluxo de Caixa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Caixa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1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394.640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-384.640,00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-384.640,00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2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-374.640,00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3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-364.640,00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4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-354.640,00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5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-344.640,00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6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-334.640,00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7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-324.640,00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8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-314.640,00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9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-304.640,00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10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-294.640,00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11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-284.640,00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12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-274.640,00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13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-264.640,00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14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-254.640,00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15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-244.640,00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16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-234.640,00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17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-224.640,00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18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-214.640,00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19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-204.640,00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20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-194.640,00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21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-184.640,00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22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-174.640,00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23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-164.640,00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24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-154.640,00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25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-144.640,00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26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-134.640,00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27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-124.640,00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28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-114.640,00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29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-104.640,00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30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-94.640,00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4643438" y="1643050"/>
          <a:ext cx="3786215" cy="4500590"/>
        </p:xfrm>
        <a:graphic>
          <a:graphicData uri="http://schemas.openxmlformats.org/drawingml/2006/table">
            <a:tbl>
              <a:tblPr/>
              <a:tblGrid>
                <a:gridCol w="757243"/>
                <a:gridCol w="757243"/>
                <a:gridCol w="757243"/>
                <a:gridCol w="757243"/>
                <a:gridCol w="757243"/>
              </a:tblGrid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Mes</a:t>
                      </a:r>
                      <a:r>
                        <a:rPr lang="pt-BR" sz="6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31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-84.640,00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32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-74.640,00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33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-64.640,00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34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-54.640,00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35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-44.640,00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36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-34.640,00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37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-24.640,00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38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-14.640,00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39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-4.640,00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40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41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42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43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44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45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46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47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48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49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50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51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52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53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54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55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56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57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58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59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60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4C4646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134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4C4646"/>
                          </a:solidFill>
                          <a:latin typeface="Arial"/>
                        </a:rPr>
                        <a:t>GASTO TOTAL: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394.640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2776733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5" y="0"/>
            <a:ext cx="2214578" cy="851761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>
            <a:off x="142844" y="829862"/>
            <a:ext cx="8678768" cy="1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C9DD5F3B-5B33-8B41-8D7F-9A81E3CF6003}"/>
              </a:ext>
            </a:extLst>
          </p:cNvPr>
          <p:cNvSpPr txBox="1"/>
          <p:nvPr/>
        </p:nvSpPr>
        <p:spPr>
          <a:xfrm>
            <a:off x="285720" y="1071546"/>
            <a:ext cx="718051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Visão geral do projeto</a:t>
            </a:r>
          </a:p>
          <a:p>
            <a:pPr algn="l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Data prevista de inicio: 11/09/2017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Data prevista de conclusão: 11/09/2018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endParaRPr lang="pt-BR" sz="28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0500" y="5143512"/>
            <a:ext cx="2233500" cy="1714488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2458" t="18320" r="34893" b="60314"/>
          <a:stretch>
            <a:fillRect/>
          </a:stretch>
        </p:blipFill>
        <p:spPr bwMode="auto">
          <a:xfrm>
            <a:off x="0" y="3071810"/>
            <a:ext cx="914400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C9DD5F3B-5B33-8B41-8D7F-9A81E3CF6003}"/>
              </a:ext>
            </a:extLst>
          </p:cNvPr>
          <p:cNvSpPr txBox="1"/>
          <p:nvPr/>
        </p:nvSpPr>
        <p:spPr>
          <a:xfrm>
            <a:off x="142844" y="1000108"/>
            <a:ext cx="718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Fase 1,2 e 3 – Cascata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5" y="0"/>
            <a:ext cx="2214578" cy="85176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142844" y="829862"/>
            <a:ext cx="8678768" cy="1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0500" y="5143512"/>
            <a:ext cx="2233500" cy="1714488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 l="2458" t="18320" r="20231" b="24951"/>
          <a:stretch>
            <a:fillRect/>
          </a:stretch>
        </p:blipFill>
        <p:spPr bwMode="auto">
          <a:xfrm>
            <a:off x="0" y="1428736"/>
            <a:ext cx="9144000" cy="428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C9DD5F3B-5B33-8B41-8D7F-9A81E3CF6003}"/>
              </a:ext>
            </a:extLst>
          </p:cNvPr>
          <p:cNvSpPr txBox="1"/>
          <p:nvPr/>
        </p:nvSpPr>
        <p:spPr>
          <a:xfrm>
            <a:off x="0" y="57853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pt-BR" dirty="0" smtClean="0"/>
              <a:t>Após a entrega do dia 13/12/17 teremos um recesso de 22 dias;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5313600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C9DD5F3B-5B33-8B41-8D7F-9A81E3CF6003}"/>
              </a:ext>
            </a:extLst>
          </p:cNvPr>
          <p:cNvSpPr txBox="1"/>
          <p:nvPr/>
        </p:nvSpPr>
        <p:spPr>
          <a:xfrm>
            <a:off x="142844" y="1000108"/>
            <a:ext cx="718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Fase 4 – Incremental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5" y="0"/>
            <a:ext cx="2214578" cy="85176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142844" y="829862"/>
            <a:ext cx="8678768" cy="1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0500" y="5143512"/>
            <a:ext cx="2233500" cy="171448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C9DD5F3B-5B33-8B41-8D7F-9A81E3CF6003}"/>
              </a:ext>
            </a:extLst>
          </p:cNvPr>
          <p:cNvSpPr txBox="1"/>
          <p:nvPr/>
        </p:nvSpPr>
        <p:spPr>
          <a:xfrm>
            <a:off x="152400" y="63187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pt-BR" dirty="0" smtClean="0"/>
              <a:t>Após a entrega do dia 27/06/18 teremos um recesso de 22 dias;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 l="1777" t="18419" r="29354" b="14538"/>
          <a:stretch>
            <a:fillRect/>
          </a:stretch>
        </p:blipFill>
        <p:spPr bwMode="auto">
          <a:xfrm>
            <a:off x="0" y="1344854"/>
            <a:ext cx="9144000" cy="494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5313600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C9DD5F3B-5B33-8B41-8D7F-9A81E3CF6003}"/>
              </a:ext>
            </a:extLst>
          </p:cNvPr>
          <p:cNvSpPr txBox="1"/>
          <p:nvPr/>
        </p:nvSpPr>
        <p:spPr>
          <a:xfrm>
            <a:off x="142844" y="1000108"/>
            <a:ext cx="718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Fase 5 – Incremental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5" y="0"/>
            <a:ext cx="2214578" cy="85176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142844" y="829862"/>
            <a:ext cx="8678768" cy="1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0500" y="5143512"/>
            <a:ext cx="2233500" cy="171448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C9DD5F3B-5B33-8B41-8D7F-9A81E3CF6003}"/>
              </a:ext>
            </a:extLst>
          </p:cNvPr>
          <p:cNvSpPr txBox="1"/>
          <p:nvPr/>
        </p:nvSpPr>
        <p:spPr>
          <a:xfrm>
            <a:off x="152400" y="63187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pt-BR" dirty="0" smtClean="0"/>
              <a:t>Após a entrega do dia 27/06/18 teremos um recesso de 22 dias;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 l="1777" t="17682" r="24022" b="29273"/>
          <a:stretch>
            <a:fillRect/>
          </a:stretch>
        </p:blipFill>
        <p:spPr bwMode="auto">
          <a:xfrm>
            <a:off x="0" y="1571612"/>
            <a:ext cx="91440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5313600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8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7" name="Google Shape;12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142844" y="1043032"/>
            <a:ext cx="8318728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Análise SWOT: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18"/>
          <p:cNvGraphicFramePr/>
          <p:nvPr/>
        </p:nvGraphicFramePr>
        <p:xfrm>
          <a:off x="554092" y="1719279"/>
          <a:ext cx="8035800" cy="4270175"/>
        </p:xfrm>
        <a:graphic>
          <a:graphicData uri="http://schemas.openxmlformats.org/drawingml/2006/table">
            <a:tbl>
              <a:tblPr firstRow="1" firstCol="1" bandRow="1">
                <a:noFill/>
                <a:tableStyleId>{5CDD4DAD-CE3B-457B-9395-C1E9AABA78C8}</a:tableStyleId>
              </a:tblPr>
              <a:tblGrid>
                <a:gridCol w="1248425"/>
                <a:gridCol w="2770425"/>
                <a:gridCol w="3021475"/>
                <a:gridCol w="995475"/>
              </a:tblGrid>
              <a:tr h="1866725">
                <a:tc>
                  <a:txBody>
                    <a:bodyPr/>
                    <a:lstStyle/>
                    <a:p>
                      <a:pPr marL="71755" marR="71755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Pontos Fortes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strike="noStrike" cap="none"/>
                        <a:t>Acompanhamento dos alunos através de alertas via SMS e E-mail para os responsáveis.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strike="noStrike" cap="none"/>
                        <a:t>Gestão de usuários do serviço;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strike="noStrike" cap="none"/>
                        <a:t>Gestão de vagas. </a:t>
                      </a:r>
                      <a:endParaRPr/>
                    </a:p>
                    <a:p>
                      <a:pPr marL="45720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 </a:t>
                      </a:r>
                      <a:endParaRPr/>
                    </a:p>
                    <a:p>
                      <a:pPr marL="45720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strike="noStrike" cap="none"/>
                        <a:t>Não customizável para ONG’s de setores diferentes.</a:t>
                      </a:r>
                      <a:endParaRPr/>
                    </a:p>
                    <a:p>
                      <a:pPr marL="45720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 </a:t>
                      </a:r>
                      <a:endParaRPr/>
                    </a:p>
                    <a:p>
                      <a:pPr marL="45720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71755" marR="71755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Pontos Fracos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  <a:tr h="2403450">
                <a:tc>
                  <a:txBody>
                    <a:bodyPr/>
                    <a:lstStyle/>
                    <a:p>
                      <a:pPr marL="71755" marR="71755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Oportunidades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strike="noStrike" cap="none"/>
                        <a:t>Integração sistêmica com outras filiais da ONG;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strike="noStrike" cap="none"/>
                        <a:t>Conexão com o Sistema da Prefeitura/Empresas Parceiras.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strike="noStrike" cap="none"/>
                        <a:t>Inclusão de outros serviços;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strike="noStrike" cap="none"/>
                        <a:t>Controle de atividades complementares, como as recreativas.</a:t>
                      </a:r>
                      <a:endParaRPr/>
                    </a:p>
                    <a:p>
                      <a:pPr marL="45720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strike="noStrike" cap="none"/>
                        <a:t>Risco do Sistema se tornar obsoleto e não atender as necessidades da ONG.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71755" marR="71755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Ameaças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2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0" name="Google Shape;16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142844" y="1043032"/>
            <a:ext cx="8318728" cy="198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MVP: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3009900" y="233838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3" name="Google Shape;163;p22"/>
          <p:cNvGraphicFramePr/>
          <p:nvPr/>
        </p:nvGraphicFramePr>
        <p:xfrm>
          <a:off x="1043608" y="1844824"/>
          <a:ext cx="6696725" cy="3802150"/>
        </p:xfrm>
        <a:graphic>
          <a:graphicData uri="http://schemas.openxmlformats.org/drawingml/2006/table">
            <a:tbl>
              <a:tblPr firstRow="1" firstCol="1" bandRow="1">
                <a:noFill/>
                <a:tableStyleId>{5CDD4DAD-CE3B-457B-9395-C1E9AABA78C8}</a:tableStyleId>
              </a:tblPr>
              <a:tblGrid>
                <a:gridCol w="1578900"/>
                <a:gridCol w="5117825"/>
              </a:tblGrid>
              <a:tr h="34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MVP</a:t>
                      </a:r>
                      <a:endParaRPr/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4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1° Entrega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Tela consulta de Alunos.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4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2° Entrega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Cadastro de Alunos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4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3° Entrega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Cadastro Acompanhamento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4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4° Entrega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Alertas de Acompanhamentos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4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4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Estratégia</a:t>
                      </a:r>
                      <a:endParaRPr/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4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1° Entrega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O Mágico de OZ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4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2° Entrega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Concierge MVP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4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3° Entrega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Concierge MVP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4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4° Entrega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Concierge MVP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3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0" name="Google Shape;17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142844" y="1043032"/>
            <a:ext cx="8318728" cy="198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Métrica para Validação do MVP: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3009900" y="233838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3" name="Google Shape;173;p23"/>
          <p:cNvGraphicFramePr/>
          <p:nvPr/>
        </p:nvGraphicFramePr>
        <p:xfrm>
          <a:off x="1691680" y="2795588"/>
          <a:ext cx="5472625" cy="1985125"/>
        </p:xfrm>
        <a:graphic>
          <a:graphicData uri="http://schemas.openxmlformats.org/drawingml/2006/table">
            <a:tbl>
              <a:tblPr firstRow="1" firstCol="1" bandRow="1">
                <a:noFill/>
                <a:tableStyleId>{5CDD4DAD-CE3B-457B-9395-C1E9AABA78C8}</a:tableStyleId>
              </a:tblPr>
              <a:tblGrid>
                <a:gridCol w="1290300"/>
                <a:gridCol w="4182325"/>
              </a:tblGrid>
              <a:tr h="39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Métrica</a:t>
                      </a:r>
                      <a:endParaRPr/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Qtd. de Atendimentos realizados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9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1° Entrega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Diminuir perdas das consultas 10%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9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2° Entrega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Diminuir perdas das consultas 25%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9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3° Entrega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Diminuir perdas das consultas 50%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9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4° Entrega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Diminuir perdas das consultas 90%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/>
        </p:nvSpPr>
        <p:spPr>
          <a:xfrm>
            <a:off x="170740" y="1228936"/>
            <a:ext cx="8572560" cy="498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PROMOVE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ONG sem fins lucrativos; </a:t>
            </a:r>
            <a:endParaRPr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Inclusão social de crianças com necessidades especiais (ex.: primeiro emprego);</a:t>
            </a:r>
            <a:endParaRPr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Aulas diversas para ajudar a desenvolver as capacidades motoras e cognitivas;</a:t>
            </a:r>
            <a:endParaRPr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http://www.promove.org.br/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05184" y="928670"/>
            <a:ext cx="1453358" cy="13573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5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4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285720" y="2420888"/>
            <a:ext cx="857256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Grupo: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Amanda Ferreira</a:t>
            </a:r>
            <a:endParaRPr sz="10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Bruno Silva</a:t>
            </a:r>
            <a:endParaRPr sz="10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Elizângela Santos</a:t>
            </a:r>
            <a:endParaRPr sz="10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Lilian Clementino</a:t>
            </a:r>
            <a:endParaRPr sz="10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Levi Lucena</a:t>
            </a:r>
            <a:endParaRPr sz="10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Matheus Catossi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3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0" name="Google Shape;17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/>
          <p:nvPr/>
        </p:nvSpPr>
        <p:spPr>
          <a:xfrm>
            <a:off x="3009900" y="233838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8" descr="Resultado de imagem para GI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4961" y="3203988"/>
            <a:ext cx="1941346" cy="810512"/>
          </a:xfrm>
          <a:prstGeom prst="rect">
            <a:avLst/>
          </a:prstGeom>
          <a:noFill/>
        </p:spPr>
      </p:pic>
      <p:pic>
        <p:nvPicPr>
          <p:cNvPr id="9" name="Picture 12" descr="Resultado de imagem para AZU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25012" y="3578118"/>
            <a:ext cx="3264909" cy="943559"/>
          </a:xfrm>
          <a:prstGeom prst="rect">
            <a:avLst/>
          </a:prstGeom>
          <a:noFill/>
        </p:spPr>
      </p:pic>
      <p:pic>
        <p:nvPicPr>
          <p:cNvPr id="10" name="Picture 14" descr="Resultado de imagem para GOOGLE DRIV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55267" y="4563230"/>
            <a:ext cx="2096666" cy="1985280"/>
          </a:xfrm>
          <a:prstGeom prst="rect">
            <a:avLst/>
          </a:prstGeom>
          <a:noFill/>
        </p:spPr>
      </p:pic>
      <p:pic>
        <p:nvPicPr>
          <p:cNvPr id="11" name="Picture 16" descr="Imagem relacionada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6949" y="4318794"/>
            <a:ext cx="2562611" cy="2722088"/>
          </a:xfrm>
          <a:prstGeom prst="rect">
            <a:avLst/>
          </a:prstGeom>
          <a:noFill/>
        </p:spPr>
      </p:pic>
      <p:pic>
        <p:nvPicPr>
          <p:cNvPr id="12" name="Picture 18" descr="Imagem relacionada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16591" y="1326173"/>
            <a:ext cx="2019298" cy="2019299"/>
          </a:xfrm>
          <a:prstGeom prst="rect">
            <a:avLst/>
          </a:prstGeom>
          <a:noFill/>
        </p:spPr>
      </p:pic>
      <p:pic>
        <p:nvPicPr>
          <p:cNvPr id="13" name="Picture 20" descr="Resultado de imagem para ms project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534149" y="1420839"/>
            <a:ext cx="1575184" cy="149117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5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323528" y="1052736"/>
            <a:ext cx="8318728" cy="447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Necessidade Identificada: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ONG não possui um sistema automatizado para controle de matrículas e atualização dos dados pessoais e arquivamento dos dados.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Atualmente na gestão dos dados são utilizadas planilhas e documentos impressos o que dificulta o acompanhamento individual de cada processo. 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utilizado o PIA (Plano individual de atendimento), um questionário para o planejamento que deve contemplar as atividades a serem desenvolvidas com o indivíduo e dados específicos, envolvendo as necessidades de cada família. 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existem um grande número de PIA’s, o cliente não consegue acompanhar as necessidades de cada indivíduo, dificultando o acompanhamento do progresso ou até mesmo novas necessidades que possam surgir ao longo do tempo.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Há necessidade de lembretes que possibilitem que o cliente identifique quando ele deve entrar em contato com o indivíduo acompanhado no Plano.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6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323528" y="1052736"/>
            <a:ext cx="8318728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Público Alvo: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ONG’s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(Organizações não governamentais)</a:t>
            </a:r>
            <a:r>
              <a:rPr lang="pt-BR" sz="1600" dirty="0">
                <a:solidFill>
                  <a:schemeClr val="dk1"/>
                </a:solidFill>
              </a:rPr>
              <a:t> 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Instituições de Ensino 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Instituições de Caridade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7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142844" y="1043032"/>
            <a:ext cx="8318728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Proposta de Valor: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Organização das PIA’S (Plano(s) individual (ais) de atendimento(s)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Controle para os levantamentos e retornos através dos agendamentos.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Redução de custos e otimização de espaço físico.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>
                <a:solidFill>
                  <a:schemeClr val="dk1"/>
                </a:solidFill>
              </a:rPr>
              <a:t>Cadastros e Relatórios de Candidatos/Alunos.</a:t>
            </a:r>
            <a:endParaRPr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>
                <a:solidFill>
                  <a:schemeClr val="dk1"/>
                </a:solidFill>
              </a:rPr>
              <a:t>Cadastros de Empresas.</a:t>
            </a:r>
            <a:endParaRPr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>
                <a:solidFill>
                  <a:schemeClr val="dk1"/>
                </a:solidFill>
              </a:rPr>
              <a:t>Controle de Contratações (Alunos / Empresas);</a:t>
            </a:r>
            <a:endParaRPr>
              <a:solidFill>
                <a:schemeClr val="dk1"/>
              </a:solidFill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5" y="0"/>
            <a:ext cx="2214578" cy="85176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142844" y="829862"/>
            <a:ext cx="8678768" cy="1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0500" y="5143512"/>
            <a:ext cx="2233500" cy="171448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C9DD5F3B-5B33-8B41-8D7F-9A81E3CF6003}"/>
              </a:ext>
            </a:extLst>
          </p:cNvPr>
          <p:cNvSpPr txBox="1"/>
          <p:nvPr/>
        </p:nvSpPr>
        <p:spPr>
          <a:xfrm>
            <a:off x="251520" y="849242"/>
            <a:ext cx="8535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Estudo de Viabilidade</a:t>
            </a:r>
          </a:p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Motivação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sistema proposto visa auxiliar no trabalho diário que consiste na inclusão e auxilio de crianças com necessidades especiais e acesso automatizado das informações pessoais dos mesmos.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Introdução: problema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identificado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ONG não possui um sistema automatizado para controle de matrículas e atualização dos dados pessoais e arquivamento desses dados.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Possui um PIA (Plano individual de atendimento) que é um questionário para levantar as necessidades individuais de cada família. Isso traz também a necessidade de controle dos questionários enviados para avaliação e gerenciamento dos retornos e contato com as famílias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313600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C9DD5F3B-5B33-8B41-8D7F-9A81E3CF6003}"/>
              </a:ext>
            </a:extLst>
          </p:cNvPr>
          <p:cNvSpPr txBox="1"/>
          <p:nvPr/>
        </p:nvSpPr>
        <p:spPr>
          <a:xfrm>
            <a:off x="347445" y="980728"/>
            <a:ext cx="84887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Estudo de Viabilidade</a:t>
            </a:r>
          </a:p>
          <a:p>
            <a:pPr algn="l"/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Recursos tangíveis e intangíveis</a:t>
            </a:r>
          </a:p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Benefícios tangíveis: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Maior produção;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Melhora no tempo de atendimento;</a:t>
            </a:r>
          </a:p>
          <a:p>
            <a:pPr lvl="0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Benefícios intangíveis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Melhor atendimento ao cliente;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Aumento da confiança na empresa;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Reputação.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5" y="0"/>
            <a:ext cx="2214578" cy="85176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142844" y="829862"/>
            <a:ext cx="8678768" cy="1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83847" y="5229200"/>
            <a:ext cx="2233500" cy="15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8652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C9DD5F3B-5B33-8B41-8D7F-9A81E3CF6003}"/>
              </a:ext>
            </a:extLst>
          </p:cNvPr>
          <p:cNvSpPr txBox="1"/>
          <p:nvPr/>
        </p:nvSpPr>
        <p:spPr>
          <a:xfrm>
            <a:off x="347445" y="980728"/>
            <a:ext cx="848872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Estudo de Viabilidade</a:t>
            </a:r>
          </a:p>
          <a:p>
            <a:pPr algn="l"/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 err="1" smtClean="0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Payback</a:t>
            </a:r>
            <a:r>
              <a:rPr lang="pt-BR" altLang="pt-BR" sz="2000" dirty="0" smtClean="0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 smtClean="0">
              <a:solidFill>
                <a:srgbClr val="252525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/>
              <a:t>Investimento Inicial: R$ 390.640,00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/>
              <a:t>Entrada de caixa = R$10.000 ao mês = R$120.000/ingresso anual total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/>
              <a:t>O retorno do investimento é obtido em </a:t>
            </a:r>
            <a:r>
              <a:rPr lang="pt-BR" sz="2000" b="1" dirty="0" smtClean="0"/>
              <a:t>3 anos</a:t>
            </a:r>
            <a:r>
              <a:rPr lang="pt-BR" sz="2000" dirty="0" smtClean="0"/>
              <a:t> e </a:t>
            </a:r>
            <a:r>
              <a:rPr lang="pt-BR" sz="2000" b="1" dirty="0" smtClean="0"/>
              <a:t>4 meses</a:t>
            </a:r>
            <a:r>
              <a:rPr lang="pt-BR" sz="2000" dirty="0" smtClean="0"/>
              <a:t>.</a:t>
            </a:r>
            <a:endParaRPr lang="pt-BR" altLang="pt-BR" sz="2000" dirty="0">
              <a:ea typeface="Times New Roman" panose="02020603050405020304" pitchFamily="18" charset="0"/>
            </a:endParaRP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5" y="0"/>
            <a:ext cx="2214578" cy="85176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142844" y="829862"/>
            <a:ext cx="8678768" cy="1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83847" y="5229200"/>
            <a:ext cx="2233500" cy="15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776733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1096</Words>
  <Application>Microsoft Office PowerPoint</Application>
  <PresentationFormat>Apresentação na tela (4:3)</PresentationFormat>
  <Paragraphs>487</Paragraphs>
  <Slides>19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Bruno Galano Silva</cp:lastModifiedBy>
  <cp:revision>5</cp:revision>
  <dcterms:modified xsi:type="dcterms:W3CDTF">2018-10-22T21:27:00Z</dcterms:modified>
</cp:coreProperties>
</file>