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DD4DAD-CE3B-457B-9395-C1E9AABA78C8}">
  <a:tblStyle styleId="{5CDD4DAD-CE3B-457B-9395-C1E9AABA78C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romove.org.br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www.saosistemas.org.br/" TargetMode="External"/><Relationship Id="rId6" Type="http://schemas.openxmlformats.org/officeDocument/2006/relationships/hyperlink" Target="http://www.sistong.com.b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66" y="2071678"/>
            <a:ext cx="6197255" cy="238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2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142844" y="1043032"/>
            <a:ext cx="8318728" cy="1985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3009900" y="233838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22"/>
          <p:cNvGraphicFramePr/>
          <p:nvPr/>
        </p:nvGraphicFramePr>
        <p:xfrm>
          <a:off x="1043608" y="184482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{5CDD4DAD-CE3B-457B-9395-C1E9AABA78C8}</a:tableStyleId>
              </a:tblPr>
              <a:tblGrid>
                <a:gridCol w="1578900"/>
                <a:gridCol w="5117825"/>
              </a:tblGrid>
              <a:tr h="34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MVP</a:t>
                      </a:r>
                      <a:endParaRPr/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4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1° Entrega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Tela consulta de Alunos.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4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2° Entrega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Cadastro de Alunos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4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3° Entrega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Cadastro Acompanhamento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4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4° Entrega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Alertas de Acompanhamentos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4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4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Estratégia</a:t>
                      </a:r>
                      <a:endParaRPr/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4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1° Entrega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O Mágico de OZ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4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2° Entrega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Concierge MVP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4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3° Entrega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Concierge MVP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45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4° Entrega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Concierge MVP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3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0" name="Google Shape;17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142844" y="1043032"/>
            <a:ext cx="8318728" cy="1985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Métrica para Validação do MVP: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3009900" y="233838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" name="Google Shape;173;p23"/>
          <p:cNvGraphicFramePr/>
          <p:nvPr/>
        </p:nvGraphicFramePr>
        <p:xfrm>
          <a:off x="1691680" y="279558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{5CDD4DAD-CE3B-457B-9395-C1E9AABA78C8}</a:tableStyleId>
              </a:tblPr>
              <a:tblGrid>
                <a:gridCol w="1290300"/>
                <a:gridCol w="4182325"/>
              </a:tblGrid>
              <a:tr h="39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Métrica</a:t>
                      </a:r>
                      <a:endParaRPr/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Qtd. de Atendimentos realizados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9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1° Entrega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Diminuir perdas das consultas 10%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9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2° Entrega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Diminuir perdas das consultas 25%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9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3° Entrega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Diminuir perdas das consultas 50%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  <a:tr h="397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4° Entrega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Diminuir perdas das consultas 90%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4450" marL="44450" anchor="b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/>
        </p:nvSpPr>
        <p:spPr>
          <a:xfrm>
            <a:off x="285720" y="1000108"/>
            <a:ext cx="829868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CANVAS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4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1" name="Google Shape;18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299" y="1567682"/>
            <a:ext cx="8869013" cy="422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170740" y="1228936"/>
            <a:ext cx="8572560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 sem fins lucrativos; 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Inclusão social de crianças com necessidades especiais (ex.: primeiro emprego);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Aulas diversas para ajudar a desenvolver as capacidades motoras e cognitivas;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http://www.promove.org.br/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05184" y="928670"/>
            <a:ext cx="1453358" cy="1357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5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4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285720" y="2420888"/>
            <a:ext cx="857256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Grupo: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Amanda Ferreira</a:t>
            </a:r>
            <a:endParaRPr b="0" i="0" sz="1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Bruno Silva</a:t>
            </a:r>
            <a:endParaRPr b="0" i="0" sz="1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Elizângela Santos</a:t>
            </a:r>
            <a:endParaRPr b="0" i="0" sz="1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Lilian Clementino</a:t>
            </a:r>
            <a:endParaRPr b="0" i="0" sz="1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Levi Lucena</a:t>
            </a:r>
            <a:endParaRPr b="0" i="0" sz="1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Matheus Catossi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23528" y="1052736"/>
            <a:ext cx="8318728" cy="447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Necessidade Identificada: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ONG não possui um sistema automatizado para controle de matrículas e atualização dos dados pessoais e arquivamento dos dados.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Atualmente na gestão dos dados são utilizadas planilhas e documentos impressos o que dificulta o acompanhamento individual de cada processo.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utilizado o PIA (Plano individual de atendimento), um questionário para o planejamento que deve contemplar as atividades a serem desenvolvidas com o indivíduo e dados específicos, envolvendo as necessidades de cada família. 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existem um grande número de PIA’s, o cliente não consegue acompanhar as necessidades de cada indivíduo, dificultando o acompanhamento do progresso ou até mesmo novas necessidades que possam surgir ao longo do tempo.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Há necessidade de lembretes que possibilitem que o cliente identifique quando ele deve entrar em contato com o indivíduo acompanhado no Plano.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6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323528" y="1052736"/>
            <a:ext cx="8318728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Público Alvo: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NG’s  (Organizações não governamentais)</a:t>
            </a:r>
            <a:r>
              <a:rPr lang="pt-BR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Instituições</a:t>
            </a:r>
            <a:r>
              <a:rPr lang="pt-BR" sz="1600">
                <a:solidFill>
                  <a:schemeClr val="dk1"/>
                </a:solidFill>
              </a:rPr>
              <a:t> de Ensino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Instituições de Caridade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7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142844" y="1043032"/>
            <a:ext cx="8318728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Proposta de Valor: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Organização das PIA’S (Plano(s) individual (ais) de atendimento(s)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Controle para os levantamentos e retornos através dos agendamentos.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Redução de custos e otimização de espaço físico.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>
                <a:solidFill>
                  <a:schemeClr val="dk1"/>
                </a:solidFill>
              </a:rPr>
              <a:t>Cadastros e </a:t>
            </a:r>
            <a:r>
              <a:rPr lang="pt-BR">
                <a:solidFill>
                  <a:schemeClr val="dk1"/>
                </a:solidFill>
              </a:rPr>
              <a:t>Relatórios </a:t>
            </a:r>
            <a:r>
              <a:rPr lang="pt-BR">
                <a:solidFill>
                  <a:schemeClr val="dk1"/>
                </a:solidFill>
              </a:rPr>
              <a:t>de Candidatos/Alunos.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>
                <a:solidFill>
                  <a:schemeClr val="dk1"/>
                </a:solidFill>
              </a:rPr>
              <a:t>Cadastros de Empresas.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>
                <a:solidFill>
                  <a:schemeClr val="dk1"/>
                </a:solidFill>
              </a:rPr>
              <a:t>Controle de Contratações (Alunos / Empresas);</a:t>
            </a:r>
            <a:endParaRPr>
              <a:solidFill>
                <a:schemeClr val="dk1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8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142844" y="1043032"/>
            <a:ext cx="8318728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 SWOT: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554092" y="171927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{5CDD4DAD-CE3B-457B-9395-C1E9AABA78C8}</a:tableStyleId>
              </a:tblPr>
              <a:tblGrid>
                <a:gridCol w="1248425"/>
                <a:gridCol w="2770425"/>
                <a:gridCol w="3021475"/>
                <a:gridCol w="995475"/>
              </a:tblGrid>
              <a:tr h="1866725">
                <a:tc>
                  <a:txBody>
                    <a:bodyPr>
                      <a:noAutofit/>
                    </a:bodyPr>
                    <a:lstStyle/>
                    <a:p>
                      <a:pPr indent="0" lvl="0" marL="71755" marR="71755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Pontos Fortes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cap="none" strike="noStrike"/>
                        <a:t>Acompanhamento dos alunos através de alertas via SMS e E-mail para os responsáveis.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cap="none" strike="noStrike"/>
                        <a:t>Gestão de usuários do serviço;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cap="none" strike="noStrike"/>
                        <a:t>Gestão de vagas. </a:t>
                      </a:r>
                      <a:endParaRPr/>
                    </a:p>
                    <a:p>
                      <a:pPr indent="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 </a:t>
                      </a:r>
                      <a:endParaRPr/>
                    </a:p>
                    <a:p>
                      <a:pPr indent="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cap="none" strike="noStrike"/>
                        <a:t>Não customizável para ONG’s de setores diferentes.</a:t>
                      </a:r>
                      <a:endParaRPr/>
                    </a:p>
                    <a:p>
                      <a:pPr indent="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 </a:t>
                      </a:r>
                      <a:endParaRPr/>
                    </a:p>
                    <a:p>
                      <a:pPr indent="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1755" marR="71755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Pontos Fracos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403450">
                <a:tc>
                  <a:txBody>
                    <a:bodyPr>
                      <a:noAutofit/>
                    </a:bodyPr>
                    <a:lstStyle/>
                    <a:p>
                      <a:pPr indent="0" lvl="0" marL="71755" marR="71755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Oportunidades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cap="none" strike="noStrike"/>
                        <a:t>Integração sistêmica com outras filiais da ONG;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cap="none" strike="noStrike"/>
                        <a:t>Conexão com o Sistema da Prefeitura/Empresas Parceiras.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cap="none" strike="noStrike"/>
                        <a:t>Inclusão de outros serviços;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cap="none" strike="noStrike"/>
                        <a:t>Controle de atividades complementares, como as recreativas.</a:t>
                      </a:r>
                      <a:endParaRPr/>
                    </a:p>
                    <a:p>
                      <a:pPr indent="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pt-BR" sz="1100" u="none" cap="none" strike="noStrike"/>
                        <a:t>Risco do Sistema se tornar obsoleto e não atender as necessidades da ONG.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1755" marR="71755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Ameaças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9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42844" y="1043032"/>
            <a:ext cx="8318728" cy="62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Forças de Porter: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Rivalidade entre os concorrentes: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Foram identificados os concorrentes abaixo: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http://www.saosistemas.org.br/</a:t>
            </a:r>
            <a:endParaRPr sz="1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É um sistema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organizado em módulos e funcionalidades, sendo assim existe uma variação de acordo com a necessidade específica da ONG, sendo assim as funcionalidades e preços variam.</a:t>
            </a:r>
            <a:endParaRPr/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 startAt="2"/>
            </a:pPr>
            <a:r>
              <a:rPr lang="pt-BR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http://www.sistong.com.br/</a:t>
            </a:r>
            <a:r>
              <a:rPr lang="pt-B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Funcionalidades: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Gestão de prestação de contas;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Gestão da informação (Cadastros, Consulta, Financeiro, Estoque);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Sistema on-line;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Preço: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R$165,90 mensal</a:t>
            </a:r>
            <a:endParaRPr/>
          </a:p>
          <a:p>
            <a:pPr indent="-1397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Conclui-se que dentro os concorrentes identificados a rivalidade é média, uma vez que as funcionalidades do SAAF foram construídas para o cliente Promove visando satisfazer as necessidades mais críticas e específicas, em contra partida os demais concorrentes fornecem serviços mais voltados à gestão da ONG onde são soluções genéricas para atender o mercado.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0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142844" y="1043033"/>
            <a:ext cx="8173572" cy="64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Forças de Porter: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Ameaça de entrada de novos concorrentes: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mercado que estamos trabalhando nesse projeto, não depende de leis regulamentadoras nem restrições para oferecer o software às ONGs, porém não possui barreiras e ameaças no momento por ser um mercado pouco explorado.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Poder de negociação dos fornecedores: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depender apenas de fornecimento de serviços Cloud, é possível migrar o serviço com facilidade com baixo risco de perda da informação.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Poder de negociação dos clientes: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negociação feita com a ONG baseia-se na necessidade de efetividade no controle de alunos e famílias sendo um diferencial.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Ameaça de produtos substitutos: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software oferecido à ONG é livre, de forma que os riscos de substituição da solução tornam-se baixo ou inexistente, considerando a total adaptação ao processo atual da ONG, custo benefício.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5" y="0"/>
            <a:ext cx="2214578" cy="851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1"/>
          <p:cNvCxnSpPr/>
          <p:nvPr/>
        </p:nvCxnSpPr>
        <p:spPr>
          <a:xfrm>
            <a:off x="142844" y="829862"/>
            <a:ext cx="8678768" cy="1938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500" y="5143512"/>
            <a:ext cx="2233500" cy="17144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142844" y="1043032"/>
            <a:ext cx="831872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Hipótese de Valor e Hipótese de Crescimento: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Hipótese de Valor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utilizar o sistema, a ONG terá como principal valor agregado a centralização da informação se tornando mais efetiva a localização de cadastros de alunos e o controle sobre os acompanhamentos, tendo em vista que o sistema emitirá alertas de datas de retorno.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Hipótese de Crescimento: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por meio de propagandas, divulgação do serviço.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